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179"/>
    <a:srgbClr val="7F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5" d="100"/>
          <a:sy n="15" d="100"/>
        </p:scale>
        <p:origin x="2748" y="164"/>
      </p:cViewPr>
      <p:guideLst>
        <p:guide orient="horz" pos="13478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0D47-D770-46B3-B906-9E9ED81495C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6DCC-4FD2-4474-882C-19CCAA0E6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2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65785" y="5255198"/>
            <a:ext cx="21028424" cy="782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    </a:t>
            </a:r>
            <a:r>
              <a:rPr lang="zh-CN" altLang="en-US" sz="6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65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Molecular photovoltaics and perovskite solar 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cell</a:t>
            </a:r>
            <a:endParaRPr lang="en-US" altLang="zh-CN" sz="6500" b="1" dirty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报告人：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Prof. Michael Grätzel </a:t>
            </a:r>
            <a:r>
              <a:rPr lang="zh-CN" altLang="en-US" sz="65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（洛桑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联邦理工学院）</a:t>
            </a:r>
            <a:endParaRPr lang="en-US" altLang="zh-CN" sz="6500" b="1" dirty="0" smtClean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    间：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2018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年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03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月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23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日（星期五） 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15:00</a:t>
            </a:r>
          </a:p>
          <a:p>
            <a:pPr>
              <a:lnSpc>
                <a:spcPct val="150000"/>
              </a:lnSpc>
            </a:pP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    </a:t>
            </a:r>
            <a:r>
              <a:rPr lang="zh-CN" altLang="en-US" sz="65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天南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大联合楼</a:t>
            </a:r>
            <a:r>
              <a:rPr lang="en-US" altLang="zh-CN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A</a:t>
            </a:r>
            <a:r>
              <a:rPr lang="zh-CN" altLang="en-US" sz="65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座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四层报告</a:t>
            </a:r>
            <a:r>
              <a:rPr lang="zh-CN" altLang="en-US" sz="65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厅</a:t>
            </a:r>
            <a:endParaRPr lang="en-US" altLang="zh-CN" sz="6500" b="1" dirty="0" smtClean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</a:t>
            </a:r>
            <a:r>
              <a:rPr lang="zh-CN" altLang="zh-CN" sz="6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r>
              <a:rPr lang="zh-CN" altLang="en-US" sz="6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6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55211" y="1756857"/>
            <a:ext cx="118320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学  术  报  告</a:t>
            </a:r>
            <a:endParaRPr lang="en-US" altLang="zh-CN" sz="16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 flipV="1">
            <a:off x="2165785" y="13367137"/>
            <a:ext cx="25935704" cy="276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>
              <a:lnSpc>
                <a:spcPct val="140000"/>
              </a:lnSpc>
            </a:pP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Michael </a:t>
            </a:r>
            <a:r>
              <a:rPr lang="en-US" altLang="zh-CN" sz="5200" b="1" dirty="0" err="1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Grätzel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is Professor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of Physical Chemistry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and director of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the Laboratory of Photonics and Interfaces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at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the </a:t>
            </a:r>
            <a:r>
              <a:rPr lang="fr-FR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École Polytechnique Fédérale de </a:t>
            </a:r>
            <a:r>
              <a:rPr lang="fr-FR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Lausanne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.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He pioneered research in the field of energy and electron transfer reactions in mesoscopic systems and their use in energy conversion systems, in particular photovoltaic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cells and photo-electrochemical devices. He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co-invented with Brian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O‘Regan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the Grätzel cell in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1988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.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</a:p>
          <a:p>
            <a:pPr indent="720000" algn="just">
              <a:lnSpc>
                <a:spcPct val="140000"/>
              </a:lnSpc>
            </a:pP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Prof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.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Grätzel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obtained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Doctor of Natural Science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from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the Technical University of Berlin and received 10 honorary doctors degrees from Asian and European Universities. He is a member of the Swiss Chemical Society and an elected member of the German Academy of Science (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Leopoldina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) as well as Honorary member of the Israeli Chemical Society, the Bulgarian Academy of Science and the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Société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Vaudoise de Sciences Naturelles. Recently he was named Honorary Fellow of the Royal Society of Chemistry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(UK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). He has won many prestigious awards including Millennium 2000 European innovation prize, Faraday Medal of the British Royal Society (2001), Dutch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Havinga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Award (2001),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Italgas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Prize (2004),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Gerischer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Prize (2005), Harvey Prize (2007),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Balzan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Prize (2009), Millennium Technology Prize (2010), Albert Einstein World Award of Science (2012), Marcel Benoist Prize (2013), King Faisal International Prize (2015) and Global Energy Prize (2017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).</a:t>
            </a:r>
          </a:p>
          <a:p>
            <a:pPr indent="720000" algn="just">
              <a:lnSpc>
                <a:spcPct val="140000"/>
              </a:lnSpc>
            </a:pP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Prof. </a:t>
            </a:r>
            <a:r>
              <a:rPr lang="en-US" altLang="zh-CN" sz="5200" b="1" dirty="0" err="1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Grätzel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coauthored over 1500 publications (including 11 </a:t>
            </a:r>
            <a:r>
              <a:rPr lang="en-US" altLang="zh-CN" sz="5200" b="1" i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Science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 and 8 </a:t>
            </a:r>
            <a:r>
              <a:rPr lang="en-US" altLang="zh-CN" sz="5200" b="1" i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Nature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)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that received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over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250,000 citations with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h-index of 224.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H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e is one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of the 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3 </a:t>
            </a: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most highly cited chemists in the world</a:t>
            </a: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.</a:t>
            </a:r>
          </a:p>
          <a:p>
            <a:pPr indent="720000" algn="just">
              <a:lnSpc>
                <a:spcPct val="140000"/>
              </a:lnSpc>
              <a:spcBef>
                <a:spcPts val="1200"/>
              </a:spcBef>
            </a:pPr>
            <a:r>
              <a:rPr lang="en-US" altLang="zh-CN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Research Highlights</a:t>
            </a:r>
            <a:r>
              <a:rPr lang="zh-CN" altLang="en-US" sz="5200" b="1" dirty="0" smtClean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：</a:t>
            </a:r>
            <a:endParaRPr lang="en-US" altLang="zh-CN" sz="5200" b="1" dirty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  <a:p>
            <a:pPr marL="685800" indent="720000" algn="just">
              <a:lnSpc>
                <a:spcPct val="140000"/>
              </a:lnSpc>
              <a:spcBef>
                <a:spcPts val="1200"/>
              </a:spcBef>
              <a:buClr>
                <a:srgbClr val="874179"/>
              </a:buClr>
              <a:buFont typeface="Wingdings" panose="05000000000000000000" pitchFamily="2" charset="2"/>
              <a:buChar char="u"/>
            </a:pP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Mesoscopic dye-sensitized solar cells.</a:t>
            </a:r>
          </a:p>
          <a:p>
            <a:pPr marL="685800" indent="720000" algn="just">
              <a:lnSpc>
                <a:spcPct val="140000"/>
              </a:lnSpc>
              <a:spcBef>
                <a:spcPts val="1200"/>
              </a:spcBef>
              <a:buClr>
                <a:srgbClr val="874179"/>
              </a:buClr>
              <a:buFont typeface="Wingdings" panose="05000000000000000000" pitchFamily="2" charset="2"/>
              <a:buChar char="u"/>
            </a:pP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Perovskite solar cells.</a:t>
            </a:r>
          </a:p>
          <a:p>
            <a:pPr marL="685800" indent="720000" algn="just">
              <a:lnSpc>
                <a:spcPct val="140000"/>
              </a:lnSpc>
              <a:spcBef>
                <a:spcPts val="1200"/>
              </a:spcBef>
              <a:buClr>
                <a:srgbClr val="874179"/>
              </a:buClr>
              <a:buFont typeface="Wingdings" panose="05000000000000000000" pitchFamily="2" charset="2"/>
              <a:buChar char="u"/>
            </a:pP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Light emitting diodes, electroluminescent devices and redox flow batteries.</a:t>
            </a:r>
          </a:p>
          <a:p>
            <a:pPr marL="685800" indent="720000" algn="just">
              <a:lnSpc>
                <a:spcPct val="140000"/>
              </a:lnSpc>
              <a:spcBef>
                <a:spcPts val="1200"/>
              </a:spcBef>
              <a:buClr>
                <a:srgbClr val="874179"/>
              </a:buClr>
              <a:buFont typeface="Wingdings" panose="05000000000000000000" pitchFamily="2" charset="2"/>
              <a:buChar char="u"/>
            </a:pPr>
            <a:r>
              <a:rPr lang="en-US" altLang="zh-CN" sz="5200" b="1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New pigments and sensitizers, ionic liquids and solid state hole conductors.</a:t>
            </a:r>
            <a:endParaRPr lang="en-US" altLang="zh-CN" sz="5200" b="1" dirty="0" smtClean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38" y="4403735"/>
            <a:ext cx="5890936" cy="74277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369" y="1422946"/>
            <a:ext cx="3314700" cy="3314700"/>
          </a:xfrm>
          <a:prstGeom prst="rect">
            <a:avLst/>
          </a:prstGeom>
          <a:effectLst>
            <a:glow rad="2540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62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364</Words>
  <Application>Microsoft Office PowerPoint</Application>
  <PresentationFormat>自定义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Adobe 楷体 Std R</vt:lpstr>
      <vt:lpstr>等线</vt:lpstr>
      <vt:lpstr>等线 Light</vt:lpstr>
      <vt:lpstr>华文新魏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Shangshang CHEN</dc:creator>
  <cp:lastModifiedBy>cfy</cp:lastModifiedBy>
  <cp:revision>66</cp:revision>
  <cp:lastPrinted>2017-06-15T12:10:14Z</cp:lastPrinted>
  <dcterms:created xsi:type="dcterms:W3CDTF">2017-06-15T11:23:35Z</dcterms:created>
  <dcterms:modified xsi:type="dcterms:W3CDTF">2018-03-16T04:03:20Z</dcterms:modified>
</cp:coreProperties>
</file>