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32404050" cy="43205400"/>
  <p:notesSz cx="6858000" cy="9144000"/>
  <p:defaultTextStyle>
    <a:defPPr>
      <a:defRPr lang="zh-CN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" d="100"/>
          <a:sy n="12" d="100"/>
        </p:scale>
        <p:origin x="-2611" y="-187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810101" y="1440180"/>
            <a:ext cx="30816252" cy="3802075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750088" y="33729967"/>
            <a:ext cx="30913464" cy="8388954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4" y="10081260"/>
            <a:ext cx="27543443" cy="11214680"/>
          </a:xfrm>
        </p:spPr>
        <p:txBody>
          <a:bodyPr anchor="b">
            <a:normAutofit/>
          </a:bodyPr>
          <a:lstStyle>
            <a:lvl1pPr>
              <a:defRPr sz="208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608" y="22402806"/>
            <a:ext cx="22682835" cy="9281160"/>
          </a:xfrm>
        </p:spPr>
        <p:txBody>
          <a:bodyPr>
            <a:normAutofit/>
          </a:bodyPr>
          <a:lstStyle>
            <a:lvl1pPr marL="0" indent="0" algn="ctr">
              <a:buNone/>
              <a:defRPr sz="9500">
                <a:solidFill>
                  <a:srgbClr val="FFFFFF"/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810101" y="1440180"/>
            <a:ext cx="30816252" cy="898672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750088" y="4499403"/>
            <a:ext cx="30913464" cy="8388954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92936" y="9121143"/>
            <a:ext cx="7290911" cy="28270198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0203" y="9121140"/>
            <a:ext cx="21332666" cy="2827020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810101" y="1440180"/>
            <a:ext cx="30816252" cy="2984053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21430610" y="26482630"/>
            <a:ext cx="10193345" cy="4498364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9282217" y="25674327"/>
            <a:ext cx="19648375" cy="5355869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10024305" y="25751640"/>
            <a:ext cx="19377154" cy="4877914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19878627" y="25667299"/>
            <a:ext cx="11722725" cy="410475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750088" y="25568897"/>
            <a:ext cx="30913464" cy="8378206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5301" y="15520428"/>
            <a:ext cx="27543443" cy="9601200"/>
          </a:xfrm>
        </p:spPr>
        <p:txBody>
          <a:bodyPr anchor="t">
            <a:normAutofit/>
          </a:bodyPr>
          <a:lstStyle>
            <a:lvl1pPr algn="ctr">
              <a:defRPr sz="20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45600" y="9055926"/>
            <a:ext cx="22742845" cy="5920746"/>
          </a:xfrm>
        </p:spPr>
        <p:txBody>
          <a:bodyPr anchor="b">
            <a:normAutofit/>
          </a:bodyPr>
          <a:lstStyle>
            <a:lvl1pPr marL="0" indent="0" algn="ctr">
              <a:buNone/>
              <a:defRPr sz="9500">
                <a:solidFill>
                  <a:srgbClr val="FFFFFF"/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97896" y="16878910"/>
            <a:ext cx="13544893" cy="2171791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16461257" y="16878910"/>
            <a:ext cx="13544893" cy="2171791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7900" y="16872118"/>
            <a:ext cx="13544893" cy="4030501"/>
          </a:xfrm>
        </p:spPr>
        <p:txBody>
          <a:bodyPr anchor="ctr"/>
          <a:lstStyle>
            <a:lvl1pPr marL="0" indent="0" algn="ctr">
              <a:buNone/>
              <a:defRPr sz="11300" b="0">
                <a:solidFill>
                  <a:schemeClr val="tx2"/>
                </a:solidFill>
                <a:latin typeface="+mj-lt"/>
              </a:defRPr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0297" y="21602703"/>
            <a:ext cx="13537320" cy="16992127"/>
          </a:xfrm>
        </p:spPr>
        <p:txBody>
          <a:bodyPr/>
          <a:lstStyle>
            <a:lvl1pPr>
              <a:defRPr sz="9500"/>
            </a:lvl1pPr>
            <a:lvl2pPr>
              <a:defRPr sz="8500"/>
            </a:lvl2pPr>
            <a:lvl3pPr>
              <a:defRPr sz="7600"/>
            </a:lvl3pPr>
            <a:lvl4pPr>
              <a:defRPr sz="6600"/>
            </a:lvl4pPr>
            <a:lvl5pPr>
              <a:defRPr sz="6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72059" y="16872112"/>
            <a:ext cx="13544893" cy="4030501"/>
          </a:xfrm>
        </p:spPr>
        <p:txBody>
          <a:bodyPr anchor="ctr"/>
          <a:lstStyle>
            <a:lvl1pPr marL="0" indent="0" algn="ctr">
              <a:buNone/>
              <a:defRPr sz="11300" b="0" i="0">
                <a:solidFill>
                  <a:schemeClr val="tx2"/>
                </a:solidFill>
                <a:latin typeface="+mj-lt"/>
              </a:defRPr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07" y="21602703"/>
            <a:ext cx="13544893" cy="16992127"/>
          </a:xfrm>
        </p:spPr>
        <p:txBody>
          <a:bodyPr/>
          <a:lstStyle>
            <a:lvl1pPr>
              <a:defRPr sz="9500"/>
            </a:lvl1pPr>
            <a:lvl2pPr>
              <a:defRPr sz="8500"/>
            </a:lvl2pPr>
            <a:lvl3pPr>
              <a:defRPr sz="7600"/>
            </a:lvl3pPr>
            <a:lvl4pPr>
              <a:defRPr sz="6600"/>
            </a:lvl4pPr>
            <a:lvl5pPr>
              <a:defRPr sz="6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810101" y="1440180"/>
            <a:ext cx="30816252" cy="898672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750088" y="4499403"/>
            <a:ext cx="30913464" cy="8378206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810101" y="1440180"/>
            <a:ext cx="30816252" cy="898672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40405" y="22562823"/>
            <a:ext cx="11881485" cy="12001506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2835"/>
              </a:spcAft>
              <a:buNone/>
              <a:defRPr sz="8500">
                <a:solidFill>
                  <a:schemeClr val="tx2"/>
                </a:solidFill>
              </a:defRPr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750088" y="4499403"/>
            <a:ext cx="30913464" cy="8388954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3240405" y="14401800"/>
            <a:ext cx="11881485" cy="7892186"/>
          </a:xfrm>
        </p:spPr>
        <p:txBody>
          <a:bodyPr anchor="b">
            <a:noAutofit/>
          </a:bodyPr>
          <a:lstStyle>
            <a:lvl1pPr algn="l">
              <a:defRPr sz="151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85391" y="11521440"/>
            <a:ext cx="13835069" cy="24003000"/>
          </a:xfrm>
        </p:spPr>
        <p:txBody>
          <a:bodyPr anchor="ctr"/>
          <a:lstStyle>
            <a:lvl1pPr>
              <a:buClr>
                <a:schemeClr val="bg1"/>
              </a:buClr>
              <a:defRPr sz="104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95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85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7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7600">
                <a:solidFill>
                  <a:schemeClr val="tx2"/>
                </a:solidFill>
              </a:defRPr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810101" y="1440180"/>
            <a:ext cx="30816252" cy="3802075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750088" y="33729967"/>
            <a:ext cx="30913464" cy="8388954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72788" y="2133602"/>
            <a:ext cx="13511061" cy="15308584"/>
          </a:xfrm>
        </p:spPr>
        <p:txBody>
          <a:bodyPr anchor="b">
            <a:normAutofit/>
          </a:bodyPr>
          <a:lstStyle>
            <a:lvl1pPr algn="l">
              <a:defRPr sz="132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252157" y="17548861"/>
            <a:ext cx="13531692" cy="15255242"/>
          </a:xfrm>
        </p:spPr>
        <p:txBody>
          <a:bodyPr>
            <a:normAutofit/>
          </a:bodyPr>
          <a:lstStyle>
            <a:lvl1pPr marL="0" indent="0">
              <a:buNone/>
              <a:defRPr sz="8500">
                <a:solidFill>
                  <a:srgbClr val="FFFFFF"/>
                </a:solidFill>
              </a:defRPr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2017/10/11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70371" y="8641080"/>
            <a:ext cx="12637580" cy="18434304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15100">
                <a:solidFill>
                  <a:schemeClr val="bg1"/>
                </a:solidFill>
              </a:defRPr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810101" y="1440180"/>
            <a:ext cx="30816252" cy="15553944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750088" y="10580403"/>
            <a:ext cx="30913464" cy="8378206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0203" y="2131467"/>
            <a:ext cx="29163645" cy="7892186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98762" y="39376036"/>
            <a:ext cx="134190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47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2017/10/11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6207" y="39376036"/>
            <a:ext cx="13419086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47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143418" y="39376030"/>
            <a:ext cx="4117221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4700"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0389" y="16855442"/>
            <a:ext cx="26253280" cy="21739385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296162" indent="-1296162" algn="l" defTabSz="432054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1300" kern="1200">
          <a:solidFill>
            <a:schemeClr val="tx2"/>
          </a:solidFill>
          <a:latin typeface="+mn-lt"/>
          <a:ea typeface="+mn-ea"/>
          <a:cs typeface="+mn-cs"/>
        </a:defRPr>
      </a:lvl1pPr>
      <a:lvl2pPr marL="2722843" indent="-1296162" algn="l" defTabSz="432054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0400" kern="1200">
          <a:solidFill>
            <a:schemeClr val="tx2"/>
          </a:solidFill>
          <a:latin typeface="+mn-lt"/>
          <a:ea typeface="+mn-ea"/>
          <a:cs typeface="+mn-cs"/>
        </a:defRPr>
      </a:lvl2pPr>
      <a:lvl3pPr marL="4043008" indent="-1080135" algn="l" defTabSz="432054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9500" kern="1200">
          <a:solidFill>
            <a:schemeClr val="tx2"/>
          </a:solidFill>
          <a:latin typeface="+mn-lt"/>
          <a:ea typeface="+mn-ea"/>
          <a:cs typeface="+mn-cs"/>
        </a:defRPr>
      </a:lvl3pPr>
      <a:lvl4pPr marL="5400675" indent="-1080135" algn="l" defTabSz="432054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8500" kern="1200">
          <a:solidFill>
            <a:schemeClr val="tx2"/>
          </a:solidFill>
          <a:latin typeface="+mn-lt"/>
          <a:ea typeface="+mn-ea"/>
          <a:cs typeface="+mn-cs"/>
        </a:defRPr>
      </a:lvl4pPr>
      <a:lvl5pPr marL="6912864" indent="-1080135" algn="l" defTabSz="432054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7600" kern="1200">
          <a:solidFill>
            <a:schemeClr val="tx2"/>
          </a:solidFill>
          <a:latin typeface="+mn-lt"/>
          <a:ea typeface="+mn-ea"/>
          <a:cs typeface="+mn-cs"/>
        </a:defRPr>
      </a:lvl5pPr>
      <a:lvl6pPr marL="8425053" indent="-1080135" algn="l" defTabSz="4320540" rtl="0" eaLnBrk="1" latinLnBrk="0" hangingPunct="1">
        <a:spcBef>
          <a:spcPts val="1814"/>
        </a:spcBef>
        <a:buClr>
          <a:schemeClr val="accent1"/>
        </a:buClr>
        <a:buFont typeface="Symbol" pitchFamily="18" charset="2"/>
        <a:buChar char="*"/>
        <a:defRPr sz="6600" kern="1200">
          <a:solidFill>
            <a:schemeClr val="tx2"/>
          </a:solidFill>
          <a:latin typeface="+mn-lt"/>
          <a:ea typeface="+mn-ea"/>
          <a:cs typeface="+mn-cs"/>
        </a:defRPr>
      </a:lvl6pPr>
      <a:lvl7pPr marL="9937242" indent="-1080135" algn="l" defTabSz="4320540" rtl="0" eaLnBrk="1" latinLnBrk="0" hangingPunct="1">
        <a:spcBef>
          <a:spcPts val="1814"/>
        </a:spcBef>
        <a:buClr>
          <a:schemeClr val="accent1"/>
        </a:buClr>
        <a:buFont typeface="Symbol" pitchFamily="18" charset="2"/>
        <a:buChar char="*"/>
        <a:defRPr sz="6600" kern="1200">
          <a:solidFill>
            <a:schemeClr val="tx2"/>
          </a:solidFill>
          <a:latin typeface="+mn-lt"/>
          <a:ea typeface="+mn-ea"/>
          <a:cs typeface="+mn-cs"/>
        </a:defRPr>
      </a:lvl7pPr>
      <a:lvl8pPr marL="11449431" indent="-1080135" algn="l" defTabSz="4320540" rtl="0" eaLnBrk="1" latinLnBrk="0" hangingPunct="1">
        <a:spcBef>
          <a:spcPts val="1814"/>
        </a:spcBef>
        <a:buClr>
          <a:schemeClr val="accent1"/>
        </a:buClr>
        <a:buFont typeface="Symbol" pitchFamily="18" charset="2"/>
        <a:buChar char="*"/>
        <a:defRPr sz="6600" kern="1200">
          <a:solidFill>
            <a:schemeClr val="tx2"/>
          </a:solidFill>
          <a:latin typeface="+mn-lt"/>
          <a:ea typeface="+mn-ea"/>
          <a:cs typeface="+mn-cs"/>
        </a:defRPr>
      </a:lvl8pPr>
      <a:lvl9pPr marL="12961620" indent="-1080135" algn="l" defTabSz="4320540" rtl="0" eaLnBrk="1" latinLnBrk="0" hangingPunct="1">
        <a:spcBef>
          <a:spcPts val="1814"/>
        </a:spcBef>
        <a:buClr>
          <a:schemeClr val="accent1"/>
        </a:buClr>
        <a:buFont typeface="Symbol" pitchFamily="18" charset="2"/>
        <a:buChar char="*"/>
        <a:defRPr sz="6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Marker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97595"/>
            <a:ext cx="32404050" cy="43230687"/>
          </a:xfrm>
          <a:prstGeom prst="rect">
            <a:avLst/>
          </a:prstGeom>
        </p:spPr>
      </p:pic>
      <p:pic>
        <p:nvPicPr>
          <p:cNvPr id="6" name="Picture 187" descr="重点实验室徽标900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715193" y="37927942"/>
            <a:ext cx="5544616" cy="52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656426" y="8929292"/>
            <a:ext cx="289472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报告题目：</a:t>
            </a:r>
            <a:r>
              <a:rPr lang="en-US" altLang="zh-CN" sz="9600" b="1" dirty="0">
                <a:solidFill>
                  <a:srgbClr val="0000CC"/>
                </a:solidFill>
              </a:rPr>
              <a:t>Highly Efficient Visible Light </a:t>
            </a:r>
            <a:r>
              <a:rPr lang="en-US" altLang="zh-CN" sz="9600" b="1" dirty="0" err="1">
                <a:solidFill>
                  <a:srgbClr val="0000CC"/>
                </a:solidFill>
              </a:rPr>
              <a:t>Photocatalysis</a:t>
            </a:r>
            <a:r>
              <a:rPr lang="en-US" altLang="zh-CN" sz="9600" b="1" dirty="0">
                <a:solidFill>
                  <a:srgbClr val="0000CC"/>
                </a:solidFill>
              </a:rPr>
              <a:t> for Hydrogen Production and CO</a:t>
            </a:r>
            <a:r>
              <a:rPr lang="en-US" altLang="zh-CN" sz="9600" b="1" baseline="-25000" dirty="0">
                <a:solidFill>
                  <a:srgbClr val="0000CC"/>
                </a:solidFill>
              </a:rPr>
              <a:t>2</a:t>
            </a:r>
            <a:r>
              <a:rPr lang="en-US" altLang="zh-CN" sz="9600" b="1" dirty="0">
                <a:solidFill>
                  <a:srgbClr val="0000CC"/>
                </a:solidFill>
              </a:rPr>
              <a:t> Conversion</a:t>
            </a:r>
            <a:endParaRPr lang="zh-CN" altLang="en-US" sz="9600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28417" y="12444652"/>
            <a:ext cx="289472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报告人：</a:t>
            </a:r>
            <a:r>
              <a:rPr lang="en-US" altLang="zh-CN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Professor Yun hang Hu</a:t>
            </a:r>
            <a:endParaRPr lang="es-ES" altLang="zh-CN" sz="9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zh-CN" altLang="en-U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altLang="zh-CN" sz="9600" b="1" dirty="0">
                <a:latin typeface="Arial" panose="020B0604020202020204" pitchFamily="34" charset="0"/>
                <a:cs typeface="Arial" panose="020B0604020202020204" pitchFamily="34" charset="0"/>
              </a:rPr>
              <a:t>Michigan Technological University</a:t>
            </a:r>
            <a:endParaRPr lang="es-ES" altLang="zh-CN" sz="9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30113" y="15482020"/>
            <a:ext cx="28947216" cy="2225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electrochemical photolysis of water on TiO</a:t>
            </a:r>
            <a:r>
              <a:rPr lang="en-US" altLang="zh-CN" sz="6000" b="1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electrodes was discovered in 1972, which created a new era in heterogeneous </a:t>
            </a:r>
            <a:r>
              <a:rPr lang="en-US" altLang="zh-CN" sz="6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photocatalysis</a:t>
            </a:r>
            <a:r>
              <a:rPr lang="en-US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However, it is still a great challenge to use visible light for </a:t>
            </a:r>
            <a:r>
              <a:rPr lang="en-US" altLang="zh-CN" sz="6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photocatalytic</a:t>
            </a:r>
            <a:r>
              <a:rPr lang="en-US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processes. In this seminar talk, Prof. Hu will highlight the efforts and findings in his group, with emphasis on (1) why the absorbed visible light by a </a:t>
            </a:r>
            <a:r>
              <a:rPr lang="en-US" altLang="zh-CN" sz="6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photocatalyst</a:t>
            </a:r>
            <a:r>
              <a:rPr lang="en-US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makes negligible contribution to a </a:t>
            </a:r>
            <a:r>
              <a:rPr lang="en-US" altLang="zh-CN" sz="6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photocatalytic</a:t>
            </a:r>
            <a:r>
              <a:rPr lang="en-US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process and (2) how to solve such an issue. Furthermore, two efficient visible light </a:t>
            </a:r>
            <a:r>
              <a:rPr lang="en-US" altLang="zh-CN" sz="6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photocatalytic</a:t>
            </a:r>
            <a:r>
              <a:rPr lang="en-US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processes will be discussed: (1) hydrogen production from water and (2) CO</a:t>
            </a:r>
            <a:r>
              <a:rPr lang="en-US" altLang="zh-CN" sz="6000" b="1" baseline="-2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reforming of methane</a:t>
            </a:r>
            <a:r>
              <a:rPr lang="en-US" altLang="zh-CN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zh-CN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胡云行博士是美国密歇根理工大学首任麦克阿瑟讲席教授</a:t>
            </a:r>
            <a:r>
              <a:rPr lang="en-US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zh-CN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中央千人专家，上海交通大学环境科学与工程学院讲席教授。他是美国科学促进会会士</a:t>
            </a:r>
            <a:r>
              <a:rPr lang="en-US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(AAAS Fellow)</a:t>
            </a:r>
            <a:r>
              <a:rPr lang="zh-CN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，美国化工学会会士</a:t>
            </a:r>
            <a:r>
              <a:rPr lang="en-US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CN" sz="6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AIChE</a:t>
            </a:r>
            <a:r>
              <a:rPr lang="en-US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Fellow), </a:t>
            </a:r>
            <a:r>
              <a:rPr lang="zh-CN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英国皇家化学会会士</a:t>
            </a:r>
            <a:r>
              <a:rPr lang="en-US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CN" sz="6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RSC</a:t>
            </a:r>
            <a:r>
              <a:rPr lang="en-US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Fellow)</a:t>
            </a:r>
            <a:r>
              <a:rPr lang="zh-CN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 </a:t>
            </a:r>
            <a:r>
              <a:rPr lang="zh-CN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年 当选美国化学会能源与燃料分会主席，</a:t>
            </a:r>
            <a:r>
              <a:rPr lang="en-US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 </a:t>
            </a:r>
            <a:r>
              <a:rPr lang="zh-CN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年 当选国际氢气能源协会储氢分会主席。他是</a:t>
            </a:r>
            <a:r>
              <a:rPr lang="en-US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本美国化学会系列丛书的主编，</a:t>
            </a:r>
            <a:r>
              <a:rPr lang="en-US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CN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个国际学术杂志的编委。他先后主持过</a:t>
            </a:r>
            <a:r>
              <a:rPr lang="en-US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lang="zh-CN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次国际学术会议，并在国际学术会议、 世界著名大学和研究中心做特邀报告</a:t>
            </a:r>
            <a:r>
              <a:rPr lang="en-US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zh-CN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多次。他的研究包括纳米材料、清洁能源，储氢材料、二氧化碳转化、催化、量子化学计算和太阳能源等。他在国际著名学术杂志上发表学术论文近</a:t>
            </a:r>
            <a:r>
              <a:rPr lang="en-US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</a:t>
            </a:r>
            <a:r>
              <a:rPr lang="zh-CN" altLang="zh-CN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篇。</a:t>
            </a:r>
            <a:endParaRPr lang="en-US" altLang="zh-CN" sz="6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61159" y="38308556"/>
            <a:ext cx="2894721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报告时间：</a:t>
            </a:r>
            <a:r>
              <a:rPr lang="en-US" altLang="zh-CN" sz="88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2017</a:t>
            </a:r>
            <a:r>
              <a:rPr lang="zh-CN" altLang="en-US" sz="88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年</a:t>
            </a:r>
            <a:r>
              <a:rPr lang="en-US" altLang="zh-CN" sz="88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10</a:t>
            </a:r>
            <a:r>
              <a:rPr lang="zh-CN" altLang="en-US" sz="88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月</a:t>
            </a:r>
            <a:r>
              <a:rPr lang="en-US" altLang="zh-CN" sz="88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18</a:t>
            </a:r>
            <a:r>
              <a:rPr lang="zh-CN" altLang="en-US" sz="88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日 </a:t>
            </a:r>
            <a:r>
              <a:rPr lang="zh-CN" altLang="en-US" sz="8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上午</a:t>
            </a:r>
            <a:r>
              <a:rPr lang="en-US" altLang="zh-CN" sz="88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10:00</a:t>
            </a:r>
          </a:p>
          <a:p>
            <a:r>
              <a:rPr lang="zh-CN" altLang="en-US" sz="8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报告</a:t>
            </a:r>
            <a:r>
              <a:rPr lang="zh-CN" altLang="en-US" sz="88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地点：元素所石先楼学术报告厅</a:t>
            </a:r>
            <a:endParaRPr lang="en-US" altLang="zh-CN" sz="8800" b="1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sz="8800" b="1" i="1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8800" b="1" i="1" dirty="0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     </a:t>
            </a:r>
            <a:r>
              <a:rPr lang="zh-CN" altLang="en-US" sz="9600" b="1" i="1" dirty="0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欢迎</a:t>
            </a:r>
            <a:r>
              <a:rPr lang="zh-CN" altLang="en-US" sz="9600" b="1" dirty="0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师生</a:t>
            </a:r>
            <a:r>
              <a:rPr lang="zh-CN" altLang="en-US" sz="9600" b="1" i="1" dirty="0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参加！</a:t>
            </a:r>
            <a:endParaRPr lang="en-US" altLang="zh-CN" sz="9600" b="1" i="1" dirty="0" smtClean="0">
              <a:solidFill>
                <a:srgbClr val="0070C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endParaRPr lang="en-US" altLang="zh-CN" sz="8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图片 25" descr="头条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0955" y="-50006"/>
            <a:ext cx="32450913" cy="4586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633073" y="506869"/>
            <a:ext cx="16057784" cy="1540365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  <p:txBody>
          <a:bodyPr wrap="square" lIns="62430" tIns="31214" rIns="62430" bIns="31214"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defRPr/>
            </a:pPr>
            <a:r>
              <a:rPr lang="zh-CN" alt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行楷" pitchFamily="2" charset="-122"/>
                <a:ea typeface="华文行楷" pitchFamily="2" charset="-122"/>
              </a:rPr>
              <a:t>元素有机化学国家重点实验室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95119" y="2047234"/>
            <a:ext cx="24412362" cy="2279029"/>
          </a:xfrm>
          <a:prstGeom prst="rect">
            <a:avLst/>
          </a:prstGeom>
          <a:noFill/>
        </p:spPr>
        <p:txBody>
          <a:bodyPr wrap="square" lIns="62430" tIns="31214" rIns="62430" bIns="31214">
            <a:spAutoFit/>
          </a:bodyPr>
          <a:lstStyle/>
          <a:p>
            <a:pPr algn="ctr">
              <a:defRPr/>
            </a:pPr>
            <a:r>
              <a:rPr lang="en-US" altLang="zh-CN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2"/>
                <a:cs typeface="Times New Roman" pitchFamily="18" charset="0"/>
              </a:rPr>
              <a:t>State Key Laboratory of Elemento-Organic Chemistry</a:t>
            </a:r>
          </a:p>
          <a:p>
            <a:pPr algn="ctr">
              <a:defRPr/>
            </a:pPr>
            <a:r>
              <a:rPr lang="en-US" altLang="zh-CN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2"/>
                <a:cs typeface="Times New Roman" pitchFamily="18" charset="0"/>
              </a:rPr>
              <a:t> Nankai University</a:t>
            </a:r>
            <a:endParaRPr lang="zh-CN" alt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Arial Unicode MS" pitchFamily="34" charset="-122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0149" y="5112867"/>
            <a:ext cx="3225980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0" b="1" dirty="0" smtClean="0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学 术 报 告</a:t>
            </a:r>
            <a:endParaRPr lang="zh-CN" altLang="en-US" sz="20000" b="1" dirty="0">
              <a:solidFill>
                <a:srgbClr val="0000CC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54932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沉稳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398</TotalTime>
  <Words>346</Words>
  <Application>Microsoft Office PowerPoint</Application>
  <PresentationFormat>自定义</PresentationFormat>
  <Paragraphs>12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波形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QCC</dc:creator>
  <cp:lastModifiedBy>Dell</cp:lastModifiedBy>
  <cp:revision>24</cp:revision>
  <dcterms:created xsi:type="dcterms:W3CDTF">2017-07-11T08:58:56Z</dcterms:created>
  <dcterms:modified xsi:type="dcterms:W3CDTF">2017-10-11T01:45:18Z</dcterms:modified>
</cp:coreProperties>
</file>