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</p:sldIdLst>
  <p:sldSz cx="32404050" cy="43205400"/>
  <p:notesSz cx="6858000" cy="9144000"/>
  <p:defaultTextStyle>
    <a:defPPr>
      <a:defRPr lang="zh-CN"/>
    </a:defPPr>
    <a:lvl1pPr marL="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1pPr>
    <a:lvl2pPr marL="216027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2pPr>
    <a:lvl3pPr marL="432054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3pPr>
    <a:lvl4pPr marL="648081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4pPr>
    <a:lvl5pPr marL="864108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5pPr>
    <a:lvl6pPr marL="1080135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6pPr>
    <a:lvl7pPr marL="1296162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7pPr>
    <a:lvl8pPr marL="1512189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8pPr>
    <a:lvl9pPr marL="17282160" algn="l" defTabSz="4320540" rtl="0" eaLnBrk="1" latinLnBrk="0" hangingPunct="1">
      <a:defRPr sz="8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608">
          <p15:clr>
            <a:srgbClr val="A4A3A4"/>
          </p15:clr>
        </p15:guide>
        <p15:guide id="2" pos="1020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9900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0" d="100"/>
          <a:sy n="20" d="100"/>
        </p:scale>
        <p:origin x="2778" y="-408"/>
      </p:cViewPr>
      <p:guideLst>
        <p:guide orient="horz" pos="13608"/>
        <p:guide pos="10206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810101" y="1440180"/>
            <a:ext cx="30816252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750088" y="33729967"/>
            <a:ext cx="30913464" cy="8388954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304" y="10081260"/>
            <a:ext cx="27543443" cy="11214680"/>
          </a:xfrm>
        </p:spPr>
        <p:txBody>
          <a:bodyPr anchor="b">
            <a:normAutofit/>
          </a:bodyPr>
          <a:lstStyle>
            <a:lvl1pPr>
              <a:defRPr sz="2080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608" y="22402806"/>
            <a:ext cx="22682835" cy="9281160"/>
          </a:xfrm>
        </p:spPr>
        <p:txBody>
          <a:bodyPr>
            <a:normAutofit/>
          </a:bodyPr>
          <a:lstStyle>
            <a:lvl1pPr marL="0" indent="0" algn="ctr">
              <a:buNone/>
              <a:defRPr sz="9500">
                <a:solidFill>
                  <a:srgbClr val="FFFFFF"/>
                </a:solidFill>
              </a:defRPr>
            </a:lvl1pPr>
            <a:lvl2pPr marL="2160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1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88954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92936" y="9121143"/>
            <a:ext cx="7290911" cy="28270198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20203" y="9121140"/>
            <a:ext cx="21332666" cy="2827020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10101" y="1440180"/>
            <a:ext cx="30816252" cy="2984053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21430610" y="26482630"/>
            <a:ext cx="10193345" cy="4498364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9282217" y="25674327"/>
            <a:ext cx="19648375" cy="5355869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10024305" y="25751640"/>
            <a:ext cx="19377154" cy="4877914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19878627" y="25667299"/>
            <a:ext cx="11722725" cy="410475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750088" y="25568897"/>
            <a:ext cx="30913464" cy="8378206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432054" tIns="216027" rIns="432054" bIns="216027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5301" y="15520428"/>
            <a:ext cx="27543443" cy="9601200"/>
          </a:xfrm>
        </p:spPr>
        <p:txBody>
          <a:bodyPr anchor="t">
            <a:normAutofit/>
          </a:bodyPr>
          <a:lstStyle>
            <a:lvl1pPr algn="ctr">
              <a:defRPr sz="20800" b="0" cap="none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45600" y="9055926"/>
            <a:ext cx="22742845" cy="5920746"/>
          </a:xfrm>
        </p:spPr>
        <p:txBody>
          <a:bodyPr anchor="b">
            <a:normAutofit/>
          </a:bodyPr>
          <a:lstStyle>
            <a:lvl1pPr marL="0" indent="0" algn="ctr">
              <a:buNone/>
              <a:defRPr sz="9500">
                <a:solidFill>
                  <a:srgbClr val="FFFFFF"/>
                </a:solidFill>
              </a:defRPr>
            </a:lvl1pPr>
            <a:lvl2pPr marL="2160270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20540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8081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4108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80135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6162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2189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8216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2397896" y="16878910"/>
            <a:ext cx="13544893" cy="217179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16461257" y="16878910"/>
            <a:ext cx="13544893" cy="2171791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7900" y="16872118"/>
            <a:ext cx="13544893" cy="4030501"/>
          </a:xfrm>
        </p:spPr>
        <p:txBody>
          <a:bodyPr anchor="ctr"/>
          <a:lstStyle>
            <a:lvl1pPr marL="0" indent="0" algn="ctr">
              <a:buNone/>
              <a:defRPr sz="11300" b="0">
                <a:solidFill>
                  <a:schemeClr val="tx2"/>
                </a:solidFill>
                <a:latin typeface="+mj-lt"/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0297" y="21602703"/>
            <a:ext cx="13537320" cy="16992127"/>
          </a:xfrm>
        </p:spPr>
        <p:txBody>
          <a:bodyPr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72059" y="16872112"/>
            <a:ext cx="13544893" cy="4030501"/>
          </a:xfrm>
        </p:spPr>
        <p:txBody>
          <a:bodyPr anchor="ctr"/>
          <a:lstStyle>
            <a:lvl1pPr marL="0" indent="0" algn="ctr">
              <a:buNone/>
              <a:defRPr sz="11300" b="0" i="0">
                <a:solidFill>
                  <a:schemeClr val="tx2"/>
                </a:solidFill>
                <a:latin typeface="+mj-lt"/>
              </a:defRPr>
            </a:lvl1pPr>
            <a:lvl2pPr marL="2160270" indent="0">
              <a:buNone/>
              <a:defRPr sz="9500" b="1"/>
            </a:lvl2pPr>
            <a:lvl3pPr marL="4320540" indent="0">
              <a:buNone/>
              <a:defRPr sz="8500" b="1"/>
            </a:lvl3pPr>
            <a:lvl4pPr marL="6480810" indent="0">
              <a:buNone/>
              <a:defRPr sz="7600" b="1"/>
            </a:lvl4pPr>
            <a:lvl5pPr marL="8641080" indent="0">
              <a:buNone/>
              <a:defRPr sz="7600" b="1"/>
            </a:lvl5pPr>
            <a:lvl6pPr marL="10801350" indent="0">
              <a:buNone/>
              <a:defRPr sz="7600" b="1"/>
            </a:lvl6pPr>
            <a:lvl7pPr marL="12961620" indent="0">
              <a:buNone/>
              <a:defRPr sz="7600" b="1"/>
            </a:lvl7pPr>
            <a:lvl8pPr marL="15121890" indent="0">
              <a:buNone/>
              <a:defRPr sz="7600" b="1"/>
            </a:lvl8pPr>
            <a:lvl9pPr marL="17282160" indent="0">
              <a:buNone/>
              <a:defRPr sz="7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0807" y="21602703"/>
            <a:ext cx="13544893" cy="16992127"/>
          </a:xfrm>
        </p:spPr>
        <p:txBody>
          <a:bodyPr/>
          <a:lstStyle>
            <a:lvl1pPr>
              <a:defRPr sz="9500"/>
            </a:lvl1pPr>
            <a:lvl2pPr>
              <a:defRPr sz="8500"/>
            </a:lvl2pPr>
            <a:lvl3pPr>
              <a:defRPr sz="7600"/>
            </a:lvl3pPr>
            <a:lvl4pPr>
              <a:defRPr sz="6600"/>
            </a:lvl4pPr>
            <a:lvl5pPr>
              <a:defRPr sz="6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78206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10101" y="1440180"/>
            <a:ext cx="30816252" cy="898672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40405" y="22562823"/>
            <a:ext cx="11881485" cy="12001506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2835"/>
              </a:spcAft>
              <a:buNone/>
              <a:defRPr sz="8500">
                <a:solidFill>
                  <a:schemeClr val="tx2"/>
                </a:solidFill>
              </a:defRPr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750088" y="4499403"/>
            <a:ext cx="30913464" cy="8388954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3240405" y="14401800"/>
            <a:ext cx="11881485" cy="7892186"/>
          </a:xfrm>
        </p:spPr>
        <p:txBody>
          <a:bodyPr anchor="b">
            <a:noAutofit/>
          </a:bodyPr>
          <a:lstStyle>
            <a:lvl1pPr algn="l">
              <a:defRPr sz="15100">
                <a:solidFill>
                  <a:schemeClr val="tx2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485391" y="11521440"/>
            <a:ext cx="13835069" cy="24003000"/>
          </a:xfrm>
        </p:spPr>
        <p:txBody>
          <a:bodyPr anchor="ctr"/>
          <a:lstStyle>
            <a:lvl1pPr>
              <a:buClr>
                <a:schemeClr val="bg1"/>
              </a:buClr>
              <a:defRPr sz="104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9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85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7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7600">
                <a:solidFill>
                  <a:schemeClr val="tx2"/>
                </a:solidFill>
              </a:defRPr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810101" y="1440180"/>
            <a:ext cx="30816252" cy="3802075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750088" y="33729967"/>
            <a:ext cx="30913464" cy="8388954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788" y="2133602"/>
            <a:ext cx="13511061" cy="15308584"/>
          </a:xfrm>
        </p:spPr>
        <p:txBody>
          <a:bodyPr anchor="b">
            <a:normAutofit/>
          </a:bodyPr>
          <a:lstStyle>
            <a:lvl1pPr algn="l">
              <a:defRPr sz="13200" b="0">
                <a:solidFill>
                  <a:srgbClr val="FFFFFF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252157" y="17548861"/>
            <a:ext cx="13531692" cy="15255242"/>
          </a:xfrm>
        </p:spPr>
        <p:txBody>
          <a:bodyPr>
            <a:normAutofit/>
          </a:bodyPr>
          <a:lstStyle>
            <a:lvl1pPr marL="0" indent="0">
              <a:buNone/>
              <a:defRPr sz="8500">
                <a:solidFill>
                  <a:srgbClr val="FFFFFF"/>
                </a:solidFill>
              </a:defRPr>
            </a:lvl1pPr>
            <a:lvl2pPr marL="2160270" indent="0">
              <a:buNone/>
              <a:defRPr sz="5700"/>
            </a:lvl2pPr>
            <a:lvl3pPr marL="4320540" indent="0">
              <a:buNone/>
              <a:defRPr sz="4700"/>
            </a:lvl3pPr>
            <a:lvl4pPr marL="6480810" indent="0">
              <a:buNone/>
              <a:defRPr sz="4300"/>
            </a:lvl4pPr>
            <a:lvl5pPr marL="8641080" indent="0">
              <a:buNone/>
              <a:defRPr sz="4300"/>
            </a:lvl5pPr>
            <a:lvl6pPr marL="10801350" indent="0">
              <a:buNone/>
              <a:defRPr sz="4300"/>
            </a:lvl6pPr>
            <a:lvl7pPr marL="12961620" indent="0">
              <a:buNone/>
              <a:defRPr sz="4300"/>
            </a:lvl7pPr>
            <a:lvl8pPr marL="15121890" indent="0">
              <a:buNone/>
              <a:defRPr sz="4300"/>
            </a:lvl8pPr>
            <a:lvl9pPr marL="17282160" indent="0">
              <a:buNone/>
              <a:defRPr sz="43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70371" y="8641080"/>
            <a:ext cx="12637580" cy="18434304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15100">
                <a:solidFill>
                  <a:schemeClr val="bg1"/>
                </a:solidFill>
              </a:defRPr>
            </a:lvl1pPr>
            <a:lvl2pPr marL="2160270" indent="0">
              <a:buNone/>
              <a:defRPr sz="13200"/>
            </a:lvl2pPr>
            <a:lvl3pPr marL="4320540" indent="0">
              <a:buNone/>
              <a:defRPr sz="11300"/>
            </a:lvl3pPr>
            <a:lvl4pPr marL="6480810" indent="0">
              <a:buNone/>
              <a:defRPr sz="9500"/>
            </a:lvl4pPr>
            <a:lvl5pPr marL="8641080" indent="0">
              <a:buNone/>
              <a:defRPr sz="9500"/>
            </a:lvl5pPr>
            <a:lvl6pPr marL="10801350" indent="0">
              <a:buNone/>
              <a:defRPr sz="9500"/>
            </a:lvl6pPr>
            <a:lvl7pPr marL="12961620" indent="0">
              <a:buNone/>
              <a:defRPr sz="9500"/>
            </a:lvl7pPr>
            <a:lvl8pPr marL="15121890" indent="0">
              <a:buNone/>
              <a:defRPr sz="9500"/>
            </a:lvl8pPr>
            <a:lvl9pPr marL="17282160" indent="0">
              <a:buNone/>
              <a:defRPr sz="95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810101" y="1440180"/>
            <a:ext cx="30816252" cy="15553944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2054" tIns="216027" rIns="432054" bIns="216027"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750088" y="10580403"/>
            <a:ext cx="30913464" cy="8378206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03" y="2131467"/>
            <a:ext cx="29163645" cy="7892186"/>
          </a:xfrm>
          <a:prstGeom prst="rect">
            <a:avLst/>
          </a:prstGeom>
        </p:spPr>
        <p:txBody>
          <a:bodyPr vert="horz" lIns="432054" tIns="216027" rIns="432054" bIns="21602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8298762" y="39376036"/>
            <a:ext cx="13419083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r">
              <a:defRPr sz="4700">
                <a:solidFill>
                  <a:schemeClr val="tx2"/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2018/1/2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6207" y="39376036"/>
            <a:ext cx="13419086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l">
              <a:defRPr sz="4700">
                <a:solidFill>
                  <a:schemeClr val="tx2"/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143418" y="39376030"/>
            <a:ext cx="4117221" cy="2300288"/>
          </a:xfrm>
          <a:prstGeom prst="rect">
            <a:avLst/>
          </a:prstGeom>
        </p:spPr>
        <p:txBody>
          <a:bodyPr vert="horz" lIns="432054" tIns="216027" rIns="432054" bIns="216027" rtlCol="0" anchor="ctr"/>
          <a:lstStyle>
            <a:lvl1pPr algn="ctr">
              <a:defRPr sz="4700">
                <a:solidFill>
                  <a:schemeClr val="tx2"/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90389" y="16855442"/>
            <a:ext cx="26253280" cy="21739385"/>
          </a:xfrm>
          <a:prstGeom prst="rect">
            <a:avLst/>
          </a:prstGeom>
        </p:spPr>
        <p:txBody>
          <a:bodyPr vert="horz" lIns="432054" tIns="216027" rIns="432054" bIns="21602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320540" rtl="0" eaLnBrk="1" latinLnBrk="0" hangingPunct="1">
        <a:spcBef>
          <a:spcPct val="0"/>
        </a:spcBef>
        <a:buNone/>
        <a:defRPr sz="208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296162" indent="-1296162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1300" kern="1200">
          <a:solidFill>
            <a:schemeClr val="tx2"/>
          </a:solidFill>
          <a:latin typeface="+mn-lt"/>
          <a:ea typeface="+mn-ea"/>
          <a:cs typeface="+mn-cs"/>
        </a:defRPr>
      </a:lvl1pPr>
      <a:lvl2pPr marL="2722843" indent="-1296162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0400" kern="1200">
          <a:solidFill>
            <a:schemeClr val="tx2"/>
          </a:solidFill>
          <a:latin typeface="+mn-lt"/>
          <a:ea typeface="+mn-ea"/>
          <a:cs typeface="+mn-cs"/>
        </a:defRPr>
      </a:lvl2pPr>
      <a:lvl3pPr marL="4043008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9500" kern="1200">
          <a:solidFill>
            <a:schemeClr val="tx2"/>
          </a:solidFill>
          <a:latin typeface="+mn-lt"/>
          <a:ea typeface="+mn-ea"/>
          <a:cs typeface="+mn-cs"/>
        </a:defRPr>
      </a:lvl3pPr>
      <a:lvl4pPr marL="5400675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8500" kern="1200">
          <a:solidFill>
            <a:schemeClr val="tx2"/>
          </a:solidFill>
          <a:latin typeface="+mn-lt"/>
          <a:ea typeface="+mn-ea"/>
          <a:cs typeface="+mn-cs"/>
        </a:defRPr>
      </a:lvl4pPr>
      <a:lvl5pPr marL="6912864" indent="-1080135" algn="l" defTabSz="432054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7600" kern="1200">
          <a:solidFill>
            <a:schemeClr val="tx2"/>
          </a:solidFill>
          <a:latin typeface="+mn-lt"/>
          <a:ea typeface="+mn-ea"/>
          <a:cs typeface="+mn-cs"/>
        </a:defRPr>
      </a:lvl5pPr>
      <a:lvl6pPr marL="8425053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6pPr>
      <a:lvl7pPr marL="9937242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7pPr>
      <a:lvl8pPr marL="11449431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8pPr>
      <a:lvl9pPr marL="12961620" indent="-1080135" algn="l" defTabSz="4320540" rtl="0" eaLnBrk="1" latinLnBrk="0" hangingPunct="1">
        <a:spcBef>
          <a:spcPts val="1814"/>
        </a:spcBef>
        <a:buClr>
          <a:schemeClr val="accent1"/>
        </a:buClr>
        <a:buFont typeface="Symbol" pitchFamily="18" charset="2"/>
        <a:buChar char="*"/>
        <a:defRPr sz="6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27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54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81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135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62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89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2160" algn="l" defTabSz="4320540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7" Type="http://schemas.openxmlformats.org/officeDocument/2006/relationships/image" Target="../media/image6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Marker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28" y="-97595"/>
            <a:ext cx="32404050" cy="43230687"/>
          </a:xfrm>
          <a:prstGeom prst="rect">
            <a:avLst/>
          </a:prstGeom>
        </p:spPr>
      </p:pic>
      <p:pic>
        <p:nvPicPr>
          <p:cNvPr id="6" name="Picture 187" descr="重点实验室徽标900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5193" y="37927942"/>
            <a:ext cx="5544616" cy="5205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56426" y="7849172"/>
            <a:ext cx="289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报告题目</a:t>
            </a:r>
            <a:r>
              <a:rPr lang="zh-CN" altLang="en-US" sz="9600" b="1" dirty="0" smtClean="0">
                <a:solidFill>
                  <a:srgbClr val="3333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：</a:t>
            </a:r>
            <a:r>
              <a:rPr lang="en-US" altLang="zh-CN" sz="9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2-Azaallyl </a:t>
            </a:r>
            <a:r>
              <a:rPr lang="en-US" altLang="zh-CN" sz="9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Anions and </a:t>
            </a:r>
            <a:r>
              <a:rPr lang="en-US" altLang="zh-CN" sz="96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Sulfenate</a:t>
            </a:r>
            <a:r>
              <a:rPr lang="en-US" altLang="zh-CN" sz="9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Anions: </a:t>
            </a:r>
            <a:r>
              <a:rPr lang="en-US" altLang="zh-CN" sz="9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Unusual </a:t>
            </a:r>
            <a:r>
              <a:rPr lang="en-US" altLang="zh-CN" sz="96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Unexpected </a:t>
            </a:r>
            <a:r>
              <a:rPr lang="en-US" altLang="zh-CN" sz="96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Reactivity</a:t>
            </a:r>
            <a:endParaRPr lang="zh-CN" altLang="zh-CN" sz="96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28417" y="11017524"/>
            <a:ext cx="2894721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9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报告人：</a:t>
            </a:r>
            <a:r>
              <a:rPr lang="en-US" altLang="zh-CN" sz="9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Prof</a:t>
            </a:r>
            <a:r>
              <a:rPr lang="en-US" altLang="zh-CN" sz="9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altLang="zh-CN" sz="9600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Patrick J. Walsh</a:t>
            </a:r>
            <a:endParaRPr lang="zh-CN" altLang="zh-CN" sz="96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altLang="zh-CN" sz="9600" b="1" dirty="0" smtClean="0">
                <a:solidFill>
                  <a:srgbClr val="002060"/>
                </a:solidFill>
              </a:rPr>
              <a:t>	</a:t>
            </a:r>
            <a:r>
              <a:rPr lang="en-US" altLang="zh-CN" sz="9600" b="1" dirty="0">
                <a:solidFill>
                  <a:srgbClr val="002060"/>
                </a:solidFill>
              </a:rPr>
              <a:t> </a:t>
            </a:r>
            <a:r>
              <a:rPr lang="en-US" altLang="zh-CN" sz="9600" b="1" dirty="0" smtClean="0">
                <a:solidFill>
                  <a:srgbClr val="002060"/>
                </a:solidFill>
              </a:rPr>
              <a:t> University </a:t>
            </a:r>
            <a:r>
              <a:rPr lang="en-US" altLang="zh-CN" sz="9600" b="1" dirty="0">
                <a:solidFill>
                  <a:srgbClr val="002060"/>
                </a:solidFill>
              </a:rPr>
              <a:t>of Pennsylvania</a:t>
            </a:r>
            <a:endParaRPr lang="es-ES" altLang="zh-CN" sz="9600" b="1" dirty="0">
              <a:solidFill>
                <a:srgbClr val="00206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60465" y="14545916"/>
            <a:ext cx="2131436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Alan </a:t>
            </a:r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MacDiarmid Professor of Chemistry (2008-to present)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of Chemistry, University of Pennsylvania (2005-present</a:t>
            </a:r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Associate Professor of Chemistry, University of Pennsylvania (2002-2005)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of Chemistry, University of Pennsylvania (1999-2002)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Assistant Professor of Chemistry, San Diego State University (1994-1999)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1991-1994 NSF Postdoc., Scripps Rese</a:t>
            </a:r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arch Institute (Barry </a:t>
            </a:r>
            <a:r>
              <a:rPr lang="en-US" altLang="zh-CN" sz="5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Sharpless</a:t>
            </a:r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en-US" altLang="zh-CN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1991 Ph.D. in Chemistry University of California, Berkeley (R. G. Bergman</a:t>
            </a:r>
            <a:r>
              <a:rPr lang="en-US" altLang="zh-CN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zh-CN" sz="5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61159" y="38566966"/>
            <a:ext cx="28947216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报告时间：</a:t>
            </a:r>
            <a:r>
              <a:rPr lang="en-US" altLang="zh-CN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2018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年</a:t>
            </a:r>
            <a:r>
              <a:rPr lang="en-US" altLang="zh-CN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月</a:t>
            </a:r>
            <a:r>
              <a:rPr lang="en-US" altLang="zh-CN" sz="8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5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日 </a:t>
            </a:r>
            <a:r>
              <a:rPr lang="zh-CN" altLang="en-US" sz="8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下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午</a:t>
            </a:r>
            <a:r>
              <a:rPr lang="en-US" altLang="zh-CN" sz="8800" b="1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16:00</a:t>
            </a:r>
            <a:endParaRPr lang="en-US" altLang="zh-CN" sz="8800" b="1" dirty="0" smtClean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zh-CN" altLang="en-US" sz="88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报告</a:t>
            </a:r>
            <a:r>
              <a:rPr lang="zh-CN" altLang="en-US" sz="8800" b="1" dirty="0" smtClean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地点：元素所石先楼学术报告厅</a:t>
            </a:r>
            <a:endParaRPr lang="en-US" altLang="zh-CN" sz="8800" b="1" dirty="0"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  <a:p>
            <a:r>
              <a:rPr lang="en-US" altLang="zh-CN" sz="8800" b="1" dirty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</a:t>
            </a:r>
            <a:r>
              <a:rPr lang="en-US" altLang="zh-CN" sz="8800" b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     </a:t>
            </a:r>
            <a:r>
              <a:rPr lang="zh-CN" altLang="en-US" sz="9600" b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欢迎师生参加</a:t>
            </a:r>
            <a:r>
              <a:rPr lang="zh-CN" altLang="en-US" sz="9600" b="1" dirty="0" smtClean="0">
                <a:solidFill>
                  <a:srgbClr val="0070C0"/>
                </a:solidFill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！</a:t>
            </a:r>
            <a:endParaRPr lang="en-US" altLang="zh-CN" sz="9600" b="1" dirty="0" smtClean="0">
              <a:solidFill>
                <a:srgbClr val="0070C0"/>
              </a:solidFill>
              <a:latin typeface="黑体" panose="02010609060101010101" pitchFamily="49" charset="-122"/>
              <a:ea typeface="黑体" panose="02010609060101010101" pitchFamily="49" charset="-122"/>
              <a:cs typeface="Times New Roman" panose="02020603050405020304" pitchFamily="18" charset="0"/>
            </a:endParaRPr>
          </a:p>
        </p:txBody>
      </p:sp>
      <p:pic>
        <p:nvPicPr>
          <p:cNvPr id="15" name="图片 25" descr="头条.jp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955" y="-50006"/>
            <a:ext cx="32450913" cy="4586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15"/>
          <p:cNvSpPr txBox="1"/>
          <p:nvPr/>
        </p:nvSpPr>
        <p:spPr>
          <a:xfrm>
            <a:off x="7633073" y="506869"/>
            <a:ext cx="16057784" cy="1540365"/>
          </a:xfrm>
          <a:prstGeom prst="rect">
            <a:avLst/>
          </a:prstGeom>
          <a:noFill/>
          <a:effectLst>
            <a:outerShdw blurRad="50800" dist="50800" dir="5400000" algn="ctr" rotWithShape="0">
              <a:srgbClr val="000000"/>
            </a:outerShdw>
          </a:effectLst>
        </p:spPr>
        <p:txBody>
          <a:bodyPr wrap="square" lIns="62430" tIns="31214" rIns="62430" bIns="31214">
            <a:spAutoFit/>
          </a:bodyPr>
          <a:lstStyle>
            <a:lvl1pPr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1pPr>
            <a:lvl2pPr marL="742950" indent="-28575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2pPr>
            <a:lvl3pPr marL="11430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3pPr>
            <a:lvl4pPr marL="16002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4pPr>
            <a:lvl5pPr marL="2057400" indent="-228600" eaLnBrk="0" hangingPunct="0"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5pPr>
            <a:lvl6pPr marL="25146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6pPr>
            <a:lvl7pPr marL="29718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7pPr>
            <a:lvl8pPr marL="34290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8pPr>
            <a:lvl9pPr marL="3886200" indent="-228600" defTabSz="4319588" eaLnBrk="0" fontAlgn="base" hangingPunct="0">
              <a:spcBef>
                <a:spcPct val="0"/>
              </a:spcBef>
              <a:spcAft>
                <a:spcPct val="0"/>
              </a:spcAft>
              <a:defRPr sz="8500">
                <a:solidFill>
                  <a:schemeClr val="tx1"/>
                </a:solidFill>
                <a:latin typeface="Arial" charset="0"/>
                <a:ea typeface="宋体" pitchFamily="2" charset="-122"/>
              </a:defRPr>
            </a:lvl9pPr>
          </a:lstStyle>
          <a:p>
            <a:pPr eaLnBrk="1" hangingPunct="1">
              <a:defRPr/>
            </a:pPr>
            <a:r>
              <a:rPr lang="zh-CN" altLang="en-US" sz="9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行楷" pitchFamily="2" charset="-122"/>
                <a:ea typeface="华文行楷" pitchFamily="2" charset="-122"/>
              </a:rPr>
              <a:t>元素有机化学国家重点实验室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895119" y="2047234"/>
            <a:ext cx="24412362" cy="2279029"/>
          </a:xfrm>
          <a:prstGeom prst="rect">
            <a:avLst/>
          </a:prstGeom>
          <a:noFill/>
        </p:spPr>
        <p:txBody>
          <a:bodyPr wrap="square" lIns="62430" tIns="31214" rIns="62430" bIns="31214">
            <a:spAutoFit/>
          </a:bodyPr>
          <a:lstStyle/>
          <a:p>
            <a:pPr algn="ctr">
              <a:defRPr/>
            </a:pPr>
            <a:r>
              <a:rPr lang="en-US" altLang="zh-CN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State Key Laboratory of Elemento-Organic Chemistry</a:t>
            </a:r>
          </a:p>
          <a:p>
            <a:pPr algn="ctr">
              <a:defRPr/>
            </a:pPr>
            <a:r>
              <a:rPr lang="en-US" altLang="zh-CN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Arial Unicode MS" pitchFamily="34" charset="-122"/>
                <a:cs typeface="Times New Roman" pitchFamily="18" charset="0"/>
              </a:rPr>
              <a:t> Nankai University</a:t>
            </a:r>
            <a:endParaRPr lang="zh-CN" altLang="en-US" sz="72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Arial Unicode MS" pitchFamily="34" charset="-122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0149" y="4536804"/>
            <a:ext cx="3225980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0000" b="1" dirty="0" smtClean="0">
                <a:solidFill>
                  <a:srgbClr val="0000CC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学 术 报 告</a:t>
            </a:r>
            <a:endParaRPr lang="zh-CN" altLang="en-US" sz="20000" b="1" dirty="0">
              <a:solidFill>
                <a:srgbClr val="0000CC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sp>
        <p:nvSpPr>
          <p:cNvPr id="13" name="TextBox 10"/>
          <p:cNvSpPr txBox="1"/>
          <p:nvPr/>
        </p:nvSpPr>
        <p:spPr>
          <a:xfrm>
            <a:off x="1944441" y="20954628"/>
            <a:ext cx="28947216" cy="74789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altLang="zh-CN" sz="6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ABSTRACT: The </a:t>
            </a:r>
            <a:r>
              <a:rPr lang="en-US" altLang="zh-C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umpolung</a:t>
            </a:r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synthesis of </a:t>
            </a:r>
            <a:r>
              <a:rPr lang="en-US" altLang="zh-C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diarylmethylamines</a:t>
            </a:r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via palladium-catalyzed </a:t>
            </a:r>
            <a:r>
              <a:rPr lang="en-US" altLang="zh-C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arylation</a:t>
            </a:r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2-azaallyl anion intermediates and related reactions will be presented. Next, the observation that that 2-azaallyl anions can behave as organic super-electron-donors (SED) will be introduced. Such unique behavior is illustrated in (</a:t>
            </a:r>
            <a:r>
              <a:rPr lang="en-US" altLang="zh-C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generation of 2-azaallyl radicals from single-electron-transfer (SET) between 2-azaallyl anions and neutral </a:t>
            </a:r>
            <a:r>
              <a:rPr lang="en-US" altLang="zh-C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ketimines</a:t>
            </a:r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then couple with vinyl bromides; (ii) generation of 2-azaallyl radicals from SET of 2-azaallyl anions with aryl and alkyl electrophiles, which generate aryl and alkyl radicals leading to formation of C–C bonds. Finally, some novel </a:t>
            </a:r>
            <a:r>
              <a:rPr lang="en-US" altLang="zh-CN" sz="6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organocatalysts</a:t>
            </a:r>
            <a:r>
              <a:rPr lang="en-US" altLang="zh-CN" sz="6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will be described.</a:t>
            </a:r>
            <a:r>
              <a:rPr lang="en-US" altLang="zh-CN" sz="6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endParaRPr lang="en-US" altLang="zh-CN" sz="60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9" name="Picture 1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35416" y="28283566"/>
            <a:ext cx="20131767" cy="10024990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66921" y="10982488"/>
            <a:ext cx="6721538" cy="939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549321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凸显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沉稳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548</TotalTime>
  <Words>256</Words>
  <Application>Microsoft Office PowerPoint</Application>
  <PresentationFormat>自定义</PresentationFormat>
  <Paragraphs>18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 Unicode MS</vt:lpstr>
      <vt:lpstr>黑体</vt:lpstr>
      <vt:lpstr>华文行楷</vt:lpstr>
      <vt:lpstr>华文楷体</vt:lpstr>
      <vt:lpstr>华文新魏</vt:lpstr>
      <vt:lpstr>Arial</vt:lpstr>
      <vt:lpstr>Candara</vt:lpstr>
      <vt:lpstr>Symbol</vt:lpstr>
      <vt:lpstr>Times New Roman</vt:lpstr>
      <vt:lpstr>波形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QCC</dc:creator>
  <cp:lastModifiedBy>bingtao guan</cp:lastModifiedBy>
  <cp:revision>41</cp:revision>
  <dcterms:created xsi:type="dcterms:W3CDTF">2017-07-11T08:58:56Z</dcterms:created>
  <dcterms:modified xsi:type="dcterms:W3CDTF">2018-01-02T09:01:36Z</dcterms:modified>
</cp:coreProperties>
</file>