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404050" cy="43205400"/>
  <p:notesSz cx="6858000" cy="9144000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2778" y="-40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10101" y="1440180"/>
            <a:ext cx="30816252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750088" y="33729967"/>
            <a:ext cx="30913464" cy="8388954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0081260"/>
            <a:ext cx="27543443" cy="11214680"/>
          </a:xfrm>
        </p:spPr>
        <p:txBody>
          <a:bodyPr anchor="b">
            <a:normAutofit/>
          </a:bodyPr>
          <a:lstStyle>
            <a:lvl1pPr>
              <a:defRPr sz="208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2402806"/>
            <a:ext cx="22682835" cy="9281160"/>
          </a:xfrm>
        </p:spPr>
        <p:txBody>
          <a:bodyPr>
            <a:normAutofit/>
          </a:bodyPr>
          <a:lstStyle>
            <a:lvl1pPr marL="0" indent="0" algn="ctr">
              <a:buNone/>
              <a:defRPr sz="9500">
                <a:solidFill>
                  <a:srgbClr val="FFFFFF"/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88954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9121143"/>
            <a:ext cx="7290911" cy="28270198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9121140"/>
            <a:ext cx="21332666" cy="2827020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810101" y="1440180"/>
            <a:ext cx="30816252" cy="2984053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21430610" y="26482630"/>
            <a:ext cx="10193345" cy="449836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9282217" y="25674327"/>
            <a:ext cx="19648375" cy="535586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10024305" y="25751640"/>
            <a:ext cx="19377154" cy="487791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19878627" y="25667299"/>
            <a:ext cx="11722725" cy="410475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750088" y="25568897"/>
            <a:ext cx="30913464" cy="83782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301" y="15520428"/>
            <a:ext cx="27543443" cy="9601200"/>
          </a:xfrm>
        </p:spPr>
        <p:txBody>
          <a:bodyPr anchor="t">
            <a:normAutofit/>
          </a:bodyPr>
          <a:lstStyle>
            <a:lvl1pPr algn="ctr">
              <a:defRPr sz="20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5600" y="9055926"/>
            <a:ext cx="22742845" cy="5920746"/>
          </a:xfrm>
        </p:spPr>
        <p:txBody>
          <a:bodyPr anchor="b">
            <a:normAutofit/>
          </a:bodyPr>
          <a:lstStyle>
            <a:lvl1pPr marL="0" indent="0" algn="ctr">
              <a:buNone/>
              <a:defRPr sz="9500">
                <a:solidFill>
                  <a:srgbClr val="FFFFFF"/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97896" y="16878910"/>
            <a:ext cx="13544893" cy="217179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6461257" y="16878910"/>
            <a:ext cx="13544893" cy="217179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7900" y="16872118"/>
            <a:ext cx="13544893" cy="4030501"/>
          </a:xfrm>
        </p:spPr>
        <p:txBody>
          <a:bodyPr anchor="ctr"/>
          <a:lstStyle>
            <a:lvl1pPr marL="0" indent="0" algn="ctr">
              <a:buNone/>
              <a:defRPr sz="11300" b="0">
                <a:solidFill>
                  <a:schemeClr val="tx2"/>
                </a:solidFill>
                <a:latin typeface="+mj-lt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0297" y="21602703"/>
            <a:ext cx="13537320" cy="16992127"/>
          </a:xfrm>
        </p:spPr>
        <p:txBody>
          <a:bodyPr/>
          <a:lstStyle>
            <a:lvl1pPr>
              <a:defRPr sz="9500"/>
            </a:lvl1pPr>
            <a:lvl2pPr>
              <a:defRPr sz="8500"/>
            </a:lvl2pPr>
            <a:lvl3pPr>
              <a:defRPr sz="7600"/>
            </a:lvl3pPr>
            <a:lvl4pPr>
              <a:defRPr sz="6600"/>
            </a:lvl4pPr>
            <a:lvl5pPr>
              <a:defRPr sz="6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72059" y="16872112"/>
            <a:ext cx="13544893" cy="4030501"/>
          </a:xfrm>
        </p:spPr>
        <p:txBody>
          <a:bodyPr anchor="ctr"/>
          <a:lstStyle>
            <a:lvl1pPr marL="0" indent="0" algn="ctr">
              <a:buNone/>
              <a:defRPr sz="11300" b="0" i="0">
                <a:solidFill>
                  <a:schemeClr val="tx2"/>
                </a:solidFill>
                <a:latin typeface="+mj-lt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7" y="21602703"/>
            <a:ext cx="13544893" cy="16992127"/>
          </a:xfrm>
        </p:spPr>
        <p:txBody>
          <a:bodyPr/>
          <a:lstStyle>
            <a:lvl1pPr>
              <a:defRPr sz="9500"/>
            </a:lvl1pPr>
            <a:lvl2pPr>
              <a:defRPr sz="8500"/>
            </a:lvl2pPr>
            <a:lvl3pPr>
              <a:defRPr sz="7600"/>
            </a:lvl3pPr>
            <a:lvl4pPr>
              <a:defRPr sz="6600"/>
            </a:lvl4pPr>
            <a:lvl5pPr>
              <a:defRPr sz="6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782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0405" y="22562823"/>
            <a:ext cx="11881485" cy="12001506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2835"/>
              </a:spcAft>
              <a:buNone/>
              <a:defRPr sz="8500">
                <a:solidFill>
                  <a:schemeClr val="tx2"/>
                </a:solidFill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88954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240405" y="14401800"/>
            <a:ext cx="11881485" cy="7892186"/>
          </a:xfrm>
        </p:spPr>
        <p:txBody>
          <a:bodyPr anchor="b">
            <a:noAutofit/>
          </a:bodyPr>
          <a:lstStyle>
            <a:lvl1pPr algn="l">
              <a:defRPr sz="151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5391" y="11521440"/>
            <a:ext cx="13835069" cy="24003000"/>
          </a:xfrm>
        </p:spPr>
        <p:txBody>
          <a:bodyPr anchor="ctr"/>
          <a:lstStyle>
            <a:lvl1pPr>
              <a:buClr>
                <a:schemeClr val="bg1"/>
              </a:buClr>
              <a:defRPr sz="104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9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8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7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7600">
                <a:solidFill>
                  <a:schemeClr val="tx2"/>
                </a:solidFill>
              </a:defRPr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10101" y="1440180"/>
            <a:ext cx="30816252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750088" y="33729967"/>
            <a:ext cx="30913464" cy="8388954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788" y="2133602"/>
            <a:ext cx="13511061" cy="15308584"/>
          </a:xfrm>
        </p:spPr>
        <p:txBody>
          <a:bodyPr anchor="b">
            <a:normAutofit/>
          </a:bodyPr>
          <a:lstStyle>
            <a:lvl1pPr algn="l">
              <a:defRPr sz="132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52157" y="17548861"/>
            <a:ext cx="13531692" cy="15255242"/>
          </a:xfrm>
        </p:spPr>
        <p:txBody>
          <a:bodyPr>
            <a:normAutofit/>
          </a:bodyPr>
          <a:lstStyle>
            <a:lvl1pPr marL="0" indent="0">
              <a:buNone/>
              <a:defRPr sz="8500">
                <a:solidFill>
                  <a:srgbClr val="FFFFFF"/>
                </a:solidFill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0371" y="8641080"/>
            <a:ext cx="12637580" cy="18434304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15100">
                <a:solidFill>
                  <a:schemeClr val="bg1"/>
                </a:solidFill>
              </a:defRPr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810101" y="1440180"/>
            <a:ext cx="30816252" cy="1555394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750088" y="10580403"/>
            <a:ext cx="30913464" cy="83782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2131467"/>
            <a:ext cx="29163645" cy="789218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98762" y="39376036"/>
            <a:ext cx="134190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7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6207" y="39376036"/>
            <a:ext cx="1341908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7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43418" y="39376030"/>
            <a:ext cx="4117221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7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0389" y="16855442"/>
            <a:ext cx="26253280" cy="2173938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96162" indent="-1296162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1300" kern="1200">
          <a:solidFill>
            <a:schemeClr val="tx2"/>
          </a:solidFill>
          <a:latin typeface="+mn-lt"/>
          <a:ea typeface="+mn-ea"/>
          <a:cs typeface="+mn-cs"/>
        </a:defRPr>
      </a:lvl1pPr>
      <a:lvl2pPr marL="2722843" indent="-1296162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0400" kern="1200">
          <a:solidFill>
            <a:schemeClr val="tx2"/>
          </a:solidFill>
          <a:latin typeface="+mn-lt"/>
          <a:ea typeface="+mn-ea"/>
          <a:cs typeface="+mn-cs"/>
        </a:defRPr>
      </a:lvl2pPr>
      <a:lvl3pPr marL="4043008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9500" kern="1200">
          <a:solidFill>
            <a:schemeClr val="tx2"/>
          </a:solidFill>
          <a:latin typeface="+mn-lt"/>
          <a:ea typeface="+mn-ea"/>
          <a:cs typeface="+mn-cs"/>
        </a:defRPr>
      </a:lvl3pPr>
      <a:lvl4pPr marL="5400675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8500" kern="1200">
          <a:solidFill>
            <a:schemeClr val="tx2"/>
          </a:solidFill>
          <a:latin typeface="+mn-lt"/>
          <a:ea typeface="+mn-ea"/>
          <a:cs typeface="+mn-cs"/>
        </a:defRPr>
      </a:lvl4pPr>
      <a:lvl5pPr marL="6912864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7600" kern="1200">
          <a:solidFill>
            <a:schemeClr val="tx2"/>
          </a:solidFill>
          <a:latin typeface="+mn-lt"/>
          <a:ea typeface="+mn-ea"/>
          <a:cs typeface="+mn-cs"/>
        </a:defRPr>
      </a:lvl5pPr>
      <a:lvl6pPr marL="8425053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6pPr>
      <a:lvl7pPr marL="9937242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7pPr>
      <a:lvl8pPr marL="11449431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8pPr>
      <a:lvl9pPr marL="12961620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" y="-97595"/>
            <a:ext cx="32404050" cy="43230687"/>
          </a:xfrm>
          <a:prstGeom prst="rect">
            <a:avLst/>
          </a:prstGeom>
        </p:spPr>
      </p:pic>
      <p:pic>
        <p:nvPicPr>
          <p:cNvPr id="6" name="Picture 187" descr="重点实验室徽标900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5193" y="37927942"/>
            <a:ext cx="5544616" cy="52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6426" y="7849172"/>
            <a:ext cx="28947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报告题目</a:t>
            </a:r>
            <a:r>
              <a:rPr lang="zh-CN" altLang="en-US" sz="96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9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2-Azaallyl </a:t>
            </a:r>
            <a:r>
              <a:rPr lang="en-US" altLang="zh-CN" sz="9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Anions and </a:t>
            </a:r>
            <a:r>
              <a:rPr lang="en-US" altLang="zh-CN" sz="9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Sulfenate</a:t>
            </a:r>
            <a:r>
              <a:rPr lang="en-US" altLang="zh-CN" sz="9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Anions: </a:t>
            </a:r>
            <a:r>
              <a:rPr lang="en-US" altLang="zh-CN" sz="9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Unusual </a:t>
            </a:r>
            <a:r>
              <a:rPr lang="en-US" altLang="zh-CN" sz="9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Unexpected </a:t>
            </a:r>
            <a:r>
              <a:rPr lang="en-US" altLang="zh-CN" sz="9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Reactivity</a:t>
            </a:r>
            <a:endParaRPr lang="zh-CN" altLang="zh-CN" sz="9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417" y="11017524"/>
            <a:ext cx="28947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报告人：</a:t>
            </a:r>
            <a:r>
              <a:rPr lang="en-US" altLang="zh-CN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en-US" altLang="zh-CN" sz="9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Patrick J. Walsh</a:t>
            </a:r>
            <a:endParaRPr lang="zh-CN" altLang="zh-CN" sz="9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9600" b="1" dirty="0" smtClean="0">
                <a:solidFill>
                  <a:srgbClr val="002060"/>
                </a:solidFill>
              </a:rPr>
              <a:t>	</a:t>
            </a:r>
            <a:r>
              <a:rPr lang="en-US" altLang="zh-CN" sz="9600" b="1" dirty="0">
                <a:solidFill>
                  <a:srgbClr val="002060"/>
                </a:solidFill>
              </a:rPr>
              <a:t> </a:t>
            </a:r>
            <a:r>
              <a:rPr lang="en-US" altLang="zh-CN" sz="9600" b="1" dirty="0" smtClean="0">
                <a:solidFill>
                  <a:srgbClr val="002060"/>
                </a:solidFill>
              </a:rPr>
              <a:t> University </a:t>
            </a:r>
            <a:r>
              <a:rPr lang="en-US" altLang="zh-CN" sz="9600" b="1" dirty="0">
                <a:solidFill>
                  <a:srgbClr val="002060"/>
                </a:solidFill>
              </a:rPr>
              <a:t>of Pennsylvania</a:t>
            </a:r>
            <a:endParaRPr lang="es-ES" altLang="zh-CN" sz="9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0465" y="14545916"/>
            <a:ext cx="213143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 </a:t>
            </a:r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MacDiarmid Professor of Chemistry (2008-to present)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of Chemistry, University of Pennsylvania (2005-present</a:t>
            </a:r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of Chemistry, University of Pennsylvania (2002-2005)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Chemistry, University of Pennsylvania (1999-2002)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Chemistry, San Diego State University (1994-1999)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1991-1994 NSF Postdoc., Scripps Rese</a:t>
            </a:r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 Institute (Barry </a:t>
            </a:r>
            <a:r>
              <a:rPr lang="en-US" altLang="zh-CN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Sharpless</a:t>
            </a:r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 Ph.D. in Chemistry University of California, Berkeley (R. G. Bergman</a:t>
            </a:r>
            <a:r>
              <a:rPr lang="en-US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1159" y="38566966"/>
            <a:ext cx="2894721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报告时间：</a:t>
            </a:r>
            <a:r>
              <a:rPr lang="en-US" altLang="zh-CN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2018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8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日 </a:t>
            </a:r>
            <a:r>
              <a:rPr lang="zh-CN" altLang="en-US" sz="8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下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午</a:t>
            </a:r>
            <a:r>
              <a:rPr lang="en-US" altLang="zh-CN" sz="8800" b="1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16:00</a:t>
            </a:r>
            <a:endParaRPr lang="en-US" altLang="zh-CN" sz="8800" b="1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8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报告</a:t>
            </a:r>
            <a:r>
              <a:rPr lang="zh-CN" altLang="en-US" sz="88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地点：元素所石先楼学术报告厅</a:t>
            </a:r>
            <a:endParaRPr lang="en-US" altLang="zh-CN" sz="88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8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8800" b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9600" b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欢迎师生参加</a:t>
            </a:r>
            <a:r>
              <a:rPr lang="zh-CN" altLang="en-US" sz="9600" b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endParaRPr lang="en-US" altLang="zh-CN" sz="9600" b="1" dirty="0" smtClean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5" name="图片 25" descr="头条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5" y="-50006"/>
            <a:ext cx="32450913" cy="458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633073" y="506869"/>
            <a:ext cx="16057784" cy="154036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 lIns="62430" tIns="31214" rIns="62430" bIns="31214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行楷" pitchFamily="2" charset="-122"/>
                <a:ea typeface="华文行楷" pitchFamily="2" charset="-122"/>
              </a:rPr>
              <a:t>元素有机化学国家重点实验室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95119" y="2047234"/>
            <a:ext cx="24412362" cy="2279029"/>
          </a:xfrm>
          <a:prstGeom prst="rect">
            <a:avLst/>
          </a:prstGeom>
          <a:noFill/>
        </p:spPr>
        <p:txBody>
          <a:bodyPr wrap="square" lIns="62430" tIns="31214" rIns="62430" bIns="31214">
            <a:spAutoFit/>
          </a:bodyPr>
          <a:lstStyle/>
          <a:p>
            <a:pPr algn="ctr">
              <a:defRPr/>
            </a:pPr>
            <a:r>
              <a:rPr lang="en-US" altLang="zh-CN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State Key Laboratory of Elemento-Organic Chemistry</a:t>
            </a:r>
          </a:p>
          <a:p>
            <a:pPr algn="ctr">
              <a:defRPr/>
            </a:pPr>
            <a:r>
              <a:rPr lang="en-US" altLang="zh-CN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Nankai University</a:t>
            </a:r>
            <a:endParaRPr lang="zh-CN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149" y="4536804"/>
            <a:ext cx="322598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0" b="1" dirty="0" smtClean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学 术 报 告</a:t>
            </a:r>
            <a:endParaRPr lang="zh-CN" altLang="en-US" sz="20000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1944441" y="20954628"/>
            <a:ext cx="2894721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 The </a:t>
            </a:r>
            <a:r>
              <a:rPr lang="en-US" altLang="zh-C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umpolung</a:t>
            </a:r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synthesis of </a:t>
            </a:r>
            <a:r>
              <a:rPr lang="en-US" altLang="zh-C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diarylmethylamines</a:t>
            </a:r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palladium-catalyzed </a:t>
            </a:r>
            <a:r>
              <a:rPr lang="en-US" altLang="zh-C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arylation</a:t>
            </a:r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2-azaallyl anion intermediates and related reactions will be presented. Next, the observation that that 2-azaallyl anions can behave as organic super-electron-donors (SED) will be introduced. Such unique behavior is illustrated in (</a:t>
            </a:r>
            <a:r>
              <a:rPr lang="en-US" altLang="zh-C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generation of 2-azaallyl radicals from single-electron-transfer (SET) between 2-azaallyl anions and neutral </a:t>
            </a:r>
            <a:r>
              <a:rPr lang="en-US" altLang="zh-C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ketimines</a:t>
            </a:r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then couple with vinyl bromides; (ii) generation of 2-azaallyl radicals from SET of 2-azaallyl anions with aryl and alkyl electrophiles, which generate aryl and alkyl radicals leading to formation of C–C bonds. Finally, some novel </a:t>
            </a:r>
            <a:r>
              <a:rPr lang="en-US" altLang="zh-C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organocatalysts</a:t>
            </a:r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be described.</a:t>
            </a:r>
            <a:r>
              <a:rPr lang="en-US" altLang="zh-CN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zh-CN" sz="6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416" y="28283566"/>
            <a:ext cx="20131767" cy="1002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921" y="10982488"/>
            <a:ext cx="6721538" cy="93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93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548</TotalTime>
  <Words>256</Words>
  <Application>Microsoft Office PowerPoint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 Unicode MS</vt:lpstr>
      <vt:lpstr>黑体</vt:lpstr>
      <vt:lpstr>华文行楷</vt:lpstr>
      <vt:lpstr>华文楷体</vt:lpstr>
      <vt:lpstr>华文新魏</vt:lpstr>
      <vt:lpstr>Arial</vt:lpstr>
      <vt:lpstr>Candara</vt:lpstr>
      <vt:lpstr>Symbol</vt:lpstr>
      <vt:lpstr>Times New Roman</vt:lpstr>
      <vt:lpstr>波形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QCC</dc:creator>
  <cp:lastModifiedBy>bingtao guan</cp:lastModifiedBy>
  <cp:revision>41</cp:revision>
  <dcterms:created xsi:type="dcterms:W3CDTF">2017-07-11T08:58:56Z</dcterms:created>
  <dcterms:modified xsi:type="dcterms:W3CDTF">2018-01-02T09:01:36Z</dcterms:modified>
</cp:coreProperties>
</file>