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3"/>
  </p:notesMasterIdLst>
  <p:sldIdLst>
    <p:sldId id="256" r:id="rId2"/>
    <p:sldId id="257" r:id="rId3"/>
    <p:sldId id="438" r:id="rId4"/>
    <p:sldId id="440" r:id="rId5"/>
    <p:sldId id="448" r:id="rId6"/>
    <p:sldId id="384" r:id="rId7"/>
    <p:sldId id="361" r:id="rId8"/>
    <p:sldId id="397" r:id="rId9"/>
    <p:sldId id="369" r:id="rId10"/>
    <p:sldId id="302" r:id="rId11"/>
    <p:sldId id="399" r:id="rId12"/>
    <p:sldId id="301" r:id="rId13"/>
    <p:sldId id="441" r:id="rId14"/>
    <p:sldId id="398" r:id="rId15"/>
    <p:sldId id="304" r:id="rId16"/>
    <p:sldId id="400" r:id="rId17"/>
    <p:sldId id="305" r:id="rId18"/>
    <p:sldId id="306" r:id="rId19"/>
    <p:sldId id="419" r:id="rId20"/>
    <p:sldId id="307" r:id="rId21"/>
    <p:sldId id="450" r:id="rId22"/>
    <p:sldId id="413" r:id="rId23"/>
    <p:sldId id="410" r:id="rId24"/>
    <p:sldId id="411" r:id="rId25"/>
    <p:sldId id="412" r:id="rId26"/>
    <p:sldId id="315" r:id="rId27"/>
    <p:sldId id="414" r:id="rId28"/>
    <p:sldId id="415" r:id="rId29"/>
    <p:sldId id="416" r:id="rId30"/>
    <p:sldId id="417" r:id="rId31"/>
    <p:sldId id="401" r:id="rId32"/>
    <p:sldId id="311" r:id="rId33"/>
    <p:sldId id="418" r:id="rId34"/>
    <p:sldId id="402" r:id="rId35"/>
    <p:sldId id="444" r:id="rId36"/>
    <p:sldId id="445" r:id="rId37"/>
    <p:sldId id="403" r:id="rId38"/>
    <p:sldId id="446" r:id="rId39"/>
    <p:sldId id="285" r:id="rId40"/>
    <p:sldId id="286" r:id="rId41"/>
    <p:sldId id="287" r:id="rId42"/>
    <p:sldId id="389" r:id="rId43"/>
    <p:sldId id="388" r:id="rId44"/>
    <p:sldId id="405" r:id="rId45"/>
    <p:sldId id="288" r:id="rId46"/>
    <p:sldId id="289" r:id="rId47"/>
    <p:sldId id="354" r:id="rId48"/>
    <p:sldId id="352" r:id="rId49"/>
    <p:sldId id="407" r:id="rId50"/>
    <p:sldId id="290" r:id="rId51"/>
    <p:sldId id="291" r:id="rId52"/>
    <p:sldId id="325" r:id="rId53"/>
    <p:sldId id="408" r:id="rId54"/>
    <p:sldId id="292" r:id="rId55"/>
    <p:sldId id="293" r:id="rId56"/>
    <p:sldId id="327" r:id="rId57"/>
    <p:sldId id="393" r:id="rId58"/>
    <p:sldId id="383" r:id="rId59"/>
    <p:sldId id="365" r:id="rId60"/>
    <p:sldId id="273" r:id="rId61"/>
    <p:sldId id="449" r:id="rId62"/>
    <p:sldId id="385" r:id="rId63"/>
    <p:sldId id="435" r:id="rId64"/>
    <p:sldId id="342" r:id="rId65"/>
    <p:sldId id="447" r:id="rId66"/>
    <p:sldId id="422" r:id="rId67"/>
    <p:sldId id="423" r:id="rId68"/>
    <p:sldId id="339" r:id="rId69"/>
    <p:sldId id="340" r:id="rId70"/>
    <p:sldId id="439" r:id="rId71"/>
    <p:sldId id="279" r:id="rId7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3300"/>
    <a:srgbClr val="FF0000"/>
    <a:srgbClr val="FF5229"/>
    <a:srgbClr val="DA0000"/>
    <a:srgbClr val="D4897A"/>
    <a:srgbClr val="FF66CC"/>
    <a:srgbClr val="FF33CC"/>
    <a:srgbClr val="CC7462"/>
    <a:srgbClr val="C66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0" autoAdjust="0"/>
    <p:restoredTop sz="68979" autoAdjust="0"/>
  </p:normalViewPr>
  <p:slideViewPr>
    <p:cSldViewPr snapToGrid="0">
      <p:cViewPr varScale="1">
        <p:scale>
          <a:sx n="44" d="100"/>
          <a:sy n="44" d="100"/>
        </p:scale>
        <p:origin x="1680"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5CD74-5A17-43F0-8E4E-68442784A256}" type="datetimeFigureOut">
              <a:rPr lang="zh-CN" altLang="en-US" smtClean="0"/>
              <a:t>2016/7/9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0C982-A8BC-4990-B16A-F16C61DE9561}" type="slidenum">
              <a:rPr lang="zh-CN" altLang="en-US" smtClean="0"/>
              <a:t>‹#›</a:t>
            </a:fld>
            <a:endParaRPr lang="zh-CN" altLang="en-US"/>
          </a:p>
        </p:txBody>
      </p:sp>
    </p:spTree>
    <p:extLst>
      <p:ext uri="{BB962C8B-B14F-4D97-AF65-F5344CB8AC3E}">
        <p14:creationId xmlns:p14="http://schemas.microsoft.com/office/powerpoint/2010/main" val="2584584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0C982-A8BC-4990-B16A-F16C61DE9561}" type="slidenum">
              <a:rPr lang="zh-CN" altLang="en-US" smtClean="0"/>
              <a:t>7</a:t>
            </a:fld>
            <a:endParaRPr lang="zh-CN" altLang="en-US"/>
          </a:p>
        </p:txBody>
      </p:sp>
    </p:spTree>
    <p:extLst>
      <p:ext uri="{BB962C8B-B14F-4D97-AF65-F5344CB8AC3E}">
        <p14:creationId xmlns:p14="http://schemas.microsoft.com/office/powerpoint/2010/main" val="194498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0C982-A8BC-4990-B16A-F16C61DE9561}" type="slidenum">
              <a:rPr lang="zh-CN" altLang="en-US" smtClean="0"/>
              <a:t>62</a:t>
            </a:fld>
            <a:endParaRPr lang="zh-CN" altLang="en-US"/>
          </a:p>
        </p:txBody>
      </p:sp>
    </p:spTree>
    <p:extLst>
      <p:ext uri="{BB962C8B-B14F-4D97-AF65-F5344CB8AC3E}">
        <p14:creationId xmlns:p14="http://schemas.microsoft.com/office/powerpoint/2010/main" val="161869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0C982-A8BC-4990-B16A-F16C61DE9561}" type="slidenum">
              <a:rPr lang="zh-CN" altLang="en-US" smtClean="0"/>
              <a:t>63</a:t>
            </a:fld>
            <a:endParaRPr lang="zh-CN" altLang="en-US"/>
          </a:p>
        </p:txBody>
      </p:sp>
    </p:spTree>
    <p:extLst>
      <p:ext uri="{BB962C8B-B14F-4D97-AF65-F5344CB8AC3E}">
        <p14:creationId xmlns:p14="http://schemas.microsoft.com/office/powerpoint/2010/main" val="3290812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0C982-A8BC-4990-B16A-F16C61DE9561}" type="slidenum">
              <a:rPr lang="zh-CN" altLang="en-US" smtClean="0"/>
              <a:t>66</a:t>
            </a:fld>
            <a:endParaRPr lang="zh-CN" altLang="en-US"/>
          </a:p>
        </p:txBody>
      </p:sp>
    </p:spTree>
    <p:extLst>
      <p:ext uri="{BB962C8B-B14F-4D97-AF65-F5344CB8AC3E}">
        <p14:creationId xmlns:p14="http://schemas.microsoft.com/office/powerpoint/2010/main" val="379598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02A0C982-A8BC-4990-B16A-F16C61DE9561}" type="slidenum">
              <a:rPr lang="zh-CN" altLang="en-US" smtClean="0"/>
              <a:t>68</a:t>
            </a:fld>
            <a:endParaRPr lang="zh-CN" altLang="en-US"/>
          </a:p>
        </p:txBody>
      </p:sp>
    </p:spTree>
    <p:extLst>
      <p:ext uri="{BB962C8B-B14F-4D97-AF65-F5344CB8AC3E}">
        <p14:creationId xmlns:p14="http://schemas.microsoft.com/office/powerpoint/2010/main" val="207221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0C982-A8BC-4990-B16A-F16C61DE9561}" type="slidenum">
              <a:rPr lang="zh-CN" altLang="en-US" smtClean="0"/>
              <a:t>70</a:t>
            </a:fld>
            <a:endParaRPr lang="zh-CN" altLang="en-US"/>
          </a:p>
        </p:txBody>
      </p:sp>
    </p:spTree>
    <p:extLst>
      <p:ext uri="{BB962C8B-B14F-4D97-AF65-F5344CB8AC3E}">
        <p14:creationId xmlns:p14="http://schemas.microsoft.com/office/powerpoint/2010/main" val="210351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0C982-A8BC-4990-B16A-F16C61DE9561}" type="slidenum">
              <a:rPr lang="zh-CN" altLang="en-US" smtClean="0"/>
              <a:t>71</a:t>
            </a:fld>
            <a:endParaRPr lang="zh-CN" altLang="en-US"/>
          </a:p>
        </p:txBody>
      </p:sp>
    </p:spTree>
    <p:extLst>
      <p:ext uri="{BB962C8B-B14F-4D97-AF65-F5344CB8AC3E}">
        <p14:creationId xmlns:p14="http://schemas.microsoft.com/office/powerpoint/2010/main" val="369336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02A0C982-A8BC-4990-B16A-F16C61DE9561}" type="slidenum">
              <a:rPr lang="zh-CN" altLang="en-US" smtClean="0"/>
              <a:t>20</a:t>
            </a:fld>
            <a:endParaRPr lang="zh-CN" altLang="en-US"/>
          </a:p>
        </p:txBody>
      </p:sp>
    </p:spTree>
    <p:extLst>
      <p:ext uri="{BB962C8B-B14F-4D97-AF65-F5344CB8AC3E}">
        <p14:creationId xmlns:p14="http://schemas.microsoft.com/office/powerpoint/2010/main" val="211682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1571FA-108C-4D98-A9F9-B213CF8D0FDB}" type="slidenum">
              <a:rPr lang="zh-CN" altLang="en-US" smtClean="0"/>
              <a:t>21</a:t>
            </a:fld>
            <a:endParaRPr lang="zh-CN" altLang="en-US"/>
          </a:p>
        </p:txBody>
      </p:sp>
    </p:spTree>
    <p:extLst>
      <p:ext uri="{BB962C8B-B14F-4D97-AF65-F5344CB8AC3E}">
        <p14:creationId xmlns:p14="http://schemas.microsoft.com/office/powerpoint/2010/main" val="350265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0C982-A8BC-4990-B16A-F16C61DE9561}" type="slidenum">
              <a:rPr lang="zh-CN" altLang="en-US" smtClean="0"/>
              <a:t>40</a:t>
            </a:fld>
            <a:endParaRPr lang="zh-CN" altLang="en-US"/>
          </a:p>
        </p:txBody>
      </p:sp>
    </p:spTree>
    <p:extLst>
      <p:ext uri="{BB962C8B-B14F-4D97-AF65-F5344CB8AC3E}">
        <p14:creationId xmlns:p14="http://schemas.microsoft.com/office/powerpoint/2010/main" val="264104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0C982-A8BC-4990-B16A-F16C61DE9561}" type="slidenum">
              <a:rPr lang="zh-CN" altLang="en-US" smtClean="0"/>
              <a:t>44</a:t>
            </a:fld>
            <a:endParaRPr lang="zh-CN" altLang="en-US"/>
          </a:p>
        </p:txBody>
      </p:sp>
    </p:spTree>
    <p:extLst>
      <p:ext uri="{BB962C8B-B14F-4D97-AF65-F5344CB8AC3E}">
        <p14:creationId xmlns:p14="http://schemas.microsoft.com/office/powerpoint/2010/main" val="224299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0C982-A8BC-4990-B16A-F16C61DE9561}" type="slidenum">
              <a:rPr lang="zh-CN" altLang="en-US" smtClean="0"/>
              <a:t>48</a:t>
            </a:fld>
            <a:endParaRPr lang="zh-CN" altLang="en-US"/>
          </a:p>
        </p:txBody>
      </p:sp>
    </p:spTree>
    <p:extLst>
      <p:ext uri="{BB962C8B-B14F-4D97-AF65-F5344CB8AC3E}">
        <p14:creationId xmlns:p14="http://schemas.microsoft.com/office/powerpoint/2010/main" val="3220894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02A0C982-A8BC-4990-B16A-F16C61DE9561}" type="slidenum">
              <a:rPr lang="zh-CN" altLang="en-US" smtClean="0"/>
              <a:t>52</a:t>
            </a:fld>
            <a:endParaRPr lang="zh-CN" altLang="en-US"/>
          </a:p>
        </p:txBody>
      </p:sp>
    </p:spTree>
    <p:extLst>
      <p:ext uri="{BB962C8B-B14F-4D97-AF65-F5344CB8AC3E}">
        <p14:creationId xmlns:p14="http://schemas.microsoft.com/office/powerpoint/2010/main" val="270016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02A0C982-A8BC-4990-B16A-F16C61DE9561}" type="slidenum">
              <a:rPr lang="zh-CN" altLang="en-US" smtClean="0"/>
              <a:t>59</a:t>
            </a:fld>
            <a:endParaRPr lang="zh-CN" altLang="en-US"/>
          </a:p>
        </p:txBody>
      </p:sp>
    </p:spTree>
    <p:extLst>
      <p:ext uri="{BB962C8B-B14F-4D97-AF65-F5344CB8AC3E}">
        <p14:creationId xmlns:p14="http://schemas.microsoft.com/office/powerpoint/2010/main" val="379994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0C982-A8BC-4990-B16A-F16C61DE9561}" type="slidenum">
              <a:rPr lang="zh-CN" altLang="en-US" smtClean="0"/>
              <a:t>60</a:t>
            </a:fld>
            <a:endParaRPr lang="zh-CN" altLang="en-US"/>
          </a:p>
        </p:txBody>
      </p:sp>
    </p:spTree>
    <p:extLst>
      <p:ext uri="{BB962C8B-B14F-4D97-AF65-F5344CB8AC3E}">
        <p14:creationId xmlns:p14="http://schemas.microsoft.com/office/powerpoint/2010/main" val="45491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BB568D57-097A-41AA-88EC-40A983D09C9F}" type="datetimeFigureOut">
              <a:rPr lang="zh-CN" altLang="en-US" smtClean="0"/>
              <a:t>2016/7/9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160067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B568D57-097A-41AA-88EC-40A983D09C9F}" type="datetimeFigureOut">
              <a:rPr lang="zh-CN" altLang="en-US" smtClean="0"/>
              <a:t>2016/7/9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197758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B568D57-097A-41AA-88EC-40A983D09C9F}" type="datetimeFigureOut">
              <a:rPr lang="zh-CN" altLang="en-US" smtClean="0"/>
              <a:t>2016/7/9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299335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B568D57-097A-41AA-88EC-40A983D09C9F}" type="datetimeFigureOut">
              <a:rPr lang="zh-CN" altLang="en-US" smtClean="0"/>
              <a:t>2016/7/9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282727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B568D57-097A-41AA-88EC-40A983D09C9F}" type="datetimeFigureOut">
              <a:rPr lang="zh-CN" altLang="en-US" smtClean="0"/>
              <a:t>2016/7/9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157879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B568D57-097A-41AA-88EC-40A983D09C9F}" type="datetimeFigureOut">
              <a:rPr lang="zh-CN" altLang="en-US" smtClean="0"/>
              <a:t>2016/7/9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133684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B568D57-097A-41AA-88EC-40A983D09C9F}" type="datetimeFigureOut">
              <a:rPr lang="zh-CN" altLang="en-US" smtClean="0"/>
              <a:t>2016/7/9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24627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B568D57-097A-41AA-88EC-40A983D09C9F}" type="datetimeFigureOut">
              <a:rPr lang="zh-CN" altLang="en-US" smtClean="0"/>
              <a:t>2016/7/9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176237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68D57-097A-41AA-88EC-40A983D09C9F}" type="datetimeFigureOut">
              <a:rPr lang="zh-CN" altLang="en-US" smtClean="0"/>
              <a:t>2016/7/9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223796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B568D57-097A-41AA-88EC-40A983D09C9F}" type="datetimeFigureOut">
              <a:rPr lang="zh-CN" altLang="en-US" smtClean="0"/>
              <a:t>2016/7/9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60826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BB568D57-097A-41AA-88EC-40A983D09C9F}" type="datetimeFigureOut">
              <a:rPr lang="zh-CN" altLang="en-US" smtClean="0"/>
              <a:t>2016/7/9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306077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bg1">
                <a:lumMod val="95000"/>
              </a:schemeClr>
            </a:gs>
            <a:gs pos="100000">
              <a:schemeClr val="accent3">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68D57-097A-41AA-88EC-40A983D09C9F}" type="datetimeFigureOut">
              <a:rPr lang="zh-CN" altLang="en-US" smtClean="0"/>
              <a:t>2016/7/9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D7D2F-33F0-4BB6-9DB3-C93C757E78D5}" type="slidenum">
              <a:rPr lang="zh-CN" altLang="en-US" smtClean="0"/>
              <a:t>‹#›</a:t>
            </a:fld>
            <a:endParaRPr lang="zh-CN" altLang="en-US"/>
          </a:p>
        </p:txBody>
      </p:sp>
    </p:spTree>
    <p:extLst>
      <p:ext uri="{BB962C8B-B14F-4D97-AF65-F5344CB8AC3E}">
        <p14:creationId xmlns:p14="http://schemas.microsoft.com/office/powerpoint/2010/main" val="767207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500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75569" y="597561"/>
            <a:ext cx="11684000" cy="295671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nSpc>
                <a:spcPct val="150000"/>
              </a:lnSpc>
            </a:pPr>
            <a:r>
              <a:rPr lang="zh-CN" altLang="en-US" sz="4400" dirty="0" smtClean="0">
                <a:solidFill>
                  <a:srgbClr val="CC0000"/>
                </a:solidFill>
                <a:latin typeface="Times New Roman" panose="02020603050405020304" pitchFamily="18" charset="0"/>
                <a:cs typeface="Times New Roman" panose="02020603050405020304" pitchFamily="18" charset="0"/>
              </a:rPr>
              <a:t>天津市</a:t>
            </a:r>
            <a:r>
              <a:rPr lang="zh-CN" altLang="en-US" sz="4400" dirty="0">
                <a:solidFill>
                  <a:srgbClr val="CC0000"/>
                </a:solidFill>
                <a:latin typeface="Times New Roman" panose="02020603050405020304" pitchFamily="18" charset="0"/>
                <a:cs typeface="Times New Roman" panose="02020603050405020304" pitchFamily="18" charset="0"/>
              </a:rPr>
              <a:t>自然科学</a:t>
            </a:r>
            <a:r>
              <a:rPr lang="zh-CN" altLang="en-US" sz="4400" dirty="0" smtClean="0">
                <a:solidFill>
                  <a:srgbClr val="CC0000"/>
                </a:solidFill>
                <a:latin typeface="Times New Roman" panose="02020603050405020304" pitchFamily="18" charset="0"/>
                <a:cs typeface="Times New Roman" panose="02020603050405020304" pitchFamily="18" charset="0"/>
              </a:rPr>
              <a:t>基金</a:t>
            </a:r>
            <a:r>
              <a:rPr lang="en-US" altLang="zh-CN" sz="4400" dirty="0" smtClean="0">
                <a:solidFill>
                  <a:srgbClr val="CC0000"/>
                </a:solidFill>
                <a:latin typeface="Times New Roman" panose="02020603050405020304" pitchFamily="18" charset="0"/>
                <a:cs typeface="Times New Roman" panose="02020603050405020304" pitchFamily="18" charset="0"/>
              </a:rPr>
              <a:t/>
            </a:r>
            <a:br>
              <a:rPr lang="en-US" altLang="zh-CN" sz="4400" dirty="0" smtClean="0">
                <a:solidFill>
                  <a:srgbClr val="CC0000"/>
                </a:solidFill>
                <a:latin typeface="Times New Roman" panose="02020603050405020304" pitchFamily="18" charset="0"/>
                <a:cs typeface="Times New Roman" panose="02020603050405020304" pitchFamily="18" charset="0"/>
              </a:rPr>
            </a:br>
            <a:r>
              <a:rPr lang="zh-CN" altLang="en-US" dirty="0" smtClean="0">
                <a:solidFill>
                  <a:srgbClr val="CC0000"/>
                </a:solidFill>
                <a:latin typeface="Times New Roman" panose="02020603050405020304" pitchFamily="18" charset="0"/>
                <a:cs typeface="Times New Roman" panose="02020603050405020304" pitchFamily="18" charset="0"/>
              </a:rPr>
              <a:t>项目申报系统使用培训</a:t>
            </a:r>
            <a:endParaRPr lang="zh-CN" altLang="en-US" dirty="0">
              <a:solidFill>
                <a:srgbClr val="CC000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7837714" y="4056834"/>
            <a:ext cx="4354286" cy="2801166"/>
          </a:xfrm>
          <a:prstGeom prst="rect">
            <a:avLst/>
          </a:prstGeom>
          <a:effectLst>
            <a:softEdge rad="63500"/>
          </a:effectLst>
        </p:spPr>
      </p:pic>
      <p:sp>
        <p:nvSpPr>
          <p:cNvPr id="3" name="副标题 2"/>
          <p:cNvSpPr>
            <a:spLocks noGrp="1"/>
          </p:cNvSpPr>
          <p:nvPr>
            <p:ph type="subTitle" idx="1"/>
          </p:nvPr>
        </p:nvSpPr>
        <p:spPr>
          <a:xfrm>
            <a:off x="1392558" y="4544877"/>
            <a:ext cx="9450021" cy="1825080"/>
          </a:xfrm>
        </p:spPr>
        <p:txBody>
          <a:bodyPr>
            <a:noAutofit/>
          </a:bodyPr>
          <a:lstStyle/>
          <a:p>
            <a:pPr>
              <a:lnSpc>
                <a:spcPct val="150000"/>
              </a:lnSpc>
            </a:pPr>
            <a:r>
              <a:rPr lang="zh-CN" altLang="en-US" sz="3200" dirty="0" smtClean="0">
                <a:latin typeface="微软雅黑" panose="020B0503020204020204" pitchFamily="34" charset="-122"/>
                <a:ea typeface="微软雅黑" panose="020B0503020204020204" pitchFamily="34" charset="-122"/>
              </a:rPr>
              <a:t>供一般</a:t>
            </a:r>
            <a:r>
              <a:rPr lang="zh-CN" altLang="en-US" sz="3200" dirty="0">
                <a:latin typeface="微软雅黑" panose="020B0503020204020204" pitchFamily="34" charset="-122"/>
                <a:ea typeface="微软雅黑" panose="020B0503020204020204" pitchFamily="34" charset="-122"/>
              </a:rPr>
              <a:t>、青年、重点</a:t>
            </a:r>
            <a:r>
              <a:rPr lang="zh-CN" altLang="en-US" sz="3200" dirty="0" smtClean="0">
                <a:latin typeface="微软雅黑" panose="020B0503020204020204" pitchFamily="34" charset="-122"/>
                <a:ea typeface="微软雅黑" panose="020B0503020204020204" pitchFamily="34" charset="-122"/>
              </a:rPr>
              <a:t>项目申请人</a:t>
            </a:r>
            <a:r>
              <a:rPr lang="zh-CN" altLang="en-US" sz="3200" dirty="0">
                <a:latin typeface="微软雅黑" panose="020B0503020204020204" pitchFamily="34" charset="-122"/>
                <a:ea typeface="微软雅黑" panose="020B0503020204020204" pitchFamily="34" charset="-122"/>
              </a:rPr>
              <a:t>使用</a:t>
            </a:r>
            <a:endParaRPr lang="en-US" altLang="zh-CN" sz="3200" dirty="0">
              <a:latin typeface="微软雅黑" panose="020B0503020204020204" pitchFamily="34" charset="-122"/>
              <a:ea typeface="微软雅黑" panose="020B0503020204020204" pitchFamily="34" charset="-122"/>
            </a:endParaRPr>
          </a:p>
          <a:p>
            <a:pPr>
              <a:lnSpc>
                <a:spcPct val="150000"/>
              </a:lnSpc>
            </a:pPr>
            <a:r>
              <a:rPr lang="en-US" altLang="zh-CN" sz="3200" dirty="0">
                <a:latin typeface="微软雅黑" panose="020B0503020204020204" pitchFamily="34" charset="-122"/>
                <a:ea typeface="微软雅黑" panose="020B0503020204020204" pitchFamily="34" charset="-122"/>
                <a:cs typeface="Times New Roman" panose="02020603050405020304" pitchFamily="18" charset="0"/>
              </a:rPr>
              <a:t>2016</a:t>
            </a:r>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3200" dirty="0" smtClean="0">
                <a:latin typeface="微软雅黑" panose="020B0503020204020204" pitchFamily="34" charset="-122"/>
                <a:ea typeface="微软雅黑" panose="020B0503020204020204" pitchFamily="34" charset="-122"/>
                <a:cs typeface="Times New Roman" panose="02020603050405020304" pitchFamily="18" charset="0"/>
              </a:rPr>
              <a:t>07</a:t>
            </a:r>
            <a:r>
              <a:rPr lang="zh-CN" altLang="en-US" sz="3200" dirty="0" smtClean="0">
                <a:latin typeface="微软雅黑" panose="020B0503020204020204" pitchFamily="34" charset="-122"/>
                <a:ea typeface="微软雅黑" panose="020B0503020204020204" pitchFamily="34" charset="-122"/>
                <a:cs typeface="Times New Roman" panose="02020603050405020304" pitchFamily="18" charset="0"/>
              </a:rPr>
              <a:t>月</a:t>
            </a:r>
            <a:endParaRPr lang="zh-CN" altLang="en-US" sz="32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52957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1298535" y="751258"/>
            <a:ext cx="9794390" cy="6048465"/>
          </a:xfrm>
          <a:prstGeom prst="rect">
            <a:avLst/>
          </a:prstGeom>
          <a:ln>
            <a:solidFill>
              <a:schemeClr val="accent6">
                <a:lumMod val="20000"/>
                <a:lumOff val="80000"/>
              </a:schemeClr>
            </a:solidFill>
          </a:ln>
        </p:spPr>
      </p:pic>
      <p:sp>
        <p:nvSpPr>
          <p:cNvPr id="9" name="文本框 8"/>
          <p:cNvSpPr txBox="1"/>
          <p:nvPr/>
        </p:nvSpPr>
        <p:spPr>
          <a:xfrm>
            <a:off x="2152717" y="43372"/>
            <a:ext cx="7766712"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a:solidFill>
                  <a:srgbClr val="003399"/>
                </a:solidFill>
                <a:latin typeface="+mn-ea"/>
                <a:cs typeface="Times New Roman" panose="02020603050405020304" pitchFamily="18" charset="0"/>
              </a:rPr>
              <a:t>1</a:t>
            </a:r>
            <a:r>
              <a:rPr lang="zh-CN" altLang="en-US" sz="4000" dirty="0">
                <a:solidFill>
                  <a:srgbClr val="003399"/>
                </a:solidFill>
                <a:latin typeface="+mn-ea"/>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注册</a:t>
            </a:r>
            <a:endParaRPr lang="zh-CN" altLang="en-US" sz="4000" dirty="0">
              <a:solidFill>
                <a:srgbClr val="003399"/>
              </a:solidFill>
              <a:latin typeface="+mn-ea"/>
              <a:cs typeface="Times New Roman" panose="02020603050405020304" pitchFamily="18" charset="0"/>
            </a:endParaRPr>
          </a:p>
        </p:txBody>
      </p:sp>
    </p:spTree>
    <p:extLst>
      <p:ext uri="{BB962C8B-B14F-4D97-AF65-F5344CB8AC3E}">
        <p14:creationId xmlns:p14="http://schemas.microsoft.com/office/powerpoint/2010/main" val="384038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7927" y="1695250"/>
            <a:ext cx="1707606" cy="537029"/>
          </a:xfrm>
          <a:prstGeom prst="rect">
            <a:avLst/>
          </a:prstGeom>
          <a:solidFill>
            <a:srgbClr val="FF5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r>
              <a:rPr lang="zh-CN" altLang="en-US" sz="2400" dirty="0" smtClean="0"/>
              <a:t> 登录</a:t>
            </a:r>
            <a:endParaRPr lang="zh-CN" altLang="en-US" sz="2400" dirty="0"/>
          </a:p>
        </p:txBody>
      </p:sp>
      <p:sp>
        <p:nvSpPr>
          <p:cNvPr id="3" name="矩形 2"/>
          <p:cNvSpPr/>
          <p:nvPr/>
        </p:nvSpPr>
        <p:spPr>
          <a:xfrm>
            <a:off x="1501044" y="2804567"/>
            <a:ext cx="1799654"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3</a:t>
            </a:r>
            <a:r>
              <a:rPr lang="zh-CN" altLang="en-US" sz="2400" dirty="0" smtClean="0"/>
              <a:t> 填报阶段</a:t>
            </a:r>
            <a:endParaRPr lang="zh-CN" altLang="en-US" sz="2400" dirty="0"/>
          </a:p>
        </p:txBody>
      </p:sp>
      <p:sp>
        <p:nvSpPr>
          <p:cNvPr id="4" name="矩形 3"/>
          <p:cNvSpPr/>
          <p:nvPr/>
        </p:nvSpPr>
        <p:spPr>
          <a:xfrm>
            <a:off x="4758662" y="2821756"/>
            <a:ext cx="1701804"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4 </a:t>
            </a:r>
            <a:r>
              <a:rPr lang="zh-CN" altLang="en-US" sz="2400" dirty="0" smtClean="0"/>
              <a:t>受理阶段</a:t>
            </a:r>
            <a:endParaRPr lang="zh-CN" altLang="en-US" sz="2400" dirty="0"/>
          </a:p>
        </p:txBody>
      </p:sp>
      <p:sp>
        <p:nvSpPr>
          <p:cNvPr id="5" name="矩形 4"/>
          <p:cNvSpPr/>
          <p:nvPr/>
        </p:nvSpPr>
        <p:spPr>
          <a:xfrm>
            <a:off x="9332027" y="2808538"/>
            <a:ext cx="2348241"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6 </a:t>
            </a:r>
            <a:r>
              <a:rPr lang="zh-CN" altLang="en-US" sz="2400" dirty="0" smtClean="0"/>
              <a:t>评审立项阶段</a:t>
            </a:r>
            <a:endParaRPr lang="zh-CN" altLang="en-US" sz="2400" dirty="0"/>
          </a:p>
        </p:txBody>
      </p:sp>
      <p:sp>
        <p:nvSpPr>
          <p:cNvPr id="6" name="矩形 5"/>
          <p:cNvSpPr/>
          <p:nvPr/>
        </p:nvSpPr>
        <p:spPr>
          <a:xfrm>
            <a:off x="7133099" y="2804567"/>
            <a:ext cx="1721527"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5 </a:t>
            </a:r>
            <a:r>
              <a:rPr lang="zh-CN" altLang="en-US" sz="2400" dirty="0" smtClean="0"/>
              <a:t>形审阶段</a:t>
            </a:r>
            <a:endParaRPr lang="zh-CN" altLang="en-US" sz="2400" dirty="0"/>
          </a:p>
        </p:txBody>
      </p:sp>
      <p:sp>
        <p:nvSpPr>
          <p:cNvPr id="7" name="矩形 6"/>
          <p:cNvSpPr/>
          <p:nvPr/>
        </p:nvSpPr>
        <p:spPr>
          <a:xfrm>
            <a:off x="353508" y="3923501"/>
            <a:ext cx="522530" cy="260563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维护个人信息</a:t>
            </a:r>
            <a:endParaRPr lang="zh-CN" altLang="en-US" sz="2400" dirty="0"/>
          </a:p>
        </p:txBody>
      </p:sp>
      <p:sp>
        <p:nvSpPr>
          <p:cNvPr id="8" name="矩形 7"/>
          <p:cNvSpPr/>
          <p:nvPr/>
        </p:nvSpPr>
        <p:spPr>
          <a:xfrm>
            <a:off x="1073917" y="3923501"/>
            <a:ext cx="522530" cy="260563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填写申请书</a:t>
            </a:r>
            <a:endParaRPr lang="zh-CN" altLang="en-US" sz="2400" dirty="0"/>
          </a:p>
        </p:txBody>
      </p:sp>
      <p:sp>
        <p:nvSpPr>
          <p:cNvPr id="9" name="矩形 8"/>
          <p:cNvSpPr/>
          <p:nvPr/>
        </p:nvSpPr>
        <p:spPr>
          <a:xfrm>
            <a:off x="1794326" y="3934065"/>
            <a:ext cx="522530" cy="259507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合法性检查</a:t>
            </a:r>
            <a:endParaRPr lang="zh-CN" altLang="en-US" sz="2400" dirty="0"/>
          </a:p>
        </p:txBody>
      </p:sp>
      <p:sp>
        <p:nvSpPr>
          <p:cNvPr id="10" name="矩形 9"/>
          <p:cNvSpPr/>
          <p:nvPr/>
        </p:nvSpPr>
        <p:spPr>
          <a:xfrm>
            <a:off x="2541805" y="3923500"/>
            <a:ext cx="522530" cy="260563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提交申请书</a:t>
            </a:r>
            <a:endParaRPr lang="zh-CN" altLang="en-US" sz="2400" dirty="0"/>
          </a:p>
        </p:txBody>
      </p:sp>
      <p:sp>
        <p:nvSpPr>
          <p:cNvPr id="11" name="矩形 10"/>
          <p:cNvSpPr/>
          <p:nvPr/>
        </p:nvSpPr>
        <p:spPr>
          <a:xfrm>
            <a:off x="3256370" y="3923501"/>
            <a:ext cx="522530" cy="260563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查看审核</a:t>
            </a:r>
            <a:r>
              <a:rPr lang="zh-CN" altLang="en-US" sz="2400" dirty="0" smtClean="0"/>
              <a:t>结果</a:t>
            </a:r>
            <a:endParaRPr lang="zh-CN" altLang="en-US" sz="2400" dirty="0"/>
          </a:p>
        </p:txBody>
      </p:sp>
      <p:sp>
        <p:nvSpPr>
          <p:cNvPr id="12" name="矩形 11"/>
          <p:cNvSpPr/>
          <p:nvPr/>
        </p:nvSpPr>
        <p:spPr>
          <a:xfrm>
            <a:off x="4907205" y="3900392"/>
            <a:ext cx="522530" cy="26287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查看受理</a:t>
            </a:r>
            <a:r>
              <a:rPr lang="zh-CN" altLang="en-US" sz="2400" dirty="0" smtClean="0"/>
              <a:t>结果</a:t>
            </a:r>
            <a:endParaRPr lang="zh-CN" altLang="en-US" sz="2400" dirty="0"/>
          </a:p>
        </p:txBody>
      </p:sp>
      <p:sp>
        <p:nvSpPr>
          <p:cNvPr id="13" name="矩形 12"/>
          <p:cNvSpPr/>
          <p:nvPr/>
        </p:nvSpPr>
        <p:spPr>
          <a:xfrm>
            <a:off x="7679369" y="3934065"/>
            <a:ext cx="522530" cy="259507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查看形</a:t>
            </a:r>
            <a:r>
              <a:rPr lang="zh-CN" altLang="en-US" sz="2400" dirty="0" smtClean="0"/>
              <a:t>审结果</a:t>
            </a:r>
            <a:endParaRPr lang="zh-CN" altLang="en-US" sz="2400" dirty="0"/>
          </a:p>
        </p:txBody>
      </p:sp>
      <p:sp>
        <p:nvSpPr>
          <p:cNvPr id="14" name="矩形 13"/>
          <p:cNvSpPr/>
          <p:nvPr/>
        </p:nvSpPr>
        <p:spPr>
          <a:xfrm>
            <a:off x="9517489" y="3900392"/>
            <a:ext cx="522530" cy="26287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查看立项</a:t>
            </a:r>
            <a:r>
              <a:rPr lang="zh-CN" altLang="en-US" sz="2400" dirty="0" smtClean="0"/>
              <a:t>结果</a:t>
            </a:r>
            <a:endParaRPr lang="zh-CN" altLang="en-US" sz="2400" dirty="0"/>
          </a:p>
        </p:txBody>
      </p:sp>
      <p:sp>
        <p:nvSpPr>
          <p:cNvPr id="15" name="矩形 14"/>
          <p:cNvSpPr/>
          <p:nvPr/>
        </p:nvSpPr>
        <p:spPr>
          <a:xfrm>
            <a:off x="5892256" y="3900392"/>
            <a:ext cx="522530" cy="26287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sp>
        <p:nvSpPr>
          <p:cNvPr id="16" name="矩形 15"/>
          <p:cNvSpPr/>
          <p:nvPr/>
        </p:nvSpPr>
        <p:spPr>
          <a:xfrm>
            <a:off x="11032807" y="3914909"/>
            <a:ext cx="522530" cy="261422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cxnSp>
        <p:nvCxnSpPr>
          <p:cNvPr id="17" name="直接连接符 16"/>
          <p:cNvCxnSpPr>
            <a:stCxn id="2" idx="2"/>
          </p:cNvCxnSpPr>
          <p:nvPr/>
        </p:nvCxnSpPr>
        <p:spPr>
          <a:xfrm>
            <a:off x="6171730" y="2232279"/>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直接连接符 17"/>
          <p:cNvCxnSpPr>
            <a:stCxn id="3" idx="0"/>
          </p:cNvCxnSpPr>
          <p:nvPr/>
        </p:nvCxnSpPr>
        <p:spPr>
          <a:xfrm flipH="1" flipV="1">
            <a:off x="2462116" y="2554514"/>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637118" y="2541030"/>
            <a:ext cx="5307" cy="2500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7959502" y="254331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0508802" y="254103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62116" y="2541030"/>
            <a:ext cx="8046686" cy="13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614773"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362252"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055591"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803065"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41361" y="3654978"/>
            <a:ext cx="0" cy="24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186679"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153521" y="3641771"/>
            <a:ext cx="0" cy="292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775192"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294072" y="368267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14773" y="3654331"/>
            <a:ext cx="3605065" cy="9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6679" y="3641771"/>
            <a:ext cx="985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775192" y="3655619"/>
            <a:ext cx="1518880" cy="16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 idx="2"/>
          </p:cNvCxnSpPr>
          <p:nvPr/>
        </p:nvCxnSpPr>
        <p:spPr>
          <a:xfrm flipH="1">
            <a:off x="2462116" y="3341597"/>
            <a:ext cx="5307" cy="341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 idx="2"/>
          </p:cNvCxnSpPr>
          <p:nvPr/>
        </p:nvCxnSpPr>
        <p:spPr>
          <a:xfrm flipH="1">
            <a:off x="5637118" y="3341597"/>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13" idx="0"/>
          </p:cNvCxnSpPr>
          <p:nvPr/>
        </p:nvCxnSpPr>
        <p:spPr>
          <a:xfrm>
            <a:off x="7933665" y="3352799"/>
            <a:ext cx="6969" cy="58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506148" y="3347219"/>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968374" y="3934065"/>
            <a:ext cx="522530" cy="259507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cxnSp>
        <p:nvCxnSpPr>
          <p:cNvPr id="40" name="直接连接符 39"/>
          <p:cNvCxnSpPr/>
          <p:nvPr/>
        </p:nvCxnSpPr>
        <p:spPr>
          <a:xfrm flipV="1">
            <a:off x="4229639" y="3680058"/>
            <a:ext cx="0" cy="254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317927" y="860753"/>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r>
              <a:rPr lang="zh-CN" altLang="en-US" sz="2400" dirty="0" smtClean="0"/>
              <a:t> 注册</a:t>
            </a:r>
            <a:endParaRPr lang="zh-CN" altLang="en-US" sz="2400" dirty="0"/>
          </a:p>
        </p:txBody>
      </p:sp>
      <p:cxnSp>
        <p:nvCxnSpPr>
          <p:cNvPr id="42" name="直接连接符 41"/>
          <p:cNvCxnSpPr/>
          <p:nvPr/>
        </p:nvCxnSpPr>
        <p:spPr>
          <a:xfrm>
            <a:off x="6153521" y="1402360"/>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102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1098103" y="882002"/>
            <a:ext cx="10004275" cy="5936197"/>
          </a:xfrm>
          <a:prstGeom prst="rect">
            <a:avLst/>
          </a:prstGeom>
          <a:ln w="19050">
            <a:solidFill>
              <a:schemeClr val="bg1">
                <a:lumMod val="75000"/>
              </a:schemeClr>
            </a:solidFill>
          </a:ln>
        </p:spPr>
      </p:pic>
      <p:sp>
        <p:nvSpPr>
          <p:cNvPr id="19" name="圆角矩形标注 18"/>
          <p:cNvSpPr/>
          <p:nvPr/>
        </p:nvSpPr>
        <p:spPr>
          <a:xfrm>
            <a:off x="473471" y="2322531"/>
            <a:ext cx="3045289" cy="1063875"/>
          </a:xfrm>
          <a:prstGeom prst="wedgeRoundRectCallout">
            <a:avLst>
              <a:gd name="adj1" fmla="val 69024"/>
              <a:gd name="adj2" fmla="val 20676"/>
              <a:gd name="adj3" fmla="val 16667"/>
            </a:avLst>
          </a:prstGeom>
          <a:solidFill>
            <a:schemeClr val="accent2">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dirty="0" smtClean="0">
                <a:solidFill>
                  <a:srgbClr val="0000CC"/>
                </a:solidFill>
                <a:latin typeface="楷体" panose="02010609060101010101" pitchFamily="49" charset="-122"/>
                <a:ea typeface="楷体" panose="02010609060101010101" pitchFamily="49" charset="-122"/>
              </a:rPr>
              <a:t>用户名为身份证号或护照号</a:t>
            </a:r>
            <a:endParaRPr lang="zh-CN" altLang="en-US" sz="3200" dirty="0">
              <a:solidFill>
                <a:srgbClr val="0000CC"/>
              </a:solidFill>
              <a:latin typeface="楷体" panose="02010609060101010101" pitchFamily="49" charset="-122"/>
              <a:ea typeface="楷体" panose="02010609060101010101" pitchFamily="49" charset="-122"/>
            </a:endParaRPr>
          </a:p>
        </p:txBody>
      </p:sp>
      <p:sp>
        <p:nvSpPr>
          <p:cNvPr id="6" name="文本框 5"/>
          <p:cNvSpPr txBox="1"/>
          <p:nvPr/>
        </p:nvSpPr>
        <p:spPr>
          <a:xfrm>
            <a:off x="3326482" y="130631"/>
            <a:ext cx="5419182"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2  </a:t>
            </a:r>
            <a:r>
              <a:rPr lang="zh-CN" altLang="en-US" sz="4000" dirty="0" smtClean="0">
                <a:solidFill>
                  <a:srgbClr val="003399"/>
                </a:solidFill>
                <a:latin typeface="+mn-ea"/>
                <a:cs typeface="Times New Roman" panose="02020603050405020304" pitchFamily="18" charset="0"/>
              </a:rPr>
              <a:t>登 录</a:t>
            </a:r>
            <a:endParaRPr lang="zh-CN" altLang="en-US" sz="4000" dirty="0">
              <a:solidFill>
                <a:srgbClr val="003399"/>
              </a:solidFill>
              <a:latin typeface="+mn-ea"/>
              <a:cs typeface="Times New Roman" panose="02020603050405020304" pitchFamily="18" charset="0"/>
            </a:endParaRPr>
          </a:p>
        </p:txBody>
      </p:sp>
      <p:sp>
        <p:nvSpPr>
          <p:cNvPr id="7" name="文本框 6"/>
          <p:cNvSpPr txBox="1"/>
          <p:nvPr/>
        </p:nvSpPr>
        <p:spPr>
          <a:xfrm>
            <a:off x="6931849" y="4452204"/>
            <a:ext cx="1284763" cy="453284"/>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pic>
        <p:nvPicPr>
          <p:cNvPr id="2" name="图片 1"/>
          <p:cNvPicPr>
            <a:picLocks noChangeAspect="1"/>
          </p:cNvPicPr>
          <p:nvPr/>
        </p:nvPicPr>
        <p:blipFill>
          <a:blip r:embed="rId3"/>
          <a:stretch>
            <a:fillRect/>
          </a:stretch>
        </p:blipFill>
        <p:spPr>
          <a:xfrm>
            <a:off x="4157424" y="2723581"/>
            <a:ext cx="3885632" cy="2733818"/>
          </a:xfrm>
          <a:prstGeom prst="rect">
            <a:avLst/>
          </a:prstGeom>
          <a:ln w="57150">
            <a:solidFill>
              <a:srgbClr val="FF999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46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252297" y="719717"/>
            <a:ext cx="9781330" cy="6138283"/>
          </a:xfrm>
          <a:prstGeom prst="rect">
            <a:avLst/>
          </a:prstGeom>
        </p:spPr>
      </p:pic>
      <p:sp>
        <p:nvSpPr>
          <p:cNvPr id="4" name="文本框 3"/>
          <p:cNvSpPr txBox="1"/>
          <p:nvPr/>
        </p:nvSpPr>
        <p:spPr>
          <a:xfrm>
            <a:off x="3326482" y="18337"/>
            <a:ext cx="5419182"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2  </a:t>
            </a:r>
            <a:r>
              <a:rPr lang="zh-CN" altLang="en-US" sz="4000" dirty="0" smtClean="0">
                <a:solidFill>
                  <a:srgbClr val="003399"/>
                </a:solidFill>
                <a:latin typeface="+mn-ea"/>
                <a:cs typeface="Times New Roman" panose="02020603050405020304" pitchFamily="18" charset="0"/>
              </a:rPr>
              <a:t>登 录</a:t>
            </a:r>
            <a:endParaRPr lang="zh-CN" altLang="en-US" sz="4000" dirty="0">
              <a:solidFill>
                <a:srgbClr val="003399"/>
              </a:solidFill>
              <a:latin typeface="+mn-ea"/>
              <a:cs typeface="Times New Roman" panose="02020603050405020304" pitchFamily="18" charset="0"/>
            </a:endParaRPr>
          </a:p>
        </p:txBody>
      </p:sp>
    </p:spTree>
    <p:extLst>
      <p:ext uri="{BB962C8B-B14F-4D97-AF65-F5344CB8AC3E}">
        <p14:creationId xmlns:p14="http://schemas.microsoft.com/office/powerpoint/2010/main" val="1937040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7927" y="1695250"/>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r>
              <a:rPr lang="zh-CN" altLang="en-US" sz="2400" dirty="0" smtClean="0"/>
              <a:t> 登录</a:t>
            </a:r>
            <a:endParaRPr lang="zh-CN" altLang="en-US" sz="2400" dirty="0"/>
          </a:p>
        </p:txBody>
      </p:sp>
      <p:sp>
        <p:nvSpPr>
          <p:cNvPr id="3" name="矩形 2"/>
          <p:cNvSpPr/>
          <p:nvPr/>
        </p:nvSpPr>
        <p:spPr>
          <a:xfrm>
            <a:off x="1501044" y="2804567"/>
            <a:ext cx="179965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3</a:t>
            </a:r>
            <a:r>
              <a:rPr lang="zh-CN" altLang="en-US" sz="2400" dirty="0" smtClean="0"/>
              <a:t> 填报阶段</a:t>
            </a:r>
            <a:endParaRPr lang="zh-CN" altLang="en-US" sz="2400" dirty="0"/>
          </a:p>
        </p:txBody>
      </p:sp>
      <p:sp>
        <p:nvSpPr>
          <p:cNvPr id="4" name="矩形 3"/>
          <p:cNvSpPr/>
          <p:nvPr/>
        </p:nvSpPr>
        <p:spPr>
          <a:xfrm>
            <a:off x="4758662" y="2821756"/>
            <a:ext cx="1701804"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4 </a:t>
            </a:r>
            <a:r>
              <a:rPr lang="zh-CN" altLang="en-US" sz="2400" dirty="0" smtClean="0"/>
              <a:t>受理阶段</a:t>
            </a:r>
            <a:endParaRPr lang="zh-CN" altLang="en-US" sz="2400" dirty="0"/>
          </a:p>
        </p:txBody>
      </p:sp>
      <p:sp>
        <p:nvSpPr>
          <p:cNvPr id="5" name="矩形 4"/>
          <p:cNvSpPr/>
          <p:nvPr/>
        </p:nvSpPr>
        <p:spPr>
          <a:xfrm>
            <a:off x="9332027" y="2808538"/>
            <a:ext cx="2348241"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6 </a:t>
            </a:r>
            <a:r>
              <a:rPr lang="zh-CN" altLang="en-US" sz="2400" dirty="0" smtClean="0"/>
              <a:t>评审立项阶段</a:t>
            </a:r>
            <a:endParaRPr lang="zh-CN" altLang="en-US" sz="2400" dirty="0"/>
          </a:p>
        </p:txBody>
      </p:sp>
      <p:sp>
        <p:nvSpPr>
          <p:cNvPr id="6" name="矩形 5"/>
          <p:cNvSpPr/>
          <p:nvPr/>
        </p:nvSpPr>
        <p:spPr>
          <a:xfrm>
            <a:off x="7133099" y="2804567"/>
            <a:ext cx="1721527"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5 </a:t>
            </a:r>
            <a:r>
              <a:rPr lang="zh-CN" altLang="en-US" sz="2400" dirty="0" smtClean="0"/>
              <a:t>形审阶段</a:t>
            </a:r>
            <a:endParaRPr lang="zh-CN" altLang="en-US" sz="2400" dirty="0"/>
          </a:p>
        </p:txBody>
      </p:sp>
      <p:sp>
        <p:nvSpPr>
          <p:cNvPr id="7" name="矩形 6"/>
          <p:cNvSpPr/>
          <p:nvPr/>
        </p:nvSpPr>
        <p:spPr>
          <a:xfrm>
            <a:off x="353508" y="3923501"/>
            <a:ext cx="522530" cy="2557510"/>
          </a:xfrm>
          <a:prstGeom prst="rect">
            <a:avLst/>
          </a:prstGeom>
          <a:solidFill>
            <a:srgbClr val="FF5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维护个人信息</a:t>
            </a:r>
            <a:endParaRPr lang="zh-CN" altLang="en-US" sz="2400" dirty="0"/>
          </a:p>
        </p:txBody>
      </p:sp>
      <p:sp>
        <p:nvSpPr>
          <p:cNvPr id="8" name="矩形 7"/>
          <p:cNvSpPr/>
          <p:nvPr/>
        </p:nvSpPr>
        <p:spPr>
          <a:xfrm>
            <a:off x="1073917" y="3923501"/>
            <a:ext cx="522530" cy="255751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填写申请书</a:t>
            </a:r>
            <a:endParaRPr lang="zh-CN" altLang="en-US" sz="2400" dirty="0"/>
          </a:p>
        </p:txBody>
      </p:sp>
      <p:sp>
        <p:nvSpPr>
          <p:cNvPr id="9" name="矩形 8"/>
          <p:cNvSpPr/>
          <p:nvPr/>
        </p:nvSpPr>
        <p:spPr>
          <a:xfrm>
            <a:off x="1794326" y="3934065"/>
            <a:ext cx="522530" cy="254694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合法性检查</a:t>
            </a:r>
            <a:endParaRPr lang="zh-CN" altLang="en-US" sz="2400" dirty="0"/>
          </a:p>
        </p:txBody>
      </p:sp>
      <p:sp>
        <p:nvSpPr>
          <p:cNvPr id="10" name="矩形 9"/>
          <p:cNvSpPr/>
          <p:nvPr/>
        </p:nvSpPr>
        <p:spPr>
          <a:xfrm>
            <a:off x="2541805" y="3923500"/>
            <a:ext cx="522530" cy="255751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提交申请书</a:t>
            </a:r>
            <a:endParaRPr lang="zh-CN" altLang="en-US" sz="2400" dirty="0"/>
          </a:p>
        </p:txBody>
      </p:sp>
      <p:sp>
        <p:nvSpPr>
          <p:cNvPr id="11" name="矩形 10"/>
          <p:cNvSpPr/>
          <p:nvPr/>
        </p:nvSpPr>
        <p:spPr>
          <a:xfrm>
            <a:off x="3256370" y="3923501"/>
            <a:ext cx="522530" cy="255751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查看审核</a:t>
            </a:r>
            <a:r>
              <a:rPr lang="zh-CN" altLang="en-US" sz="2400" dirty="0" smtClean="0"/>
              <a:t>结果</a:t>
            </a:r>
            <a:endParaRPr lang="zh-CN" altLang="en-US" sz="2400" dirty="0"/>
          </a:p>
        </p:txBody>
      </p:sp>
      <p:sp>
        <p:nvSpPr>
          <p:cNvPr id="12" name="矩形 11"/>
          <p:cNvSpPr/>
          <p:nvPr/>
        </p:nvSpPr>
        <p:spPr>
          <a:xfrm>
            <a:off x="4907205" y="3900392"/>
            <a:ext cx="522530" cy="25806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查看受理</a:t>
            </a:r>
            <a:r>
              <a:rPr lang="zh-CN" altLang="en-US" sz="2400" dirty="0" smtClean="0"/>
              <a:t>结果</a:t>
            </a:r>
            <a:endParaRPr lang="zh-CN" altLang="en-US" sz="2400" dirty="0"/>
          </a:p>
        </p:txBody>
      </p:sp>
      <p:sp>
        <p:nvSpPr>
          <p:cNvPr id="13" name="矩形 12"/>
          <p:cNvSpPr/>
          <p:nvPr/>
        </p:nvSpPr>
        <p:spPr>
          <a:xfrm>
            <a:off x="7679369" y="3934065"/>
            <a:ext cx="522530" cy="254694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查看形</a:t>
            </a:r>
            <a:r>
              <a:rPr lang="zh-CN" altLang="en-US" sz="2400" dirty="0" smtClean="0"/>
              <a:t>审结果</a:t>
            </a:r>
            <a:endParaRPr lang="zh-CN" altLang="en-US" sz="2400" dirty="0"/>
          </a:p>
        </p:txBody>
      </p:sp>
      <p:sp>
        <p:nvSpPr>
          <p:cNvPr id="14" name="矩形 13"/>
          <p:cNvSpPr/>
          <p:nvPr/>
        </p:nvSpPr>
        <p:spPr>
          <a:xfrm>
            <a:off x="9517489" y="3900391"/>
            <a:ext cx="522530" cy="25806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查看立项</a:t>
            </a:r>
            <a:r>
              <a:rPr lang="zh-CN" altLang="en-US" sz="2400" dirty="0" smtClean="0"/>
              <a:t>结果</a:t>
            </a:r>
            <a:endParaRPr lang="zh-CN" altLang="en-US" sz="2400" dirty="0"/>
          </a:p>
        </p:txBody>
      </p:sp>
      <p:sp>
        <p:nvSpPr>
          <p:cNvPr id="15" name="矩形 14"/>
          <p:cNvSpPr/>
          <p:nvPr/>
        </p:nvSpPr>
        <p:spPr>
          <a:xfrm>
            <a:off x="5892256" y="3900392"/>
            <a:ext cx="522530" cy="25806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sp>
        <p:nvSpPr>
          <p:cNvPr id="16" name="矩形 15"/>
          <p:cNvSpPr/>
          <p:nvPr/>
        </p:nvSpPr>
        <p:spPr>
          <a:xfrm>
            <a:off x="11032807" y="3914909"/>
            <a:ext cx="522530" cy="256610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cxnSp>
        <p:nvCxnSpPr>
          <p:cNvPr id="17" name="直接连接符 16"/>
          <p:cNvCxnSpPr>
            <a:stCxn id="2" idx="2"/>
          </p:cNvCxnSpPr>
          <p:nvPr/>
        </p:nvCxnSpPr>
        <p:spPr>
          <a:xfrm>
            <a:off x="6171730" y="2232279"/>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直接连接符 17"/>
          <p:cNvCxnSpPr>
            <a:stCxn id="3" idx="0"/>
          </p:cNvCxnSpPr>
          <p:nvPr/>
        </p:nvCxnSpPr>
        <p:spPr>
          <a:xfrm flipH="1" flipV="1">
            <a:off x="2462116" y="2554514"/>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637118" y="2541030"/>
            <a:ext cx="5307" cy="2500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7959502" y="254331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0508802" y="254103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62116" y="2541030"/>
            <a:ext cx="8046686" cy="13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614773"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362252"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055591"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803065"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41361" y="3654978"/>
            <a:ext cx="0" cy="24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186679"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153521" y="3641771"/>
            <a:ext cx="0" cy="292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775192"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294072" y="368267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14773" y="3654331"/>
            <a:ext cx="3605065" cy="9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6679" y="3641771"/>
            <a:ext cx="985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775192" y="3655619"/>
            <a:ext cx="1518880" cy="16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 idx="2"/>
          </p:cNvCxnSpPr>
          <p:nvPr/>
        </p:nvCxnSpPr>
        <p:spPr>
          <a:xfrm flipH="1">
            <a:off x="2462116" y="3341597"/>
            <a:ext cx="5307" cy="341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 idx="2"/>
          </p:cNvCxnSpPr>
          <p:nvPr/>
        </p:nvCxnSpPr>
        <p:spPr>
          <a:xfrm flipH="1">
            <a:off x="5637118" y="3341597"/>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13" idx="0"/>
          </p:cNvCxnSpPr>
          <p:nvPr/>
        </p:nvCxnSpPr>
        <p:spPr>
          <a:xfrm>
            <a:off x="7933665" y="3352799"/>
            <a:ext cx="6969" cy="58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506148" y="3347219"/>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968374" y="3934065"/>
            <a:ext cx="522530" cy="254694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cxnSp>
        <p:nvCxnSpPr>
          <p:cNvPr id="40" name="直接连接符 39"/>
          <p:cNvCxnSpPr/>
          <p:nvPr/>
        </p:nvCxnSpPr>
        <p:spPr>
          <a:xfrm flipV="1">
            <a:off x="4229639" y="3680058"/>
            <a:ext cx="0" cy="254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317927" y="860753"/>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r>
              <a:rPr lang="zh-CN" altLang="en-US" sz="2400" dirty="0" smtClean="0"/>
              <a:t> 注册</a:t>
            </a:r>
            <a:endParaRPr lang="zh-CN" altLang="en-US" sz="2400" dirty="0"/>
          </a:p>
        </p:txBody>
      </p:sp>
      <p:cxnSp>
        <p:nvCxnSpPr>
          <p:cNvPr id="42" name="直接连接符 41"/>
          <p:cNvCxnSpPr/>
          <p:nvPr/>
        </p:nvCxnSpPr>
        <p:spPr>
          <a:xfrm>
            <a:off x="6153521" y="1402360"/>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0441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1088190" y="702450"/>
            <a:ext cx="10152064" cy="6155550"/>
          </a:xfrm>
          <a:prstGeom prst="rect">
            <a:avLst/>
          </a:prstGeom>
        </p:spPr>
      </p:pic>
      <p:sp>
        <p:nvSpPr>
          <p:cNvPr id="4" name="文本框 3"/>
          <p:cNvSpPr txBox="1"/>
          <p:nvPr/>
        </p:nvSpPr>
        <p:spPr>
          <a:xfrm>
            <a:off x="2706664" y="772546"/>
            <a:ext cx="1284763" cy="453284"/>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2" name="文本框 1"/>
          <p:cNvSpPr txBox="1"/>
          <p:nvPr/>
        </p:nvSpPr>
        <p:spPr>
          <a:xfrm>
            <a:off x="2432718" y="-210748"/>
            <a:ext cx="7635402"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3.1 </a:t>
            </a:r>
            <a:r>
              <a:rPr lang="zh-CN" altLang="en-US" sz="4000" dirty="0">
                <a:solidFill>
                  <a:srgbClr val="003399"/>
                </a:solidFill>
                <a:latin typeface="+mn-ea"/>
                <a:cs typeface="Times New Roman" panose="02020603050405020304" pitchFamily="18" charset="0"/>
              </a:rPr>
              <a:t>维护个人信息</a:t>
            </a:r>
            <a:endParaRPr lang="en-US" altLang="zh-CN" sz="4000" dirty="0">
              <a:solidFill>
                <a:srgbClr val="003399"/>
              </a:solidFill>
              <a:latin typeface="+mn-ea"/>
              <a:cs typeface="Times New Roman" panose="02020603050405020304" pitchFamily="18" charset="0"/>
            </a:endParaRPr>
          </a:p>
        </p:txBody>
      </p:sp>
    </p:spTree>
    <p:extLst>
      <p:ext uri="{BB962C8B-B14F-4D97-AF65-F5344CB8AC3E}">
        <p14:creationId xmlns:p14="http://schemas.microsoft.com/office/powerpoint/2010/main" val="2909656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7927" y="1695250"/>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r>
              <a:rPr lang="zh-CN" altLang="en-US" sz="2400" dirty="0" smtClean="0"/>
              <a:t> 登录</a:t>
            </a:r>
            <a:endParaRPr lang="zh-CN" altLang="en-US" sz="2400" dirty="0"/>
          </a:p>
        </p:txBody>
      </p:sp>
      <p:sp>
        <p:nvSpPr>
          <p:cNvPr id="3" name="矩形 2"/>
          <p:cNvSpPr/>
          <p:nvPr/>
        </p:nvSpPr>
        <p:spPr>
          <a:xfrm>
            <a:off x="1501044" y="2804567"/>
            <a:ext cx="179965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3</a:t>
            </a:r>
            <a:r>
              <a:rPr lang="zh-CN" altLang="en-US" sz="2400" dirty="0" smtClean="0"/>
              <a:t> 填报阶段</a:t>
            </a:r>
            <a:endParaRPr lang="zh-CN" altLang="en-US" sz="2400" dirty="0"/>
          </a:p>
        </p:txBody>
      </p:sp>
      <p:sp>
        <p:nvSpPr>
          <p:cNvPr id="4" name="矩形 3"/>
          <p:cNvSpPr/>
          <p:nvPr/>
        </p:nvSpPr>
        <p:spPr>
          <a:xfrm>
            <a:off x="4758662" y="2821756"/>
            <a:ext cx="1701804"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4 </a:t>
            </a:r>
            <a:r>
              <a:rPr lang="zh-CN" altLang="en-US" sz="2400" dirty="0" smtClean="0"/>
              <a:t>受理阶段</a:t>
            </a:r>
            <a:endParaRPr lang="zh-CN" altLang="en-US" sz="2400" dirty="0"/>
          </a:p>
        </p:txBody>
      </p:sp>
      <p:sp>
        <p:nvSpPr>
          <p:cNvPr id="5" name="矩形 4"/>
          <p:cNvSpPr/>
          <p:nvPr/>
        </p:nvSpPr>
        <p:spPr>
          <a:xfrm>
            <a:off x="9332027" y="2808538"/>
            <a:ext cx="2348241"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6 </a:t>
            </a:r>
            <a:r>
              <a:rPr lang="zh-CN" altLang="en-US" sz="2400" dirty="0" smtClean="0"/>
              <a:t>评审立项阶段</a:t>
            </a:r>
            <a:endParaRPr lang="zh-CN" altLang="en-US" sz="2400" dirty="0"/>
          </a:p>
        </p:txBody>
      </p:sp>
      <p:sp>
        <p:nvSpPr>
          <p:cNvPr id="6" name="矩形 5"/>
          <p:cNvSpPr/>
          <p:nvPr/>
        </p:nvSpPr>
        <p:spPr>
          <a:xfrm>
            <a:off x="7133099" y="2804567"/>
            <a:ext cx="1721527"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5 </a:t>
            </a:r>
            <a:r>
              <a:rPr lang="zh-CN" altLang="en-US" sz="2400" dirty="0" smtClean="0"/>
              <a:t>形审阶段</a:t>
            </a:r>
            <a:endParaRPr lang="zh-CN" altLang="en-US" sz="2400" dirty="0"/>
          </a:p>
        </p:txBody>
      </p:sp>
      <p:sp>
        <p:nvSpPr>
          <p:cNvPr id="7" name="矩形 6"/>
          <p:cNvSpPr/>
          <p:nvPr/>
        </p:nvSpPr>
        <p:spPr>
          <a:xfrm>
            <a:off x="353508" y="3923501"/>
            <a:ext cx="522530" cy="260563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维护个人信息</a:t>
            </a:r>
            <a:endParaRPr lang="zh-CN" altLang="en-US" sz="2400" dirty="0"/>
          </a:p>
        </p:txBody>
      </p:sp>
      <p:sp>
        <p:nvSpPr>
          <p:cNvPr id="8" name="矩形 7"/>
          <p:cNvSpPr/>
          <p:nvPr/>
        </p:nvSpPr>
        <p:spPr>
          <a:xfrm>
            <a:off x="1073917" y="3923501"/>
            <a:ext cx="522530" cy="2605636"/>
          </a:xfrm>
          <a:prstGeom prst="rect">
            <a:avLst/>
          </a:prstGeom>
          <a:solidFill>
            <a:srgbClr val="FF5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填写申请书</a:t>
            </a:r>
            <a:endParaRPr lang="zh-CN" altLang="en-US" sz="2400" dirty="0"/>
          </a:p>
        </p:txBody>
      </p:sp>
      <p:sp>
        <p:nvSpPr>
          <p:cNvPr id="9" name="矩形 8"/>
          <p:cNvSpPr/>
          <p:nvPr/>
        </p:nvSpPr>
        <p:spPr>
          <a:xfrm>
            <a:off x="1794326" y="3934065"/>
            <a:ext cx="522530" cy="259507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合法性检查</a:t>
            </a:r>
            <a:endParaRPr lang="zh-CN" altLang="en-US" sz="2400" dirty="0"/>
          </a:p>
        </p:txBody>
      </p:sp>
      <p:sp>
        <p:nvSpPr>
          <p:cNvPr id="10" name="矩形 9"/>
          <p:cNvSpPr/>
          <p:nvPr/>
        </p:nvSpPr>
        <p:spPr>
          <a:xfrm>
            <a:off x="2541805" y="3923500"/>
            <a:ext cx="522530" cy="260563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提交申请书</a:t>
            </a:r>
            <a:endParaRPr lang="zh-CN" altLang="en-US" sz="2400" dirty="0"/>
          </a:p>
        </p:txBody>
      </p:sp>
      <p:sp>
        <p:nvSpPr>
          <p:cNvPr id="11" name="矩形 10"/>
          <p:cNvSpPr/>
          <p:nvPr/>
        </p:nvSpPr>
        <p:spPr>
          <a:xfrm>
            <a:off x="3256370" y="3923501"/>
            <a:ext cx="522530" cy="260563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查看审核</a:t>
            </a:r>
            <a:r>
              <a:rPr lang="zh-CN" altLang="en-US" sz="2400" dirty="0" smtClean="0"/>
              <a:t>结果</a:t>
            </a:r>
            <a:endParaRPr lang="zh-CN" altLang="en-US" sz="2400" dirty="0"/>
          </a:p>
        </p:txBody>
      </p:sp>
      <p:sp>
        <p:nvSpPr>
          <p:cNvPr id="12" name="矩形 11"/>
          <p:cNvSpPr/>
          <p:nvPr/>
        </p:nvSpPr>
        <p:spPr>
          <a:xfrm>
            <a:off x="4907205" y="3900392"/>
            <a:ext cx="522530" cy="26287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查看受理</a:t>
            </a:r>
            <a:r>
              <a:rPr lang="zh-CN" altLang="en-US" sz="2400" dirty="0" smtClean="0"/>
              <a:t>结果</a:t>
            </a:r>
            <a:endParaRPr lang="zh-CN" altLang="en-US" sz="2400" dirty="0"/>
          </a:p>
        </p:txBody>
      </p:sp>
      <p:sp>
        <p:nvSpPr>
          <p:cNvPr id="13" name="矩形 12"/>
          <p:cNvSpPr/>
          <p:nvPr/>
        </p:nvSpPr>
        <p:spPr>
          <a:xfrm>
            <a:off x="7679369" y="3934065"/>
            <a:ext cx="522530" cy="259507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查看形</a:t>
            </a:r>
            <a:r>
              <a:rPr lang="zh-CN" altLang="en-US" sz="2400" dirty="0" smtClean="0"/>
              <a:t>审结果</a:t>
            </a:r>
            <a:endParaRPr lang="zh-CN" altLang="en-US" sz="2400" dirty="0"/>
          </a:p>
        </p:txBody>
      </p:sp>
      <p:sp>
        <p:nvSpPr>
          <p:cNvPr id="14" name="矩形 13"/>
          <p:cNvSpPr/>
          <p:nvPr/>
        </p:nvSpPr>
        <p:spPr>
          <a:xfrm>
            <a:off x="9517489" y="3900392"/>
            <a:ext cx="522530" cy="26287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查看立项</a:t>
            </a:r>
            <a:r>
              <a:rPr lang="zh-CN" altLang="en-US" sz="2400" dirty="0" smtClean="0"/>
              <a:t>结果</a:t>
            </a:r>
            <a:endParaRPr lang="zh-CN" altLang="en-US" sz="2400" dirty="0"/>
          </a:p>
        </p:txBody>
      </p:sp>
      <p:sp>
        <p:nvSpPr>
          <p:cNvPr id="15" name="矩形 14"/>
          <p:cNvSpPr/>
          <p:nvPr/>
        </p:nvSpPr>
        <p:spPr>
          <a:xfrm>
            <a:off x="5892256" y="3900392"/>
            <a:ext cx="522530" cy="262874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sp>
        <p:nvSpPr>
          <p:cNvPr id="16" name="矩形 15"/>
          <p:cNvSpPr/>
          <p:nvPr/>
        </p:nvSpPr>
        <p:spPr>
          <a:xfrm>
            <a:off x="11032807" y="3914909"/>
            <a:ext cx="522530" cy="261422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cxnSp>
        <p:nvCxnSpPr>
          <p:cNvPr id="17" name="直接连接符 16"/>
          <p:cNvCxnSpPr>
            <a:stCxn id="2" idx="2"/>
          </p:cNvCxnSpPr>
          <p:nvPr/>
        </p:nvCxnSpPr>
        <p:spPr>
          <a:xfrm>
            <a:off x="6171730" y="2232279"/>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直接连接符 17"/>
          <p:cNvCxnSpPr>
            <a:stCxn id="3" idx="0"/>
          </p:cNvCxnSpPr>
          <p:nvPr/>
        </p:nvCxnSpPr>
        <p:spPr>
          <a:xfrm flipH="1" flipV="1">
            <a:off x="2462116" y="2554514"/>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637118" y="2541030"/>
            <a:ext cx="5307" cy="2500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7959502" y="254331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0508802" y="254103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62116" y="2541030"/>
            <a:ext cx="8046686" cy="13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614773"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362252"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055591"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803065"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41361" y="3654978"/>
            <a:ext cx="0" cy="24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186679"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153521" y="3641771"/>
            <a:ext cx="0" cy="292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775192"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294072" y="368267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14773" y="3654331"/>
            <a:ext cx="3605065" cy="9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6679" y="3641771"/>
            <a:ext cx="985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775192" y="3655619"/>
            <a:ext cx="1518880" cy="16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 idx="2"/>
          </p:cNvCxnSpPr>
          <p:nvPr/>
        </p:nvCxnSpPr>
        <p:spPr>
          <a:xfrm flipH="1">
            <a:off x="2462116" y="3341597"/>
            <a:ext cx="5307" cy="341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 idx="2"/>
          </p:cNvCxnSpPr>
          <p:nvPr/>
        </p:nvCxnSpPr>
        <p:spPr>
          <a:xfrm flipH="1">
            <a:off x="5637118" y="3341597"/>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13" idx="0"/>
          </p:cNvCxnSpPr>
          <p:nvPr/>
        </p:nvCxnSpPr>
        <p:spPr>
          <a:xfrm>
            <a:off x="7933665" y="3352799"/>
            <a:ext cx="6969" cy="58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506148" y="3347219"/>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968374" y="3934065"/>
            <a:ext cx="522530" cy="259507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cxnSp>
        <p:nvCxnSpPr>
          <p:cNvPr id="40" name="直接连接符 39"/>
          <p:cNvCxnSpPr/>
          <p:nvPr/>
        </p:nvCxnSpPr>
        <p:spPr>
          <a:xfrm flipV="1">
            <a:off x="4229639" y="3680058"/>
            <a:ext cx="0" cy="254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317927" y="860753"/>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r>
              <a:rPr lang="zh-CN" altLang="en-US" sz="2400" dirty="0" smtClean="0"/>
              <a:t> 注册</a:t>
            </a:r>
            <a:endParaRPr lang="zh-CN" altLang="en-US" sz="2400" dirty="0"/>
          </a:p>
        </p:txBody>
      </p:sp>
      <p:cxnSp>
        <p:nvCxnSpPr>
          <p:cNvPr id="42" name="直接连接符 41"/>
          <p:cNvCxnSpPr/>
          <p:nvPr/>
        </p:nvCxnSpPr>
        <p:spPr>
          <a:xfrm>
            <a:off x="6153521" y="1402360"/>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920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1636010" y="657243"/>
            <a:ext cx="8985941" cy="6200757"/>
          </a:xfrm>
          <a:prstGeom prst="rect">
            <a:avLst/>
          </a:prstGeom>
        </p:spPr>
      </p:pic>
      <p:sp>
        <p:nvSpPr>
          <p:cNvPr id="2" name="文本框 1"/>
          <p:cNvSpPr txBox="1"/>
          <p:nvPr/>
        </p:nvSpPr>
        <p:spPr>
          <a:xfrm>
            <a:off x="3096264" y="-179693"/>
            <a:ext cx="6060211"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endParaRPr lang="en-US" altLang="zh-CN" sz="4000" dirty="0">
              <a:solidFill>
                <a:srgbClr val="003399"/>
              </a:solidFill>
              <a:latin typeface="+mn-ea"/>
              <a:cs typeface="Times New Roman" panose="02020603050405020304" pitchFamily="18" charset="0"/>
            </a:endParaRPr>
          </a:p>
        </p:txBody>
      </p:sp>
      <p:sp>
        <p:nvSpPr>
          <p:cNvPr id="7" name="文本框 6"/>
          <p:cNvSpPr txBox="1"/>
          <p:nvPr/>
        </p:nvSpPr>
        <p:spPr>
          <a:xfrm>
            <a:off x="9638676" y="3490309"/>
            <a:ext cx="959929" cy="437114"/>
          </a:xfrm>
          <a:prstGeom prst="rect">
            <a:avLst/>
          </a:prstGeom>
          <a:noFill/>
          <a:ln w="57150">
            <a:solidFill>
              <a:srgbClr val="FF0000"/>
            </a:solidFill>
          </a:ln>
        </p:spPr>
        <p:txBody>
          <a:bodyPr wrap="square" rtlCol="0">
            <a:spAutoFit/>
          </a:bodyPr>
          <a:lstStyle/>
          <a:p>
            <a:endParaRPr lang="zh-CN" altLang="en-US" dirty="0"/>
          </a:p>
        </p:txBody>
      </p:sp>
      <p:sp>
        <p:nvSpPr>
          <p:cNvPr id="10" name="文本框 9"/>
          <p:cNvSpPr txBox="1"/>
          <p:nvPr/>
        </p:nvSpPr>
        <p:spPr>
          <a:xfrm>
            <a:off x="2194061" y="645122"/>
            <a:ext cx="932184" cy="434170"/>
          </a:xfrm>
          <a:prstGeom prst="rect">
            <a:avLst/>
          </a:prstGeom>
          <a:noFill/>
          <a:ln w="57150">
            <a:solidFill>
              <a:srgbClr val="FF0000"/>
            </a:solidFill>
          </a:ln>
        </p:spPr>
        <p:txBody>
          <a:bodyPr wrap="square" rtlCol="0">
            <a:spAutoFit/>
          </a:bodyPr>
          <a:lstStyle/>
          <a:p>
            <a:endParaRPr lang="zh-CN" altLang="en-US" dirty="0"/>
          </a:p>
        </p:txBody>
      </p:sp>
      <p:pic>
        <p:nvPicPr>
          <p:cNvPr id="3" name="图片 2"/>
          <p:cNvPicPr>
            <a:picLocks noChangeAspect="1"/>
          </p:cNvPicPr>
          <p:nvPr/>
        </p:nvPicPr>
        <p:blipFill>
          <a:blip r:embed="rId3"/>
          <a:stretch>
            <a:fillRect/>
          </a:stretch>
        </p:blipFill>
        <p:spPr>
          <a:xfrm>
            <a:off x="2103951" y="4815081"/>
            <a:ext cx="7847619" cy="2000000"/>
          </a:xfrm>
          <a:prstGeom prst="rect">
            <a:avLst/>
          </a:prstGeom>
        </p:spPr>
      </p:pic>
    </p:spTree>
    <p:extLst>
      <p:ext uri="{BB962C8B-B14F-4D97-AF65-F5344CB8AC3E}">
        <p14:creationId xmlns:p14="http://schemas.microsoft.com/office/powerpoint/2010/main" val="207291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252297" y="719717"/>
            <a:ext cx="9781330" cy="6138283"/>
          </a:xfrm>
          <a:prstGeom prst="rect">
            <a:avLst/>
          </a:prstGeom>
        </p:spPr>
      </p:pic>
      <p:sp>
        <p:nvSpPr>
          <p:cNvPr id="2" name="文本框 1"/>
          <p:cNvSpPr txBox="1"/>
          <p:nvPr/>
        </p:nvSpPr>
        <p:spPr>
          <a:xfrm>
            <a:off x="1408215" y="-174170"/>
            <a:ext cx="9469494"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r>
              <a:rPr lang="en-US" altLang="zh-CN" sz="3200" dirty="0" smtClean="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选择项目类别</a:t>
            </a:r>
            <a:endParaRPr lang="en-US" altLang="zh-CN" sz="3200" dirty="0">
              <a:solidFill>
                <a:srgbClr val="003399"/>
              </a:solidFill>
              <a:latin typeface="+mn-ea"/>
              <a:cs typeface="Times New Roman" panose="02020603050405020304" pitchFamily="18" charset="0"/>
            </a:endParaRPr>
          </a:p>
        </p:txBody>
      </p:sp>
    </p:spTree>
    <p:extLst>
      <p:ext uri="{BB962C8B-B14F-4D97-AF65-F5344CB8AC3E}">
        <p14:creationId xmlns:p14="http://schemas.microsoft.com/office/powerpoint/2010/main" val="3424686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08215" y="-174170"/>
            <a:ext cx="9469494"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r>
              <a:rPr lang="en-US" altLang="zh-CN" sz="3200" dirty="0" smtClean="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选择项目类别</a:t>
            </a:r>
            <a:endParaRPr lang="en-US" altLang="zh-CN" sz="3200" dirty="0">
              <a:solidFill>
                <a:srgbClr val="003399"/>
              </a:solidFill>
              <a:latin typeface="+mn-ea"/>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1165294" y="773313"/>
            <a:ext cx="9952649" cy="6084687"/>
          </a:xfrm>
          <a:prstGeom prst="rect">
            <a:avLst/>
          </a:prstGeom>
        </p:spPr>
      </p:pic>
      <p:sp>
        <p:nvSpPr>
          <p:cNvPr id="4" name="圆角矩形标注 3"/>
          <p:cNvSpPr/>
          <p:nvPr/>
        </p:nvSpPr>
        <p:spPr>
          <a:xfrm>
            <a:off x="10268109" y="4793748"/>
            <a:ext cx="1915886" cy="688663"/>
          </a:xfrm>
          <a:prstGeom prst="wedgeRoundRectCallout">
            <a:avLst>
              <a:gd name="adj1" fmla="val -45152"/>
              <a:gd name="adj2" fmla="val 105992"/>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a:solidFill>
                  <a:schemeClr val="bg1"/>
                </a:solidFill>
                <a:latin typeface="楷体" panose="02010609060101010101" pitchFamily="49" charset="-122"/>
                <a:ea typeface="楷体" panose="02010609060101010101" pitchFamily="49" charset="-122"/>
              </a:rPr>
              <a:t>进入填写</a:t>
            </a:r>
          </a:p>
        </p:txBody>
      </p:sp>
    </p:spTree>
    <p:extLst>
      <p:ext uri="{BB962C8B-B14F-4D97-AF65-F5344CB8AC3E}">
        <p14:creationId xmlns:p14="http://schemas.microsoft.com/office/powerpoint/2010/main" val="13946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36003" y="370446"/>
            <a:ext cx="4030856" cy="83099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zh-CN" altLang="en-US" sz="4800" dirty="0" smtClean="0">
                <a:solidFill>
                  <a:srgbClr val="003399"/>
                </a:solidFill>
                <a:latin typeface="+mn-ea"/>
              </a:rPr>
              <a:t>目  录</a:t>
            </a:r>
            <a:endParaRPr lang="zh-CN" altLang="en-US" sz="4800" dirty="0">
              <a:solidFill>
                <a:srgbClr val="003399"/>
              </a:solidFill>
              <a:latin typeface="+mn-ea"/>
            </a:endParaRPr>
          </a:p>
        </p:txBody>
      </p:sp>
      <p:sp>
        <p:nvSpPr>
          <p:cNvPr id="3" name="文本框 2"/>
          <p:cNvSpPr txBox="1"/>
          <p:nvPr/>
        </p:nvSpPr>
        <p:spPr>
          <a:xfrm>
            <a:off x="2546064" y="1535270"/>
            <a:ext cx="7410735" cy="3217227"/>
          </a:xfrm>
          <a:prstGeom prst="rect">
            <a:avLst/>
          </a:prstGeom>
          <a:noFill/>
        </p:spPr>
        <p:txBody>
          <a:bodyPr wrap="square" rtlCol="0">
            <a:spAutoFit/>
          </a:bodyPr>
          <a:lstStyle/>
          <a:p>
            <a:pPr>
              <a:lnSpc>
                <a:spcPct val="200000"/>
              </a:lnSpc>
            </a:pPr>
            <a:r>
              <a:rPr lang="zh-CN" altLang="en-US" sz="3600" b="1" dirty="0" smtClean="0">
                <a:solidFill>
                  <a:srgbClr val="FF0000"/>
                </a:solidFill>
                <a:latin typeface="楷体" panose="02010609060101010101" pitchFamily="49" charset="-122"/>
                <a:ea typeface="楷体" panose="02010609060101010101" pitchFamily="49" charset="-122"/>
              </a:rPr>
              <a:t>一、项目</a:t>
            </a:r>
            <a:r>
              <a:rPr lang="zh-CN" altLang="en-US" sz="3600" b="1" dirty="0">
                <a:solidFill>
                  <a:srgbClr val="FF0000"/>
                </a:solidFill>
                <a:latin typeface="楷体" panose="02010609060101010101" pitchFamily="49" charset="-122"/>
                <a:ea typeface="楷体" panose="02010609060101010101" pitchFamily="49" charset="-122"/>
              </a:rPr>
              <a:t>申报流程</a:t>
            </a:r>
            <a:endParaRPr lang="en-US" altLang="zh-CN" sz="3600" b="1" dirty="0">
              <a:solidFill>
                <a:srgbClr val="FF0000"/>
              </a:solidFill>
              <a:latin typeface="楷体" panose="02010609060101010101" pitchFamily="49" charset="-122"/>
              <a:ea typeface="楷体" panose="02010609060101010101" pitchFamily="49" charset="-122"/>
            </a:endParaRPr>
          </a:p>
          <a:p>
            <a:pPr>
              <a:lnSpc>
                <a:spcPct val="200000"/>
              </a:lnSpc>
            </a:pPr>
            <a:r>
              <a:rPr lang="zh-CN" altLang="en-US" sz="3600" b="1" dirty="0" smtClean="0">
                <a:solidFill>
                  <a:srgbClr val="0000CC"/>
                </a:solidFill>
                <a:latin typeface="楷体" panose="02010609060101010101" pitchFamily="49" charset="-122"/>
                <a:ea typeface="楷体" panose="02010609060101010101" pitchFamily="49" charset="-122"/>
              </a:rPr>
              <a:t>二、申请人主要操作</a:t>
            </a:r>
            <a:endParaRPr lang="en-US" altLang="zh-CN" sz="3600" b="1" dirty="0" smtClean="0">
              <a:solidFill>
                <a:srgbClr val="0000CC"/>
              </a:solidFill>
              <a:latin typeface="楷体" panose="02010609060101010101" pitchFamily="49" charset="-122"/>
              <a:ea typeface="楷体" panose="02010609060101010101" pitchFamily="49" charset="-122"/>
            </a:endParaRPr>
          </a:p>
          <a:p>
            <a:pPr>
              <a:lnSpc>
                <a:spcPct val="200000"/>
              </a:lnSpc>
            </a:pPr>
            <a:r>
              <a:rPr lang="zh-CN" altLang="en-US" sz="3600" b="1" dirty="0" smtClean="0">
                <a:solidFill>
                  <a:srgbClr val="0000CC"/>
                </a:solidFill>
                <a:latin typeface="楷体" panose="02010609060101010101" pitchFamily="49" charset="-122"/>
                <a:ea typeface="楷体" panose="02010609060101010101" pitchFamily="49" charset="-122"/>
              </a:rPr>
              <a:t>三、常见</a:t>
            </a:r>
            <a:r>
              <a:rPr lang="zh-CN" altLang="en-US" sz="3600" b="1" dirty="0">
                <a:solidFill>
                  <a:srgbClr val="0000CC"/>
                </a:solidFill>
                <a:latin typeface="楷体" panose="02010609060101010101" pitchFamily="49" charset="-122"/>
                <a:ea typeface="楷体" panose="02010609060101010101" pitchFamily="49" charset="-122"/>
              </a:rPr>
              <a:t>问题</a:t>
            </a:r>
          </a:p>
        </p:txBody>
      </p:sp>
      <p:sp>
        <p:nvSpPr>
          <p:cNvPr id="4" name="右箭头 3"/>
          <p:cNvSpPr/>
          <p:nvPr/>
        </p:nvSpPr>
        <p:spPr>
          <a:xfrm>
            <a:off x="1857828" y="2075541"/>
            <a:ext cx="377372" cy="362857"/>
          </a:xfrm>
          <a:prstGeom prst="rightArrow">
            <a:avLst/>
          </a:prstGeom>
          <a:solidFill>
            <a:srgbClr val="FF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181808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892076" y="690905"/>
            <a:ext cx="10478700" cy="6167095"/>
          </a:xfrm>
          <a:prstGeom prst="rect">
            <a:avLst/>
          </a:prstGeom>
        </p:spPr>
      </p:pic>
      <p:sp>
        <p:nvSpPr>
          <p:cNvPr id="2" name="文本框 1"/>
          <p:cNvSpPr txBox="1"/>
          <p:nvPr/>
        </p:nvSpPr>
        <p:spPr>
          <a:xfrm>
            <a:off x="1427882" y="-214217"/>
            <a:ext cx="9718505"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endParaRPr lang="en-US" altLang="zh-CN" sz="3200" dirty="0">
              <a:solidFill>
                <a:srgbClr val="003399"/>
              </a:solidFill>
              <a:latin typeface="+mn-ea"/>
              <a:cs typeface="Times New Roman" panose="02020603050405020304" pitchFamily="18" charset="0"/>
            </a:endParaRPr>
          </a:p>
        </p:txBody>
      </p:sp>
      <p:sp>
        <p:nvSpPr>
          <p:cNvPr id="7" name="圆角矩形标注 6"/>
          <p:cNvSpPr/>
          <p:nvPr/>
        </p:nvSpPr>
        <p:spPr>
          <a:xfrm>
            <a:off x="58056" y="4775313"/>
            <a:ext cx="1930400" cy="605863"/>
          </a:xfrm>
          <a:prstGeom prst="wedgeRoundRectCallout">
            <a:avLst>
              <a:gd name="adj1" fmla="val 26281"/>
              <a:gd name="adj2" fmla="val -90998"/>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smtClean="0">
                <a:solidFill>
                  <a:schemeClr val="bg1"/>
                </a:solidFill>
                <a:latin typeface="楷体" panose="02010609060101010101" pitchFamily="49" charset="-122"/>
                <a:ea typeface="楷体" panose="02010609060101010101" pitchFamily="49" charset="-122"/>
              </a:rPr>
              <a:t>分页填写</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8" name="圆角矩形标注 7"/>
          <p:cNvSpPr/>
          <p:nvPr/>
        </p:nvSpPr>
        <p:spPr>
          <a:xfrm>
            <a:off x="4834753" y="5590394"/>
            <a:ext cx="3253105" cy="1107144"/>
          </a:xfrm>
          <a:prstGeom prst="wedgeRoundRectCallout">
            <a:avLst>
              <a:gd name="adj1" fmla="val -20746"/>
              <a:gd name="adj2" fmla="val -90887"/>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smtClean="0">
                <a:solidFill>
                  <a:schemeClr val="bg1"/>
                </a:solidFill>
                <a:latin typeface="楷体" panose="02010609060101010101" pitchFamily="49" charset="-122"/>
                <a:ea typeface="楷体" panose="02010609060101010101" pitchFamily="49" charset="-122"/>
              </a:rPr>
              <a:t>填写过程请及时保存所填内容</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9" name="圆角矩形标注 8"/>
          <p:cNvSpPr/>
          <p:nvPr/>
        </p:nvSpPr>
        <p:spPr>
          <a:xfrm>
            <a:off x="10609358" y="4099498"/>
            <a:ext cx="1522835" cy="617390"/>
          </a:xfrm>
          <a:prstGeom prst="wedgeRoundRectCallout">
            <a:avLst>
              <a:gd name="adj1" fmla="val -35789"/>
              <a:gd name="adj2" fmla="val 92887"/>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smtClean="0">
                <a:solidFill>
                  <a:schemeClr val="bg1"/>
                </a:solidFill>
                <a:latin typeface="楷体" panose="02010609060101010101" pitchFamily="49" charset="-122"/>
                <a:ea typeface="楷体" panose="02010609060101010101" pitchFamily="49" charset="-122"/>
              </a:rPr>
              <a:t>版本号</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10" name="圆角矩形标注 9"/>
          <p:cNvSpPr/>
          <p:nvPr/>
        </p:nvSpPr>
        <p:spPr>
          <a:xfrm>
            <a:off x="4804773" y="2728211"/>
            <a:ext cx="3283085" cy="1101512"/>
          </a:xfrm>
          <a:prstGeom prst="wedgeRoundRectCallout">
            <a:avLst>
              <a:gd name="adj1" fmla="val -23096"/>
              <a:gd name="adj2" fmla="val 101089"/>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3200" b="1" dirty="0" smtClean="0">
                <a:solidFill>
                  <a:schemeClr val="bg1"/>
                </a:solidFill>
                <a:latin typeface="楷体" panose="02010609060101010101" pitchFamily="49" charset="-122"/>
                <a:ea typeface="楷体" panose="02010609060101010101" pitchFamily="49" charset="-122"/>
              </a:rPr>
              <a:t>保存或检查申请书的全部内容</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11" name="文本框 10"/>
          <p:cNvSpPr txBox="1"/>
          <p:nvPr/>
        </p:nvSpPr>
        <p:spPr>
          <a:xfrm>
            <a:off x="5349882" y="4577698"/>
            <a:ext cx="2010288" cy="503968"/>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Tree>
    <p:extLst>
      <p:ext uri="{BB962C8B-B14F-4D97-AF65-F5344CB8AC3E}">
        <p14:creationId xmlns:p14="http://schemas.microsoft.com/office/powerpoint/2010/main" val="164071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82221" y="1488299"/>
            <a:ext cx="346075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zh-CN" altLang="en-US" sz="40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注意：</a:t>
            </a:r>
            <a:endParaRPr lang="en-US" altLang="zh-CN" sz="4000"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4" name="文本框 13"/>
          <p:cNvSpPr txBox="1"/>
          <p:nvPr/>
        </p:nvSpPr>
        <p:spPr>
          <a:xfrm>
            <a:off x="1082221" y="2196185"/>
            <a:ext cx="10354128" cy="3416320"/>
          </a:xfrm>
          <a:prstGeom prst="rect">
            <a:avLst/>
          </a:prstGeom>
          <a:noFill/>
        </p:spPr>
        <p:txBody>
          <a:bodyPr wrap="square" rtlCol="0">
            <a:spAutoFit/>
          </a:bodyPr>
          <a:lstStyle/>
          <a:p>
            <a:pPr>
              <a:lnSpc>
                <a:spcPct val="150000"/>
              </a:lnSpc>
            </a:pPr>
            <a:r>
              <a:rPr lang="zh-CN" altLang="en-US" sz="3600" b="1" dirty="0" smtClean="0">
                <a:solidFill>
                  <a:srgbClr val="0000CC"/>
                </a:solidFill>
                <a:latin typeface="楷体" panose="02010609060101010101" pitchFamily="49" charset="-122"/>
                <a:ea typeface="楷体" panose="02010609060101010101" pitchFamily="49" charset="-122"/>
              </a:rPr>
              <a:t>    在系统中填写或修改申请书时，每点击一次保存按钮，系统就会为项目申请书重新生成一个版本号。申请人提交给主管部门的纸质版申请书一定要和通过系统提交的申请书版本号保持一致</a:t>
            </a:r>
            <a:r>
              <a:rPr lang="zh-CN" altLang="en-US" sz="3600" b="1" dirty="0">
                <a:solidFill>
                  <a:srgbClr val="0000CC"/>
                </a:solidFill>
                <a:latin typeface="楷体" panose="02010609060101010101" pitchFamily="49" charset="-122"/>
                <a:ea typeface="楷体" panose="02010609060101010101" pitchFamily="49" charset="-122"/>
              </a:rPr>
              <a:t>！</a:t>
            </a:r>
          </a:p>
        </p:txBody>
      </p:sp>
      <p:sp>
        <p:nvSpPr>
          <p:cNvPr id="5" name="文本框 4"/>
          <p:cNvSpPr txBox="1"/>
          <p:nvPr/>
        </p:nvSpPr>
        <p:spPr>
          <a:xfrm>
            <a:off x="1427882" y="-127133"/>
            <a:ext cx="9718505"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endParaRPr lang="en-US" altLang="zh-CN" sz="3200" dirty="0">
              <a:solidFill>
                <a:srgbClr val="003399"/>
              </a:solidFill>
              <a:latin typeface="+mn-ea"/>
              <a:cs typeface="Times New Roman" panose="02020603050405020304" pitchFamily="18" charset="0"/>
            </a:endParaRPr>
          </a:p>
        </p:txBody>
      </p:sp>
    </p:spTree>
    <p:extLst>
      <p:ext uri="{BB962C8B-B14F-4D97-AF65-F5344CB8AC3E}">
        <p14:creationId xmlns:p14="http://schemas.microsoft.com/office/powerpoint/2010/main" val="789049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27882" y="-214217"/>
            <a:ext cx="9718505"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项目基本信息</a:t>
            </a:r>
            <a:endParaRPr lang="en-US" altLang="zh-CN" sz="3200" dirty="0">
              <a:solidFill>
                <a:srgbClr val="003399"/>
              </a:solidFill>
              <a:latin typeface="+mn-ea"/>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905368" y="657571"/>
            <a:ext cx="10419278" cy="6200429"/>
          </a:xfrm>
          <a:prstGeom prst="rect">
            <a:avLst/>
          </a:prstGeom>
        </p:spPr>
      </p:pic>
      <p:sp>
        <p:nvSpPr>
          <p:cNvPr id="4" name="文本框 3"/>
          <p:cNvSpPr txBox="1"/>
          <p:nvPr/>
        </p:nvSpPr>
        <p:spPr>
          <a:xfrm>
            <a:off x="1339270" y="2325575"/>
            <a:ext cx="1284763" cy="453284"/>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5" name="圆角矩形标注 4"/>
          <p:cNvSpPr/>
          <p:nvPr/>
        </p:nvSpPr>
        <p:spPr>
          <a:xfrm>
            <a:off x="114586" y="4434021"/>
            <a:ext cx="2142671" cy="1068447"/>
          </a:xfrm>
          <a:prstGeom prst="wedgeRoundRectCallout">
            <a:avLst>
              <a:gd name="adj1" fmla="val 40367"/>
              <a:gd name="adj2" fmla="val -72630"/>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a:solidFill>
                  <a:schemeClr val="bg1"/>
                </a:solidFill>
                <a:latin typeface="楷体" panose="02010609060101010101" pitchFamily="49" charset="-122"/>
                <a:ea typeface="楷体" panose="02010609060101010101" pitchFamily="49" charset="-122"/>
              </a:rPr>
              <a:t>“</a:t>
            </a:r>
            <a:r>
              <a:rPr lang="zh-CN" altLang="en-US" sz="3200" b="1" dirty="0">
                <a:solidFill>
                  <a:srgbClr val="FF0000"/>
                </a:solidFill>
                <a:latin typeface="楷体" panose="02010609060101010101" pitchFamily="49" charset="-122"/>
                <a:ea typeface="楷体" panose="02010609060101010101" pitchFamily="49" charset="-122"/>
              </a:rPr>
              <a:t>*</a:t>
            </a:r>
            <a:r>
              <a:rPr lang="zh-CN" altLang="en-US" sz="3200" b="1" dirty="0">
                <a:solidFill>
                  <a:schemeClr val="bg1"/>
                </a:solidFill>
                <a:latin typeface="楷体" panose="02010609060101010101" pitchFamily="49" charset="-122"/>
                <a:ea typeface="楷体" panose="02010609060101010101" pitchFamily="49" charset="-122"/>
              </a:rPr>
              <a:t>”标注</a:t>
            </a:r>
            <a:r>
              <a:rPr lang="zh-CN" altLang="en-US" sz="3200" b="1" dirty="0" smtClean="0">
                <a:solidFill>
                  <a:schemeClr val="bg1"/>
                </a:solidFill>
                <a:latin typeface="楷体" panose="02010609060101010101" pitchFamily="49" charset="-122"/>
                <a:ea typeface="楷体" panose="02010609060101010101" pitchFamily="49" charset="-122"/>
              </a:rPr>
              <a:t>为必填项</a:t>
            </a:r>
            <a:endParaRPr lang="zh-CN" altLang="en-US" sz="32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30290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27882" y="-214217"/>
            <a:ext cx="9718505"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人员信息</a:t>
            </a:r>
            <a:endParaRPr lang="en-US" altLang="zh-CN" sz="3200" dirty="0">
              <a:solidFill>
                <a:srgbClr val="003399"/>
              </a:solidFill>
              <a:latin typeface="+mn-ea"/>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727428" y="676091"/>
            <a:ext cx="10782400" cy="6181909"/>
          </a:xfrm>
          <a:prstGeom prst="rect">
            <a:avLst/>
          </a:prstGeom>
        </p:spPr>
      </p:pic>
      <p:sp>
        <p:nvSpPr>
          <p:cNvPr id="5" name="文本框 4"/>
          <p:cNvSpPr txBox="1"/>
          <p:nvPr/>
        </p:nvSpPr>
        <p:spPr>
          <a:xfrm>
            <a:off x="2264229" y="2412660"/>
            <a:ext cx="1174131" cy="453284"/>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6" name="圆角矩形标注 5"/>
          <p:cNvSpPr/>
          <p:nvPr/>
        </p:nvSpPr>
        <p:spPr>
          <a:xfrm>
            <a:off x="121558" y="1472872"/>
            <a:ext cx="3137755" cy="669955"/>
          </a:xfrm>
          <a:prstGeom prst="wedgeRoundRectCallout">
            <a:avLst>
              <a:gd name="adj1" fmla="val 33374"/>
              <a:gd name="adj2" fmla="val 84596"/>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smtClean="0">
                <a:solidFill>
                  <a:schemeClr val="bg1"/>
                </a:solidFill>
                <a:latin typeface="楷体" panose="02010609060101010101" pitchFamily="49" charset="-122"/>
                <a:ea typeface="楷体" panose="02010609060101010101" pitchFamily="49" charset="-122"/>
              </a:rPr>
              <a:t>项目组主要成员</a:t>
            </a:r>
            <a:endParaRPr lang="zh-CN" altLang="en-US" sz="32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56136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27882" y="-214217"/>
            <a:ext cx="9718505"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单位信息</a:t>
            </a:r>
            <a:endParaRPr lang="en-US" altLang="zh-CN" sz="3200" dirty="0">
              <a:solidFill>
                <a:srgbClr val="003399"/>
              </a:solidFill>
              <a:latin typeface="+mn-ea"/>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848304" y="618335"/>
            <a:ext cx="10544865" cy="6225151"/>
          </a:xfrm>
          <a:prstGeom prst="rect">
            <a:avLst/>
          </a:prstGeom>
        </p:spPr>
      </p:pic>
      <p:sp>
        <p:nvSpPr>
          <p:cNvPr id="4" name="文本框 3"/>
          <p:cNvSpPr txBox="1"/>
          <p:nvPr/>
        </p:nvSpPr>
        <p:spPr>
          <a:xfrm>
            <a:off x="3222171" y="2325574"/>
            <a:ext cx="1174131" cy="453284"/>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5" name="椭圆 4"/>
          <p:cNvSpPr/>
          <p:nvPr/>
        </p:nvSpPr>
        <p:spPr>
          <a:xfrm>
            <a:off x="1242219" y="3510410"/>
            <a:ext cx="1138123" cy="507999"/>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242219" y="4894503"/>
            <a:ext cx="1138123" cy="507999"/>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标注 6"/>
          <p:cNvSpPr/>
          <p:nvPr/>
        </p:nvSpPr>
        <p:spPr>
          <a:xfrm>
            <a:off x="-4122" y="2647254"/>
            <a:ext cx="2724538" cy="641956"/>
          </a:xfrm>
          <a:prstGeom prst="wedgeRoundRectCallout">
            <a:avLst>
              <a:gd name="adj1" fmla="val 17842"/>
              <a:gd name="adj2" fmla="val 83282"/>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a:solidFill>
                  <a:schemeClr val="bg1"/>
                </a:solidFill>
                <a:latin typeface="楷体" panose="02010609060101010101" pitchFamily="49" charset="-122"/>
                <a:ea typeface="楷体" panose="02010609060101010101" pitchFamily="49" charset="-122"/>
              </a:rPr>
              <a:t>系统</a:t>
            </a:r>
            <a:r>
              <a:rPr lang="zh-CN" altLang="en-US" sz="3200" b="1" dirty="0" smtClean="0">
                <a:solidFill>
                  <a:schemeClr val="bg1"/>
                </a:solidFill>
                <a:latin typeface="楷体" panose="02010609060101010101" pitchFamily="49" charset="-122"/>
                <a:ea typeface="楷体" panose="02010609060101010101" pitchFamily="49" charset="-122"/>
              </a:rPr>
              <a:t>自动填写</a:t>
            </a:r>
            <a:endParaRPr lang="zh-CN" altLang="en-US" sz="3200" b="1" dirty="0">
              <a:solidFill>
                <a:schemeClr val="bg1"/>
              </a:solidFill>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3"/>
          <a:stretch>
            <a:fillRect/>
          </a:stretch>
        </p:blipFill>
        <p:spPr>
          <a:xfrm>
            <a:off x="691569" y="592910"/>
            <a:ext cx="10858333" cy="6225151"/>
          </a:xfrm>
          <a:prstGeom prst="rect">
            <a:avLst/>
          </a:prstGeom>
        </p:spPr>
      </p:pic>
      <p:sp>
        <p:nvSpPr>
          <p:cNvPr id="10" name="椭圆 9"/>
          <p:cNvSpPr/>
          <p:nvPr/>
        </p:nvSpPr>
        <p:spPr>
          <a:xfrm>
            <a:off x="1191758" y="3705486"/>
            <a:ext cx="1138123" cy="507999"/>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标注 10"/>
          <p:cNvSpPr/>
          <p:nvPr/>
        </p:nvSpPr>
        <p:spPr>
          <a:xfrm>
            <a:off x="-4122" y="2607986"/>
            <a:ext cx="2471419" cy="720492"/>
          </a:xfrm>
          <a:prstGeom prst="wedgeRoundRectCallout">
            <a:avLst>
              <a:gd name="adj1" fmla="val 17937"/>
              <a:gd name="adj2" fmla="val 94831"/>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smtClean="0">
                <a:solidFill>
                  <a:schemeClr val="bg1"/>
                </a:solidFill>
                <a:latin typeface="楷体" panose="02010609060101010101" pitchFamily="49" charset="-122"/>
                <a:ea typeface="楷体" panose="02010609060101010101" pitchFamily="49" charset="-122"/>
              </a:rPr>
              <a:t>申请人填写</a:t>
            </a:r>
            <a:endParaRPr lang="zh-CN" altLang="en-US" sz="3200" b="1"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25586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27882" y="-214217"/>
            <a:ext cx="9718505"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资金预算</a:t>
            </a:r>
            <a:endParaRPr lang="en-US" altLang="zh-CN" sz="3200" dirty="0">
              <a:solidFill>
                <a:srgbClr val="003399"/>
              </a:solidFill>
              <a:latin typeface="+mn-ea"/>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447127" y="670820"/>
            <a:ext cx="11321960" cy="6187180"/>
          </a:xfrm>
          <a:prstGeom prst="rect">
            <a:avLst/>
          </a:prstGeom>
        </p:spPr>
      </p:pic>
      <p:sp>
        <p:nvSpPr>
          <p:cNvPr id="4" name="文本框 3"/>
          <p:cNvSpPr txBox="1"/>
          <p:nvPr/>
        </p:nvSpPr>
        <p:spPr>
          <a:xfrm>
            <a:off x="3962400" y="2412660"/>
            <a:ext cx="1174131" cy="453284"/>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pic>
        <p:nvPicPr>
          <p:cNvPr id="6" name="图片 5"/>
          <p:cNvPicPr>
            <a:picLocks noChangeAspect="1"/>
          </p:cNvPicPr>
          <p:nvPr/>
        </p:nvPicPr>
        <p:blipFill>
          <a:blip r:embed="rId3"/>
          <a:stretch>
            <a:fillRect/>
          </a:stretch>
        </p:blipFill>
        <p:spPr>
          <a:xfrm>
            <a:off x="447126" y="670820"/>
            <a:ext cx="11316947" cy="5962209"/>
          </a:xfrm>
          <a:prstGeom prst="rect">
            <a:avLst/>
          </a:prstGeom>
        </p:spPr>
      </p:pic>
      <p:sp>
        <p:nvSpPr>
          <p:cNvPr id="8" name="文本框 7"/>
          <p:cNvSpPr txBox="1"/>
          <p:nvPr/>
        </p:nvSpPr>
        <p:spPr>
          <a:xfrm>
            <a:off x="2301240" y="5486400"/>
            <a:ext cx="1722120" cy="320040"/>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0" name="文本框 9"/>
          <p:cNvSpPr txBox="1"/>
          <p:nvPr/>
        </p:nvSpPr>
        <p:spPr>
          <a:xfrm>
            <a:off x="2301240" y="1936414"/>
            <a:ext cx="1722120" cy="320040"/>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1" name="文本框 10"/>
          <p:cNvSpPr txBox="1"/>
          <p:nvPr/>
        </p:nvSpPr>
        <p:spPr>
          <a:xfrm>
            <a:off x="2301240" y="2725904"/>
            <a:ext cx="1722120" cy="320040"/>
          </a:xfrm>
          <a:prstGeom prst="rect">
            <a:avLst/>
          </a:prstGeom>
          <a:solidFill>
            <a:srgbClr val="F709DB">
              <a:alpha val="0"/>
            </a:srgbClr>
          </a:solidFill>
          <a:ln w="57150">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2" name="文本框 11"/>
          <p:cNvSpPr txBox="1"/>
          <p:nvPr/>
        </p:nvSpPr>
        <p:spPr>
          <a:xfrm>
            <a:off x="4069080" y="5486400"/>
            <a:ext cx="1722120" cy="320040"/>
          </a:xfrm>
          <a:prstGeom prst="rect">
            <a:avLst/>
          </a:prstGeom>
          <a:solidFill>
            <a:srgbClr val="F709DB">
              <a:alpha val="0"/>
            </a:srgbClr>
          </a:solidFill>
          <a:ln w="57150">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Tree>
    <p:extLst>
      <p:ext uri="{BB962C8B-B14F-4D97-AF65-F5344CB8AC3E}">
        <p14:creationId xmlns:p14="http://schemas.microsoft.com/office/powerpoint/2010/main" val="224593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27637" y="736016"/>
            <a:ext cx="10965753" cy="6121984"/>
          </a:xfrm>
          <a:prstGeom prst="rect">
            <a:avLst/>
          </a:prstGeom>
        </p:spPr>
      </p:pic>
      <p:sp>
        <p:nvSpPr>
          <p:cNvPr id="2" name="文本框 1"/>
          <p:cNvSpPr txBox="1"/>
          <p:nvPr/>
        </p:nvSpPr>
        <p:spPr>
          <a:xfrm>
            <a:off x="1546036" y="-170478"/>
            <a:ext cx="9128957" cy="91820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r>
              <a:rPr lang="en-US" altLang="zh-CN" sz="3200" dirty="0" smtClean="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预算明细</a:t>
            </a:r>
            <a:endParaRPr lang="en-US" altLang="zh-CN" sz="3200" dirty="0">
              <a:solidFill>
                <a:srgbClr val="003399"/>
              </a:solidFill>
              <a:latin typeface="+mn-ea"/>
              <a:cs typeface="Times New Roman" panose="02020603050405020304" pitchFamily="18" charset="0"/>
            </a:endParaRPr>
          </a:p>
        </p:txBody>
      </p:sp>
      <p:sp>
        <p:nvSpPr>
          <p:cNvPr id="14" name="圆角矩形标注 13"/>
          <p:cNvSpPr/>
          <p:nvPr/>
        </p:nvSpPr>
        <p:spPr>
          <a:xfrm>
            <a:off x="4517102" y="4165600"/>
            <a:ext cx="1980774" cy="582702"/>
          </a:xfrm>
          <a:prstGeom prst="wedgeRoundRectCallout">
            <a:avLst>
              <a:gd name="adj1" fmla="val -74065"/>
              <a:gd name="adj2" fmla="val 45821"/>
              <a:gd name="adj3" fmla="val 16667"/>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3200" b="1" dirty="0" smtClean="0">
                <a:solidFill>
                  <a:schemeClr val="bg1"/>
                </a:solidFill>
                <a:latin typeface="楷体" panose="02010609060101010101" pitchFamily="49" charset="-122"/>
                <a:ea typeface="楷体" panose="02010609060101010101" pitchFamily="49" charset="-122"/>
              </a:rPr>
              <a:t>下载模板</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9" name="圆角矩形标注 8"/>
          <p:cNvSpPr/>
          <p:nvPr/>
        </p:nvSpPr>
        <p:spPr>
          <a:xfrm>
            <a:off x="4517102" y="5015190"/>
            <a:ext cx="1953368" cy="565965"/>
          </a:xfrm>
          <a:prstGeom prst="wedgeRoundRectCallout">
            <a:avLst>
              <a:gd name="adj1" fmla="val -61868"/>
              <a:gd name="adj2" fmla="val -48259"/>
              <a:gd name="adj3" fmla="val 16667"/>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3200" b="1" dirty="0">
                <a:solidFill>
                  <a:schemeClr val="bg1"/>
                </a:solidFill>
                <a:latin typeface="楷体" panose="02010609060101010101" pitchFamily="49" charset="-122"/>
                <a:ea typeface="楷体" panose="02010609060101010101" pitchFamily="49" charset="-122"/>
              </a:rPr>
              <a:t>下载说明</a:t>
            </a:r>
          </a:p>
        </p:txBody>
      </p:sp>
      <p:sp>
        <p:nvSpPr>
          <p:cNvPr id="3" name="矩形 2"/>
          <p:cNvSpPr/>
          <p:nvPr/>
        </p:nvSpPr>
        <p:spPr>
          <a:xfrm>
            <a:off x="2383502" y="6023429"/>
            <a:ext cx="2798098" cy="290285"/>
          </a:xfrm>
          <a:prstGeom prst="rect">
            <a:avLst/>
          </a:prstGeom>
          <a:noFill/>
          <a:ln w="38100">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1" name="圆角矩形标注 10"/>
          <p:cNvSpPr/>
          <p:nvPr/>
        </p:nvSpPr>
        <p:spPr>
          <a:xfrm>
            <a:off x="5779190" y="5724595"/>
            <a:ext cx="3190638" cy="597667"/>
          </a:xfrm>
          <a:prstGeom prst="wedgeRoundRectCallout">
            <a:avLst>
              <a:gd name="adj1" fmla="val -67770"/>
              <a:gd name="adj2" fmla="val 27720"/>
              <a:gd name="adj3" fmla="val 16667"/>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r>
              <a:rPr lang="zh-CN" altLang="en-US" sz="3200" b="1" dirty="0">
                <a:solidFill>
                  <a:schemeClr val="bg1"/>
                </a:solidFill>
                <a:latin typeface="楷体" panose="02010609060101010101" pitchFamily="49" charset="-122"/>
                <a:ea typeface="楷体" panose="02010609060101010101" pitchFamily="49" charset="-122"/>
              </a:rPr>
              <a:t>上传后文件名称</a:t>
            </a:r>
          </a:p>
        </p:txBody>
      </p:sp>
      <p:sp>
        <p:nvSpPr>
          <p:cNvPr id="12" name="文本框 11"/>
          <p:cNvSpPr txBox="1"/>
          <p:nvPr/>
        </p:nvSpPr>
        <p:spPr>
          <a:xfrm>
            <a:off x="4891395" y="2653161"/>
            <a:ext cx="1174131" cy="453284"/>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Tree>
    <p:extLst>
      <p:ext uri="{BB962C8B-B14F-4D97-AF65-F5344CB8AC3E}">
        <p14:creationId xmlns:p14="http://schemas.microsoft.com/office/powerpoint/2010/main" val="23439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3"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2846" y="-170478"/>
            <a:ext cx="10515335"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仪器设备及其他资产</a:t>
            </a:r>
            <a:endParaRPr lang="en-US" altLang="zh-CN" sz="3200" dirty="0">
              <a:solidFill>
                <a:srgbClr val="003399"/>
              </a:solidFill>
              <a:latin typeface="+mn-ea"/>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536025" y="718694"/>
            <a:ext cx="11148978" cy="6110278"/>
          </a:xfrm>
          <a:prstGeom prst="rect">
            <a:avLst/>
          </a:prstGeom>
        </p:spPr>
      </p:pic>
      <p:sp>
        <p:nvSpPr>
          <p:cNvPr id="5" name="文本框 4"/>
          <p:cNvSpPr txBox="1"/>
          <p:nvPr/>
        </p:nvSpPr>
        <p:spPr>
          <a:xfrm>
            <a:off x="5863851" y="2638646"/>
            <a:ext cx="1741635" cy="453284"/>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Tree>
    <p:extLst>
      <p:ext uri="{BB962C8B-B14F-4D97-AF65-F5344CB8AC3E}">
        <p14:creationId xmlns:p14="http://schemas.microsoft.com/office/powerpoint/2010/main" val="2605280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2846" y="-243048"/>
            <a:ext cx="10515335"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研究成果形式</a:t>
            </a:r>
            <a:endParaRPr lang="en-US" altLang="zh-CN" sz="3200" dirty="0">
              <a:solidFill>
                <a:srgbClr val="003399"/>
              </a:solidFill>
              <a:latin typeface="+mn-ea"/>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1349216" y="612958"/>
            <a:ext cx="9618675" cy="6245042"/>
          </a:xfrm>
          <a:prstGeom prst="rect">
            <a:avLst/>
          </a:prstGeom>
        </p:spPr>
      </p:pic>
      <p:sp>
        <p:nvSpPr>
          <p:cNvPr id="5" name="文本框 4"/>
          <p:cNvSpPr txBox="1"/>
          <p:nvPr/>
        </p:nvSpPr>
        <p:spPr>
          <a:xfrm>
            <a:off x="7678056" y="2116129"/>
            <a:ext cx="1320801" cy="453284"/>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686" y="612958"/>
            <a:ext cx="9938584" cy="6244507"/>
          </a:xfrm>
          <a:prstGeom prst="rect">
            <a:avLst/>
          </a:prstGeom>
        </p:spPr>
      </p:pic>
    </p:spTree>
    <p:extLst>
      <p:ext uri="{BB962C8B-B14F-4D97-AF65-F5344CB8AC3E}">
        <p14:creationId xmlns:p14="http://schemas.microsoft.com/office/powerpoint/2010/main" val="132140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43924" y="802035"/>
            <a:ext cx="11763471" cy="6055965"/>
          </a:xfrm>
          <a:prstGeom prst="rect">
            <a:avLst/>
          </a:prstGeom>
        </p:spPr>
      </p:pic>
      <p:sp>
        <p:nvSpPr>
          <p:cNvPr id="2" name="文本框 1"/>
          <p:cNvSpPr txBox="1"/>
          <p:nvPr/>
        </p:nvSpPr>
        <p:spPr>
          <a:xfrm>
            <a:off x="1895085" y="-147846"/>
            <a:ext cx="8252105" cy="91820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正文</a:t>
            </a:r>
            <a:endParaRPr lang="en-US" altLang="zh-CN" sz="3200" dirty="0">
              <a:solidFill>
                <a:srgbClr val="003399"/>
              </a:solidFill>
              <a:latin typeface="+mn-ea"/>
              <a:cs typeface="Times New Roman" panose="02020603050405020304" pitchFamily="18" charset="0"/>
            </a:endParaRPr>
          </a:p>
        </p:txBody>
      </p:sp>
      <p:sp>
        <p:nvSpPr>
          <p:cNvPr id="9" name="文本框 8"/>
          <p:cNvSpPr txBox="1"/>
          <p:nvPr/>
        </p:nvSpPr>
        <p:spPr>
          <a:xfrm>
            <a:off x="8747760" y="2748037"/>
            <a:ext cx="899160" cy="453284"/>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pic>
        <p:nvPicPr>
          <p:cNvPr id="6" name="图片 5"/>
          <p:cNvPicPr>
            <a:picLocks noChangeAspect="1"/>
          </p:cNvPicPr>
          <p:nvPr/>
        </p:nvPicPr>
        <p:blipFill>
          <a:blip r:embed="rId3"/>
          <a:stretch>
            <a:fillRect/>
          </a:stretch>
        </p:blipFill>
        <p:spPr>
          <a:xfrm>
            <a:off x="6125659" y="1069128"/>
            <a:ext cx="5847619" cy="3628571"/>
          </a:xfrm>
          <a:prstGeom prst="rect">
            <a:avLst/>
          </a:prstGeom>
          <a:ln w="57150">
            <a:solidFill>
              <a:srgbClr val="FF9999"/>
            </a:solidFill>
          </a:ln>
          <a:effectLst>
            <a:outerShdw blurRad="190500" algn="tl" rotWithShape="0">
              <a:srgbClr val="000000">
                <a:alpha val="70000"/>
              </a:srgbClr>
            </a:outerShdw>
          </a:effectLst>
        </p:spPr>
      </p:pic>
      <p:sp>
        <p:nvSpPr>
          <p:cNvPr id="5" name="圆角矩形标注 4"/>
          <p:cNvSpPr/>
          <p:nvPr/>
        </p:nvSpPr>
        <p:spPr>
          <a:xfrm>
            <a:off x="1001094" y="3520017"/>
            <a:ext cx="3171021" cy="620000"/>
          </a:xfrm>
          <a:prstGeom prst="wedgeRoundRectCallout">
            <a:avLst>
              <a:gd name="adj1" fmla="val 20039"/>
              <a:gd name="adj2" fmla="val 116145"/>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32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1) </a:t>
            </a:r>
            <a:r>
              <a:rPr lang="zh-CN" altLang="en-US" sz="3200" b="1" dirty="0">
                <a:solidFill>
                  <a:schemeClr val="bg1"/>
                </a:solidFill>
                <a:latin typeface="楷体" panose="02010609060101010101" pitchFamily="49" charset="-122"/>
                <a:ea typeface="楷体" panose="02010609060101010101" pitchFamily="49" charset="-122"/>
              </a:rPr>
              <a:t>下载正文模板</a:t>
            </a:r>
          </a:p>
        </p:txBody>
      </p:sp>
      <p:sp>
        <p:nvSpPr>
          <p:cNvPr id="12" name="圆角矩形标注 11"/>
          <p:cNvSpPr/>
          <p:nvPr/>
        </p:nvSpPr>
        <p:spPr>
          <a:xfrm>
            <a:off x="6431673" y="5152190"/>
            <a:ext cx="3787699" cy="1625600"/>
          </a:xfrm>
          <a:prstGeom prst="wedgeRoundRectCallout">
            <a:avLst>
              <a:gd name="adj1" fmla="val -63752"/>
              <a:gd name="adj2" fmla="val 19819"/>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32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3</a:t>
            </a:r>
            <a:r>
              <a:rPr lang="en-US" altLang="zh-CN" sz="32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完成</a:t>
            </a:r>
            <a:r>
              <a:rPr lang="zh-CN" altLang="en-US" sz="3200" b="1" dirty="0">
                <a:solidFill>
                  <a:schemeClr val="bg1"/>
                </a:solidFill>
                <a:latin typeface="楷体" panose="02010609060101010101" pitchFamily="49" charset="-122"/>
                <a:ea typeface="楷体" panose="02010609060101010101" pitchFamily="49" charset="-122"/>
              </a:rPr>
              <a:t>正文填写后，</a:t>
            </a:r>
            <a:r>
              <a:rPr lang="zh-CN" altLang="en-US" sz="3200" b="1" dirty="0" smtClean="0">
                <a:solidFill>
                  <a:schemeClr val="bg1"/>
                </a:solidFill>
                <a:latin typeface="楷体" panose="02010609060101010101" pitchFamily="49" charset="-122"/>
                <a:ea typeface="楷体" panose="02010609060101010101" pitchFamily="49" charset="-122"/>
              </a:rPr>
              <a:t>转为非加密的</a:t>
            </a:r>
            <a:r>
              <a:rPr lang="en-US" altLang="zh-CN" sz="3200" b="1" dirty="0" smtClean="0">
                <a:solidFill>
                  <a:schemeClr val="bg1"/>
                </a:solidFill>
                <a:latin typeface="楷体" panose="02010609060101010101" pitchFamily="49" charset="-122"/>
                <a:ea typeface="楷体" panose="02010609060101010101" pitchFamily="49" charset="-122"/>
              </a:rPr>
              <a:t>PDF</a:t>
            </a:r>
            <a:r>
              <a:rPr lang="zh-CN" altLang="en-US" sz="3200" b="1" dirty="0">
                <a:solidFill>
                  <a:schemeClr val="bg1"/>
                </a:solidFill>
                <a:latin typeface="楷体" panose="02010609060101010101" pitchFamily="49" charset="-122"/>
                <a:ea typeface="楷体" panose="02010609060101010101" pitchFamily="49" charset="-122"/>
              </a:rPr>
              <a:t>格式，</a:t>
            </a:r>
            <a:r>
              <a:rPr lang="zh-CN" altLang="en-US" sz="3200" b="1" dirty="0" smtClean="0">
                <a:solidFill>
                  <a:schemeClr val="bg1"/>
                </a:solidFill>
                <a:latin typeface="楷体" panose="02010609060101010101" pitchFamily="49" charset="-122"/>
                <a:ea typeface="楷体" panose="02010609060101010101" pitchFamily="49" charset="-122"/>
              </a:rPr>
              <a:t>在此上传</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11" name="圆角矩形标注 10"/>
          <p:cNvSpPr/>
          <p:nvPr/>
        </p:nvSpPr>
        <p:spPr>
          <a:xfrm>
            <a:off x="6723276" y="3121695"/>
            <a:ext cx="3688600" cy="1176222"/>
          </a:xfrm>
          <a:prstGeom prst="wedgeRoundRectCallout">
            <a:avLst>
              <a:gd name="adj1" fmla="val -35211"/>
              <a:gd name="adj2" fmla="val -118112"/>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32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2) </a:t>
            </a:r>
            <a:r>
              <a:rPr lang="zh-CN" altLang="en-US" sz="3200" b="1" dirty="0">
                <a:solidFill>
                  <a:schemeClr val="bg1"/>
                </a:solidFill>
                <a:latin typeface="楷体" panose="02010609060101010101" pitchFamily="49" charset="-122"/>
                <a:ea typeface="楷体" panose="02010609060101010101" pitchFamily="49" charset="-122"/>
              </a:rPr>
              <a:t>离线使用</a:t>
            </a:r>
            <a:r>
              <a:rPr lang="en-US" altLang="zh-CN" sz="3200" b="1" dirty="0" smtClean="0">
                <a:solidFill>
                  <a:schemeClr val="bg1"/>
                </a:solidFill>
                <a:latin typeface="楷体" panose="02010609060101010101" pitchFamily="49" charset="-122"/>
                <a:ea typeface="楷体" panose="02010609060101010101" pitchFamily="49" charset="-122"/>
              </a:rPr>
              <a:t>Word/WPS</a:t>
            </a:r>
            <a:r>
              <a:rPr lang="zh-CN" altLang="en-US" sz="3200" b="1" dirty="0" smtClean="0">
                <a:solidFill>
                  <a:schemeClr val="bg1"/>
                </a:solidFill>
                <a:latin typeface="楷体" panose="02010609060101010101" pitchFamily="49" charset="-122"/>
                <a:ea typeface="楷体" panose="02010609060101010101" pitchFamily="49" charset="-122"/>
              </a:rPr>
              <a:t>填写</a:t>
            </a:r>
            <a:r>
              <a:rPr lang="zh-CN" altLang="en-US" sz="3200" b="1" dirty="0">
                <a:solidFill>
                  <a:schemeClr val="bg1"/>
                </a:solidFill>
                <a:latin typeface="楷体" panose="02010609060101010101" pitchFamily="49" charset="-122"/>
                <a:ea typeface="楷体" panose="02010609060101010101" pitchFamily="49" charset="-122"/>
              </a:rPr>
              <a:t>正文</a:t>
            </a:r>
          </a:p>
        </p:txBody>
      </p:sp>
    </p:spTree>
    <p:extLst>
      <p:ext uri="{BB962C8B-B14F-4D97-AF65-F5344CB8AC3E}">
        <p14:creationId xmlns:p14="http://schemas.microsoft.com/office/powerpoint/2010/main" val="97478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0" y="726885"/>
            <a:ext cx="12192000" cy="6145561"/>
            <a:chOff x="0" y="726885"/>
            <a:chExt cx="12192000" cy="6145561"/>
          </a:xfrm>
        </p:grpSpPr>
        <p:grpSp>
          <p:nvGrpSpPr>
            <p:cNvPr id="24" name="组合 23"/>
            <p:cNvGrpSpPr/>
            <p:nvPr/>
          </p:nvGrpSpPr>
          <p:grpSpPr>
            <a:xfrm>
              <a:off x="0" y="726885"/>
              <a:ext cx="12192000" cy="6145561"/>
              <a:chOff x="0" y="726885"/>
              <a:chExt cx="12192000" cy="6145561"/>
            </a:xfrm>
          </p:grpSpPr>
          <p:grpSp>
            <p:nvGrpSpPr>
              <p:cNvPr id="26" name="组合 25"/>
              <p:cNvGrpSpPr/>
              <p:nvPr/>
            </p:nvGrpSpPr>
            <p:grpSpPr>
              <a:xfrm>
                <a:off x="0" y="726885"/>
                <a:ext cx="12192000" cy="6145561"/>
                <a:chOff x="0" y="726885"/>
                <a:chExt cx="12192000" cy="6145561"/>
              </a:xfrm>
            </p:grpSpPr>
            <p:grpSp>
              <p:nvGrpSpPr>
                <p:cNvPr id="28" name="组合 27"/>
                <p:cNvGrpSpPr/>
                <p:nvPr/>
              </p:nvGrpSpPr>
              <p:grpSpPr>
                <a:xfrm>
                  <a:off x="0" y="726885"/>
                  <a:ext cx="12192000" cy="6145561"/>
                  <a:chOff x="0" y="726885"/>
                  <a:chExt cx="12192000" cy="6145561"/>
                </a:xfrm>
              </p:grpSpPr>
              <p:grpSp>
                <p:nvGrpSpPr>
                  <p:cNvPr id="30" name="组合 29"/>
                  <p:cNvGrpSpPr/>
                  <p:nvPr/>
                </p:nvGrpSpPr>
                <p:grpSpPr>
                  <a:xfrm>
                    <a:off x="0" y="726885"/>
                    <a:ext cx="12192000" cy="6145561"/>
                    <a:chOff x="0" y="726885"/>
                    <a:chExt cx="12192000" cy="6145561"/>
                  </a:xfrm>
                </p:grpSpPr>
                <p:pic>
                  <p:nvPicPr>
                    <p:cNvPr id="32" name="图片 31"/>
                    <p:cNvPicPr>
                      <a:picLocks noChangeAspect="1"/>
                    </p:cNvPicPr>
                    <p:nvPr/>
                  </p:nvPicPr>
                  <p:blipFill>
                    <a:blip r:embed="rId2"/>
                    <a:stretch>
                      <a:fillRect/>
                    </a:stretch>
                  </p:blipFill>
                  <p:spPr>
                    <a:xfrm>
                      <a:off x="0" y="726885"/>
                      <a:ext cx="12192000" cy="6145561"/>
                    </a:xfrm>
                    <a:prstGeom prst="rect">
                      <a:avLst/>
                    </a:prstGeom>
                  </p:spPr>
                </p:pic>
                <p:sp>
                  <p:nvSpPr>
                    <p:cNvPr id="33" name="文本框 32"/>
                    <p:cNvSpPr txBox="1"/>
                    <p:nvPr/>
                  </p:nvSpPr>
                  <p:spPr>
                    <a:xfrm>
                      <a:off x="27876" y="1303695"/>
                      <a:ext cx="1021063" cy="400110"/>
                    </a:xfrm>
                    <a:prstGeom prst="rect">
                      <a:avLst/>
                    </a:prstGeom>
                    <a:solidFill>
                      <a:schemeClr val="bg1"/>
                    </a:solidFill>
                    <a:ln>
                      <a:noFill/>
                    </a:ln>
                  </p:spPr>
                  <p:txBody>
                    <a:bodyPr wrap="square" rtlCol="0">
                      <a:spAutoFit/>
                    </a:bodyPr>
                    <a:lstStyle/>
                    <a:p>
                      <a:r>
                        <a:rPr lang="zh-CN" altLang="en-US" sz="2000" dirty="0" smtClean="0"/>
                        <a:t>申请人</a:t>
                      </a:r>
                      <a:endParaRPr lang="zh-CN" altLang="en-US" sz="2000" dirty="0"/>
                    </a:p>
                  </p:txBody>
                </p:sp>
              </p:grpSp>
              <p:sp>
                <p:nvSpPr>
                  <p:cNvPr id="31" name="文本框 30"/>
                  <p:cNvSpPr txBox="1"/>
                  <p:nvPr/>
                </p:nvSpPr>
                <p:spPr>
                  <a:xfrm>
                    <a:off x="2324013" y="1303695"/>
                    <a:ext cx="1246035" cy="400110"/>
                  </a:xfrm>
                  <a:prstGeom prst="rect">
                    <a:avLst/>
                  </a:prstGeom>
                  <a:solidFill>
                    <a:schemeClr val="bg1"/>
                  </a:solidFill>
                  <a:ln>
                    <a:noFill/>
                  </a:ln>
                </p:spPr>
                <p:txBody>
                  <a:bodyPr wrap="square" rtlCol="0">
                    <a:spAutoFit/>
                  </a:bodyPr>
                  <a:lstStyle/>
                  <a:p>
                    <a:r>
                      <a:rPr lang="zh-CN" altLang="en-US" sz="2000" dirty="0" smtClean="0"/>
                      <a:t>主管部门</a:t>
                    </a:r>
                    <a:endParaRPr lang="zh-CN" altLang="en-US" sz="2000" dirty="0"/>
                  </a:p>
                </p:txBody>
              </p:sp>
            </p:grpSp>
            <p:sp>
              <p:nvSpPr>
                <p:cNvPr id="29" name="文本框 28"/>
                <p:cNvSpPr txBox="1"/>
                <p:nvPr/>
              </p:nvSpPr>
              <p:spPr>
                <a:xfrm>
                  <a:off x="4544558" y="1303695"/>
                  <a:ext cx="1246035" cy="400110"/>
                </a:xfrm>
                <a:prstGeom prst="rect">
                  <a:avLst/>
                </a:prstGeom>
                <a:solidFill>
                  <a:schemeClr val="bg1"/>
                </a:solidFill>
                <a:ln>
                  <a:noFill/>
                </a:ln>
              </p:spPr>
              <p:txBody>
                <a:bodyPr wrap="square" rtlCol="0">
                  <a:spAutoFit/>
                </a:bodyPr>
                <a:lstStyle/>
                <a:p>
                  <a:r>
                    <a:rPr lang="zh-CN" altLang="en-US" sz="2000" dirty="0" smtClean="0"/>
                    <a:t>受理机构</a:t>
                  </a:r>
                  <a:endParaRPr lang="zh-CN" altLang="en-US" sz="2000" dirty="0"/>
                </a:p>
              </p:txBody>
            </p:sp>
          </p:grpSp>
          <p:sp>
            <p:nvSpPr>
              <p:cNvPr id="27" name="文本框 26"/>
              <p:cNvSpPr txBox="1"/>
              <p:nvPr/>
            </p:nvSpPr>
            <p:spPr>
              <a:xfrm>
                <a:off x="6765103" y="1303695"/>
                <a:ext cx="1734458" cy="400110"/>
              </a:xfrm>
              <a:prstGeom prst="rect">
                <a:avLst/>
              </a:prstGeom>
              <a:solidFill>
                <a:schemeClr val="bg1"/>
              </a:solidFill>
              <a:ln>
                <a:noFill/>
              </a:ln>
            </p:spPr>
            <p:txBody>
              <a:bodyPr wrap="square" rtlCol="0">
                <a:spAutoFit/>
              </a:bodyPr>
              <a:lstStyle/>
              <a:p>
                <a:r>
                  <a:rPr lang="zh-CN" altLang="en-US" sz="2000" dirty="0" smtClean="0"/>
                  <a:t>科委形审人员</a:t>
                </a:r>
                <a:endParaRPr lang="zh-CN" altLang="en-US" sz="2000" dirty="0"/>
              </a:p>
            </p:txBody>
          </p:sp>
        </p:grpSp>
        <p:sp>
          <p:nvSpPr>
            <p:cNvPr id="25" name="文本框 24"/>
            <p:cNvSpPr txBox="1"/>
            <p:nvPr/>
          </p:nvSpPr>
          <p:spPr>
            <a:xfrm>
              <a:off x="9324048" y="1303695"/>
              <a:ext cx="1480458" cy="400110"/>
            </a:xfrm>
            <a:prstGeom prst="rect">
              <a:avLst/>
            </a:prstGeom>
            <a:solidFill>
              <a:schemeClr val="bg1"/>
            </a:solidFill>
            <a:ln>
              <a:noFill/>
            </a:ln>
          </p:spPr>
          <p:txBody>
            <a:bodyPr wrap="square" rtlCol="0">
              <a:spAutoFit/>
            </a:bodyPr>
            <a:lstStyle/>
            <a:p>
              <a:r>
                <a:rPr lang="zh-CN" altLang="en-US" sz="2000" dirty="0" smtClean="0"/>
                <a:t>科委负责人</a:t>
              </a:r>
              <a:endParaRPr lang="zh-CN" altLang="en-US" sz="2000" dirty="0"/>
            </a:p>
          </p:txBody>
        </p:sp>
      </p:grpSp>
      <p:sp>
        <p:nvSpPr>
          <p:cNvPr id="2" name="文本框 1"/>
          <p:cNvSpPr txBox="1"/>
          <p:nvPr/>
        </p:nvSpPr>
        <p:spPr>
          <a:xfrm>
            <a:off x="2169168" y="-15498"/>
            <a:ext cx="7664258" cy="83099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zh-CN" altLang="en-US" sz="4800" dirty="0" smtClean="0">
                <a:solidFill>
                  <a:srgbClr val="003399"/>
                </a:solidFill>
                <a:latin typeface="+mn-ea"/>
              </a:rPr>
              <a:t>一、项目</a:t>
            </a:r>
            <a:r>
              <a:rPr lang="zh-CN" altLang="en-US" sz="4800" dirty="0">
                <a:solidFill>
                  <a:srgbClr val="003399"/>
                </a:solidFill>
                <a:latin typeface="+mn-ea"/>
              </a:rPr>
              <a:t>申报流程</a:t>
            </a:r>
          </a:p>
        </p:txBody>
      </p:sp>
      <p:sp>
        <p:nvSpPr>
          <p:cNvPr id="3" name="矩形 2"/>
          <p:cNvSpPr/>
          <p:nvPr/>
        </p:nvSpPr>
        <p:spPr>
          <a:xfrm>
            <a:off x="417096" y="1887584"/>
            <a:ext cx="128336" cy="4970416"/>
          </a:xfrm>
          <a:prstGeom prst="rect">
            <a:avLst/>
          </a:prstGeom>
          <a:ln w="19050">
            <a:solidFill>
              <a:srgbClr val="DA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矩形 20"/>
          <p:cNvSpPr/>
          <p:nvPr/>
        </p:nvSpPr>
        <p:spPr>
          <a:xfrm>
            <a:off x="2834736" y="3144252"/>
            <a:ext cx="117011" cy="3713747"/>
          </a:xfrm>
          <a:prstGeom prst="rect">
            <a:avLst/>
          </a:prstGeom>
          <a:ln w="19050">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22345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05865" y="774084"/>
            <a:ext cx="11786073" cy="5880985"/>
          </a:xfrm>
          <a:prstGeom prst="rect">
            <a:avLst/>
          </a:prstGeom>
        </p:spPr>
      </p:pic>
      <p:sp>
        <p:nvSpPr>
          <p:cNvPr id="3" name="文本框 2"/>
          <p:cNvSpPr txBox="1"/>
          <p:nvPr/>
        </p:nvSpPr>
        <p:spPr>
          <a:xfrm>
            <a:off x="2326772" y="-159356"/>
            <a:ext cx="7727141" cy="91820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3.2</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填写申请书</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附件</a:t>
            </a:r>
            <a:endParaRPr lang="en-US" altLang="zh-CN" sz="3200" dirty="0">
              <a:solidFill>
                <a:srgbClr val="003399"/>
              </a:solidFill>
              <a:latin typeface="+mn-ea"/>
              <a:cs typeface="Times New Roman" panose="02020603050405020304" pitchFamily="18" charset="0"/>
            </a:endParaRPr>
          </a:p>
        </p:txBody>
      </p:sp>
      <p:sp>
        <p:nvSpPr>
          <p:cNvPr id="5" name="文本框 4"/>
          <p:cNvSpPr txBox="1"/>
          <p:nvPr/>
        </p:nvSpPr>
        <p:spPr>
          <a:xfrm>
            <a:off x="9427565" y="2928932"/>
            <a:ext cx="870818" cy="453284"/>
          </a:xfrm>
          <a:prstGeom prst="rect">
            <a:avLst/>
          </a:prstGeom>
          <a:solidFill>
            <a:srgbClr val="F709DB">
              <a:alpha val="0"/>
            </a:srgbClr>
          </a:solid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Tree>
    <p:extLst>
      <p:ext uri="{BB962C8B-B14F-4D97-AF65-F5344CB8AC3E}">
        <p14:creationId xmlns:p14="http://schemas.microsoft.com/office/powerpoint/2010/main" val="3002437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7927" y="1695250"/>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r>
              <a:rPr lang="zh-CN" altLang="en-US" sz="2400" dirty="0" smtClean="0"/>
              <a:t> 登录</a:t>
            </a:r>
            <a:endParaRPr lang="zh-CN" altLang="en-US" sz="2400" dirty="0"/>
          </a:p>
        </p:txBody>
      </p:sp>
      <p:sp>
        <p:nvSpPr>
          <p:cNvPr id="3" name="矩形 2"/>
          <p:cNvSpPr/>
          <p:nvPr/>
        </p:nvSpPr>
        <p:spPr>
          <a:xfrm>
            <a:off x="1501044" y="2804567"/>
            <a:ext cx="179965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3</a:t>
            </a:r>
            <a:r>
              <a:rPr lang="zh-CN" altLang="en-US" sz="2400" dirty="0" smtClean="0"/>
              <a:t> 填报阶段</a:t>
            </a:r>
            <a:endParaRPr lang="zh-CN" altLang="en-US" sz="2400" dirty="0"/>
          </a:p>
        </p:txBody>
      </p:sp>
      <p:sp>
        <p:nvSpPr>
          <p:cNvPr id="4" name="矩形 3"/>
          <p:cNvSpPr/>
          <p:nvPr/>
        </p:nvSpPr>
        <p:spPr>
          <a:xfrm>
            <a:off x="4758662" y="2821756"/>
            <a:ext cx="1701804"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4 </a:t>
            </a:r>
            <a:r>
              <a:rPr lang="zh-CN" altLang="en-US" sz="2400" dirty="0" smtClean="0"/>
              <a:t>受理阶段</a:t>
            </a:r>
            <a:endParaRPr lang="zh-CN" altLang="en-US" sz="2400" dirty="0"/>
          </a:p>
        </p:txBody>
      </p:sp>
      <p:sp>
        <p:nvSpPr>
          <p:cNvPr id="5" name="矩形 4"/>
          <p:cNvSpPr/>
          <p:nvPr/>
        </p:nvSpPr>
        <p:spPr>
          <a:xfrm>
            <a:off x="9332027" y="2808538"/>
            <a:ext cx="2348241"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6 </a:t>
            </a:r>
            <a:r>
              <a:rPr lang="zh-CN" altLang="en-US" sz="2400" dirty="0" smtClean="0"/>
              <a:t>评审立项阶段</a:t>
            </a:r>
            <a:endParaRPr lang="zh-CN" altLang="en-US" sz="2400" dirty="0"/>
          </a:p>
        </p:txBody>
      </p:sp>
      <p:sp>
        <p:nvSpPr>
          <p:cNvPr id="6" name="矩形 5"/>
          <p:cNvSpPr/>
          <p:nvPr/>
        </p:nvSpPr>
        <p:spPr>
          <a:xfrm>
            <a:off x="7133099" y="2804567"/>
            <a:ext cx="1721527"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5 </a:t>
            </a:r>
            <a:r>
              <a:rPr lang="zh-CN" altLang="en-US" sz="2400" dirty="0" smtClean="0"/>
              <a:t>形审阶段</a:t>
            </a:r>
            <a:endParaRPr lang="zh-CN" altLang="en-US" sz="2400" dirty="0"/>
          </a:p>
        </p:txBody>
      </p:sp>
      <p:sp>
        <p:nvSpPr>
          <p:cNvPr id="7" name="矩形 6"/>
          <p:cNvSpPr/>
          <p:nvPr/>
        </p:nvSpPr>
        <p:spPr>
          <a:xfrm>
            <a:off x="353508" y="3923501"/>
            <a:ext cx="522530" cy="262167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维护个人信息</a:t>
            </a:r>
            <a:endParaRPr lang="zh-CN" altLang="en-US" sz="2400" dirty="0"/>
          </a:p>
        </p:txBody>
      </p:sp>
      <p:sp>
        <p:nvSpPr>
          <p:cNvPr id="8" name="矩形 7"/>
          <p:cNvSpPr/>
          <p:nvPr/>
        </p:nvSpPr>
        <p:spPr>
          <a:xfrm>
            <a:off x="1073917" y="3923501"/>
            <a:ext cx="522530" cy="262167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填写申请书</a:t>
            </a:r>
            <a:endParaRPr lang="zh-CN" altLang="en-US" sz="2400" dirty="0"/>
          </a:p>
        </p:txBody>
      </p:sp>
      <p:sp>
        <p:nvSpPr>
          <p:cNvPr id="9" name="矩形 8"/>
          <p:cNvSpPr/>
          <p:nvPr/>
        </p:nvSpPr>
        <p:spPr>
          <a:xfrm>
            <a:off x="1794326" y="3934066"/>
            <a:ext cx="522530" cy="2611114"/>
          </a:xfrm>
          <a:prstGeom prst="rect">
            <a:avLst/>
          </a:prstGeom>
          <a:solidFill>
            <a:srgbClr val="FF5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合法性检查</a:t>
            </a:r>
            <a:endParaRPr lang="zh-CN" altLang="en-US" sz="2400" dirty="0"/>
          </a:p>
        </p:txBody>
      </p:sp>
      <p:sp>
        <p:nvSpPr>
          <p:cNvPr id="10" name="矩形 9"/>
          <p:cNvSpPr/>
          <p:nvPr/>
        </p:nvSpPr>
        <p:spPr>
          <a:xfrm>
            <a:off x="2541805" y="3923500"/>
            <a:ext cx="522530" cy="262167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提交申请书</a:t>
            </a:r>
            <a:endParaRPr lang="zh-CN" altLang="en-US" sz="2400" dirty="0"/>
          </a:p>
        </p:txBody>
      </p:sp>
      <p:sp>
        <p:nvSpPr>
          <p:cNvPr id="11" name="矩形 10"/>
          <p:cNvSpPr/>
          <p:nvPr/>
        </p:nvSpPr>
        <p:spPr>
          <a:xfrm>
            <a:off x="3256370" y="3923501"/>
            <a:ext cx="522530" cy="26216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查看审核</a:t>
            </a:r>
            <a:r>
              <a:rPr lang="zh-CN" altLang="en-US" sz="2400" dirty="0" smtClean="0"/>
              <a:t>结果</a:t>
            </a:r>
            <a:endParaRPr lang="zh-CN" altLang="en-US" sz="2400" dirty="0"/>
          </a:p>
        </p:txBody>
      </p:sp>
      <p:sp>
        <p:nvSpPr>
          <p:cNvPr id="12" name="矩形 11"/>
          <p:cNvSpPr/>
          <p:nvPr/>
        </p:nvSpPr>
        <p:spPr>
          <a:xfrm>
            <a:off x="4907205" y="3900392"/>
            <a:ext cx="522530" cy="264478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查看受理</a:t>
            </a:r>
            <a:r>
              <a:rPr lang="zh-CN" altLang="en-US" sz="2400" dirty="0" smtClean="0"/>
              <a:t>结果</a:t>
            </a:r>
            <a:endParaRPr lang="zh-CN" altLang="en-US" sz="2400" dirty="0"/>
          </a:p>
        </p:txBody>
      </p:sp>
      <p:sp>
        <p:nvSpPr>
          <p:cNvPr id="13" name="矩形 12"/>
          <p:cNvSpPr/>
          <p:nvPr/>
        </p:nvSpPr>
        <p:spPr>
          <a:xfrm>
            <a:off x="7679369" y="3934065"/>
            <a:ext cx="522530" cy="26111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查看形</a:t>
            </a:r>
            <a:r>
              <a:rPr lang="zh-CN" altLang="en-US" sz="2400" dirty="0" smtClean="0"/>
              <a:t>审结果</a:t>
            </a:r>
            <a:endParaRPr lang="zh-CN" altLang="en-US" sz="2400" dirty="0"/>
          </a:p>
        </p:txBody>
      </p:sp>
      <p:sp>
        <p:nvSpPr>
          <p:cNvPr id="14" name="矩形 13"/>
          <p:cNvSpPr/>
          <p:nvPr/>
        </p:nvSpPr>
        <p:spPr>
          <a:xfrm>
            <a:off x="9517489" y="3900392"/>
            <a:ext cx="522530" cy="264478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查看立项</a:t>
            </a:r>
            <a:r>
              <a:rPr lang="zh-CN" altLang="en-US" sz="2400" dirty="0" smtClean="0"/>
              <a:t>结果</a:t>
            </a:r>
            <a:endParaRPr lang="zh-CN" altLang="en-US" sz="2400" dirty="0"/>
          </a:p>
        </p:txBody>
      </p:sp>
      <p:sp>
        <p:nvSpPr>
          <p:cNvPr id="15" name="矩形 14"/>
          <p:cNvSpPr/>
          <p:nvPr/>
        </p:nvSpPr>
        <p:spPr>
          <a:xfrm>
            <a:off x="5892256" y="3900392"/>
            <a:ext cx="522530" cy="264478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sp>
        <p:nvSpPr>
          <p:cNvPr id="16" name="矩形 15"/>
          <p:cNvSpPr/>
          <p:nvPr/>
        </p:nvSpPr>
        <p:spPr>
          <a:xfrm>
            <a:off x="11032807" y="3914909"/>
            <a:ext cx="522530" cy="263027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cxnSp>
        <p:nvCxnSpPr>
          <p:cNvPr id="17" name="直接连接符 16"/>
          <p:cNvCxnSpPr>
            <a:stCxn id="2" idx="2"/>
          </p:cNvCxnSpPr>
          <p:nvPr/>
        </p:nvCxnSpPr>
        <p:spPr>
          <a:xfrm>
            <a:off x="6171730" y="2232279"/>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直接连接符 17"/>
          <p:cNvCxnSpPr>
            <a:stCxn id="3" idx="0"/>
          </p:cNvCxnSpPr>
          <p:nvPr/>
        </p:nvCxnSpPr>
        <p:spPr>
          <a:xfrm flipH="1" flipV="1">
            <a:off x="2462116" y="2554514"/>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637118" y="2541030"/>
            <a:ext cx="5307" cy="2500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7959502" y="254331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0508802" y="254103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62116" y="2541030"/>
            <a:ext cx="8046686" cy="13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614773"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362252"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055591"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803065"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41361" y="3654978"/>
            <a:ext cx="0" cy="24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186679"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153521" y="3641771"/>
            <a:ext cx="0" cy="292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775192"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294072" y="368267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14773" y="3654331"/>
            <a:ext cx="3605065" cy="9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6679" y="3641771"/>
            <a:ext cx="985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775192" y="3655619"/>
            <a:ext cx="1518880" cy="16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 idx="2"/>
          </p:cNvCxnSpPr>
          <p:nvPr/>
        </p:nvCxnSpPr>
        <p:spPr>
          <a:xfrm flipH="1">
            <a:off x="2462116" y="3341597"/>
            <a:ext cx="5307" cy="341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 idx="2"/>
          </p:cNvCxnSpPr>
          <p:nvPr/>
        </p:nvCxnSpPr>
        <p:spPr>
          <a:xfrm flipH="1">
            <a:off x="5637118" y="3341597"/>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13" idx="0"/>
          </p:cNvCxnSpPr>
          <p:nvPr/>
        </p:nvCxnSpPr>
        <p:spPr>
          <a:xfrm>
            <a:off x="7933665" y="3352799"/>
            <a:ext cx="6969" cy="58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506148" y="3347219"/>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968374" y="3934065"/>
            <a:ext cx="522530" cy="26111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cxnSp>
        <p:nvCxnSpPr>
          <p:cNvPr id="40" name="直接连接符 39"/>
          <p:cNvCxnSpPr/>
          <p:nvPr/>
        </p:nvCxnSpPr>
        <p:spPr>
          <a:xfrm flipV="1">
            <a:off x="4229639" y="3680058"/>
            <a:ext cx="0" cy="254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317927" y="860753"/>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r>
              <a:rPr lang="zh-CN" altLang="en-US" sz="2400" dirty="0" smtClean="0"/>
              <a:t> 注册</a:t>
            </a:r>
            <a:endParaRPr lang="zh-CN" altLang="en-US" sz="2400" dirty="0"/>
          </a:p>
        </p:txBody>
      </p:sp>
      <p:cxnSp>
        <p:nvCxnSpPr>
          <p:cNvPr id="42" name="直接连接符 41"/>
          <p:cNvCxnSpPr/>
          <p:nvPr/>
        </p:nvCxnSpPr>
        <p:spPr>
          <a:xfrm>
            <a:off x="6153521" y="1402360"/>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257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892076" y="690905"/>
            <a:ext cx="10478700" cy="6167095"/>
          </a:xfrm>
          <a:prstGeom prst="rect">
            <a:avLst/>
          </a:prstGeom>
        </p:spPr>
      </p:pic>
      <p:sp>
        <p:nvSpPr>
          <p:cNvPr id="2" name="文本框 1"/>
          <p:cNvSpPr txBox="1"/>
          <p:nvPr/>
        </p:nvSpPr>
        <p:spPr>
          <a:xfrm>
            <a:off x="1848594" y="-206361"/>
            <a:ext cx="8444434"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3.3</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数据</a:t>
            </a:r>
            <a:r>
              <a:rPr lang="zh-CN" altLang="en-US" sz="4000" dirty="0">
                <a:solidFill>
                  <a:srgbClr val="003399"/>
                </a:solidFill>
                <a:latin typeface="+mn-ea"/>
                <a:cs typeface="Times New Roman" panose="02020603050405020304" pitchFamily="18" charset="0"/>
              </a:rPr>
              <a:t>合法性检查</a:t>
            </a:r>
            <a:endParaRPr lang="en-US" altLang="zh-CN" sz="4000" dirty="0">
              <a:solidFill>
                <a:srgbClr val="003399"/>
              </a:solidFill>
              <a:latin typeface="+mn-ea"/>
              <a:cs typeface="Times New Roman" panose="02020603050405020304" pitchFamily="18" charset="0"/>
            </a:endParaRPr>
          </a:p>
        </p:txBody>
      </p:sp>
      <p:sp>
        <p:nvSpPr>
          <p:cNvPr id="9" name="圆角矩形标注 8"/>
          <p:cNvSpPr/>
          <p:nvPr/>
        </p:nvSpPr>
        <p:spPr>
          <a:xfrm>
            <a:off x="4885632" y="5392323"/>
            <a:ext cx="2835442" cy="1150762"/>
          </a:xfrm>
          <a:prstGeom prst="wedgeRoundRectCallout">
            <a:avLst>
              <a:gd name="adj1" fmla="val 20993"/>
              <a:gd name="adj2" fmla="val -80131"/>
              <a:gd name="adj3" fmla="val 16667"/>
            </a:avLst>
          </a:prstGeom>
          <a:solidFill>
            <a:srgbClr val="F709DB">
              <a:alpha val="7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a:solidFill>
                  <a:schemeClr val="bg1"/>
                </a:solidFill>
                <a:latin typeface="楷体" panose="02010609060101010101" pitchFamily="49" charset="-122"/>
                <a:ea typeface="楷体" panose="02010609060101010101" pitchFamily="49" charset="-122"/>
              </a:rPr>
              <a:t>提交前检查所填数据合法性</a:t>
            </a:r>
          </a:p>
        </p:txBody>
      </p:sp>
      <p:pic>
        <p:nvPicPr>
          <p:cNvPr id="6" name="图片 5"/>
          <p:cNvPicPr>
            <a:picLocks noChangeAspect="1"/>
          </p:cNvPicPr>
          <p:nvPr/>
        </p:nvPicPr>
        <p:blipFill>
          <a:blip r:embed="rId3"/>
          <a:stretch>
            <a:fillRect/>
          </a:stretch>
        </p:blipFill>
        <p:spPr>
          <a:xfrm>
            <a:off x="2221838" y="2189647"/>
            <a:ext cx="8163029" cy="3778057"/>
          </a:xfrm>
          <a:prstGeom prst="rect">
            <a:avLst/>
          </a:prstGeom>
          <a:ln w="57150">
            <a:solidFill>
              <a:srgbClr val="FF999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921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48594" y="-116421"/>
            <a:ext cx="8444434"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3.3</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数据</a:t>
            </a:r>
            <a:r>
              <a:rPr lang="zh-CN" altLang="en-US" sz="4000" dirty="0">
                <a:solidFill>
                  <a:srgbClr val="003399"/>
                </a:solidFill>
                <a:latin typeface="+mn-ea"/>
                <a:cs typeface="Times New Roman" panose="02020603050405020304" pitchFamily="18" charset="0"/>
              </a:rPr>
              <a:t>合法性检查</a:t>
            </a:r>
            <a:endParaRPr lang="en-US" altLang="zh-CN" sz="4000" dirty="0">
              <a:solidFill>
                <a:srgbClr val="003399"/>
              </a:solidFill>
              <a:latin typeface="+mn-ea"/>
              <a:cs typeface="Times New Roman" panose="02020603050405020304" pitchFamily="18" charset="0"/>
            </a:endParaRPr>
          </a:p>
        </p:txBody>
      </p:sp>
      <p:sp>
        <p:nvSpPr>
          <p:cNvPr id="7" name="文本框 6"/>
          <p:cNvSpPr txBox="1"/>
          <p:nvPr/>
        </p:nvSpPr>
        <p:spPr>
          <a:xfrm>
            <a:off x="653149" y="807229"/>
            <a:ext cx="10493828" cy="812530"/>
          </a:xfrm>
          <a:prstGeom prst="rect">
            <a:avLst/>
          </a:prstGeom>
          <a:noFill/>
        </p:spPr>
        <p:txBody>
          <a:bodyPr wrap="square" rtlCol="0">
            <a:spAutoFit/>
          </a:bodyPr>
          <a:lstStyle/>
          <a:p>
            <a:pPr>
              <a:lnSpc>
                <a:spcPct val="130000"/>
              </a:lnSpc>
            </a:pPr>
            <a:r>
              <a:rPr lang="zh-CN" altLang="en-US" sz="3600" b="1" dirty="0" smtClean="0">
                <a:solidFill>
                  <a:srgbClr val="0000CC"/>
                </a:solidFill>
                <a:latin typeface="楷体" panose="02010609060101010101" pitchFamily="49" charset="-122"/>
                <a:ea typeface="楷体" panose="02010609060101010101" pitchFamily="49" charset="-122"/>
              </a:rPr>
              <a:t>数据合法性检查的内容包含以下几个部分：</a:t>
            </a:r>
            <a:endParaRPr lang="en-US" altLang="zh-CN" sz="3600" b="1" dirty="0" smtClean="0">
              <a:solidFill>
                <a:srgbClr val="0000CC"/>
              </a:solidFill>
              <a:latin typeface="楷体" panose="02010609060101010101" pitchFamily="49" charset="-122"/>
              <a:ea typeface="楷体" panose="02010609060101010101" pitchFamily="49" charset="-122"/>
            </a:endParaRPr>
          </a:p>
        </p:txBody>
      </p:sp>
      <p:sp>
        <p:nvSpPr>
          <p:cNvPr id="8" name="文本框 7"/>
          <p:cNvSpPr txBox="1"/>
          <p:nvPr/>
        </p:nvSpPr>
        <p:spPr>
          <a:xfrm>
            <a:off x="1596561" y="2500634"/>
            <a:ext cx="10493828" cy="812530"/>
          </a:xfrm>
          <a:prstGeom prst="rect">
            <a:avLst/>
          </a:prstGeom>
          <a:noFill/>
        </p:spPr>
        <p:txBody>
          <a:bodyPr wrap="square" rtlCol="0">
            <a:spAutoFit/>
          </a:bodyPr>
          <a:lstStyle/>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2</a:t>
            </a:r>
            <a:r>
              <a:rPr lang="zh-CN" altLang="en-US" sz="3600" b="1" dirty="0" smtClean="0">
                <a:solidFill>
                  <a:srgbClr val="0000CC"/>
                </a:solidFill>
                <a:latin typeface="楷体" panose="02010609060101010101" pitchFamily="49" charset="-122"/>
                <a:ea typeface="楷体" panose="02010609060101010101" pitchFamily="49" charset="-122"/>
              </a:rPr>
              <a:t>）申请书中“</a:t>
            </a:r>
            <a:r>
              <a:rPr lang="zh-CN" altLang="en-US" sz="3600" b="1" dirty="0">
                <a:solidFill>
                  <a:srgbClr val="FF0000"/>
                </a:solidFill>
                <a:latin typeface="楷体" panose="02010609060101010101" pitchFamily="49" charset="-122"/>
                <a:ea typeface="楷体" panose="02010609060101010101" pitchFamily="49" charset="-122"/>
              </a:rPr>
              <a:t>*</a:t>
            </a:r>
            <a:r>
              <a:rPr lang="zh-CN" altLang="en-US" sz="3600" b="1" dirty="0" smtClean="0">
                <a:solidFill>
                  <a:srgbClr val="0000CC"/>
                </a:solidFill>
                <a:latin typeface="楷体" panose="02010609060101010101" pitchFamily="49" charset="-122"/>
                <a:ea typeface="楷体" panose="02010609060101010101" pitchFamily="49" charset="-122"/>
              </a:rPr>
              <a:t>”标识的项为必填项。</a:t>
            </a:r>
            <a:endParaRPr lang="en-US" altLang="zh-CN" sz="3600" b="1" dirty="0" smtClean="0">
              <a:solidFill>
                <a:srgbClr val="0000CC"/>
              </a:solidFill>
              <a:latin typeface="楷体" panose="02010609060101010101" pitchFamily="49" charset="-122"/>
              <a:ea typeface="楷体" panose="02010609060101010101" pitchFamily="49" charset="-122"/>
            </a:endParaRPr>
          </a:p>
        </p:txBody>
      </p:sp>
      <p:sp>
        <p:nvSpPr>
          <p:cNvPr id="10" name="文本框 9"/>
          <p:cNvSpPr txBox="1"/>
          <p:nvPr/>
        </p:nvSpPr>
        <p:spPr>
          <a:xfrm>
            <a:off x="1596561" y="3376568"/>
            <a:ext cx="10493828" cy="710387"/>
          </a:xfrm>
          <a:prstGeom prst="rect">
            <a:avLst/>
          </a:prstGeom>
          <a:noFill/>
        </p:spPr>
        <p:txBody>
          <a:bodyPr wrap="square" rtlCol="0">
            <a:spAutoFit/>
          </a:bodyPr>
          <a:lstStyle/>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3</a:t>
            </a:r>
            <a:r>
              <a:rPr lang="zh-CN" altLang="en-US" sz="3600" b="1" dirty="0" smtClean="0">
                <a:solidFill>
                  <a:srgbClr val="0000CC"/>
                </a:solidFill>
                <a:latin typeface="楷体" panose="02010609060101010101" pitchFamily="49" charset="-122"/>
                <a:ea typeface="楷体" panose="02010609060101010101" pitchFamily="49" charset="-122"/>
              </a:rPr>
              <a:t>）</a:t>
            </a:r>
            <a:r>
              <a:rPr lang="zh-CN" altLang="en-US" sz="3600" b="1" dirty="0">
                <a:solidFill>
                  <a:srgbClr val="0000CC"/>
                </a:solidFill>
                <a:latin typeface="楷体" panose="02010609060101010101" pitchFamily="49" charset="-122"/>
                <a:ea typeface="楷体" panose="02010609060101010101" pitchFamily="49" charset="-122"/>
              </a:rPr>
              <a:t>资金预算</a:t>
            </a:r>
            <a:r>
              <a:rPr lang="zh-CN" altLang="en-US" sz="3600" b="1" dirty="0" smtClean="0">
                <a:solidFill>
                  <a:srgbClr val="0000CC"/>
                </a:solidFill>
                <a:latin typeface="楷体" panose="02010609060101010101" pitchFamily="49" charset="-122"/>
                <a:ea typeface="楷体" panose="02010609060101010101" pitchFamily="49" charset="-122"/>
              </a:rPr>
              <a:t>。</a:t>
            </a:r>
            <a:endParaRPr lang="en-US" altLang="zh-CN" sz="3600" b="1" dirty="0">
              <a:solidFill>
                <a:srgbClr val="0000CC"/>
              </a:solidFill>
              <a:latin typeface="楷体" panose="02010609060101010101" pitchFamily="49" charset="-122"/>
              <a:ea typeface="楷体" panose="02010609060101010101" pitchFamily="49" charset="-122"/>
            </a:endParaRPr>
          </a:p>
        </p:txBody>
      </p:sp>
      <p:sp>
        <p:nvSpPr>
          <p:cNvPr id="11" name="文本框 10"/>
          <p:cNvSpPr txBox="1"/>
          <p:nvPr/>
        </p:nvSpPr>
        <p:spPr>
          <a:xfrm>
            <a:off x="1596561" y="4252502"/>
            <a:ext cx="10493828" cy="812530"/>
          </a:xfrm>
          <a:prstGeom prst="rect">
            <a:avLst/>
          </a:prstGeom>
          <a:noFill/>
        </p:spPr>
        <p:txBody>
          <a:bodyPr wrap="square" rtlCol="0">
            <a:spAutoFit/>
          </a:bodyPr>
          <a:lstStyle/>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4</a:t>
            </a:r>
            <a:r>
              <a:rPr lang="zh-CN" altLang="en-US" sz="3600" b="1" dirty="0" smtClean="0">
                <a:solidFill>
                  <a:srgbClr val="0000CC"/>
                </a:solidFill>
                <a:latin typeface="楷体" panose="02010609060101010101" pitchFamily="49" charset="-122"/>
                <a:ea typeface="楷体" panose="02010609060101010101" pitchFamily="49" charset="-122"/>
              </a:rPr>
              <a:t>）</a:t>
            </a:r>
            <a:r>
              <a:rPr lang="zh-CN" altLang="en-US" sz="3600" b="1" dirty="0">
                <a:solidFill>
                  <a:srgbClr val="0000CC"/>
                </a:solidFill>
                <a:latin typeface="楷体" panose="02010609060101010101" pitchFamily="49" charset="-122"/>
                <a:ea typeface="楷体" panose="02010609060101010101" pitchFamily="49" charset="-122"/>
              </a:rPr>
              <a:t>研究成果</a:t>
            </a:r>
            <a:r>
              <a:rPr lang="zh-CN" altLang="en-US" sz="3600" b="1" dirty="0" smtClean="0">
                <a:solidFill>
                  <a:srgbClr val="0000CC"/>
                </a:solidFill>
                <a:latin typeface="楷体" panose="02010609060101010101" pitchFamily="49" charset="-122"/>
                <a:ea typeface="楷体" panose="02010609060101010101" pitchFamily="49" charset="-122"/>
              </a:rPr>
              <a:t>形式中的“科技报告”。</a:t>
            </a:r>
            <a:endParaRPr lang="en-US" altLang="zh-CN" sz="3600" b="1" dirty="0" smtClean="0">
              <a:solidFill>
                <a:srgbClr val="0000CC"/>
              </a:solidFill>
              <a:latin typeface="楷体" panose="02010609060101010101" pitchFamily="49" charset="-122"/>
              <a:ea typeface="楷体" panose="02010609060101010101" pitchFamily="49" charset="-122"/>
            </a:endParaRPr>
          </a:p>
        </p:txBody>
      </p:sp>
      <p:sp>
        <p:nvSpPr>
          <p:cNvPr id="12" name="文本框 11"/>
          <p:cNvSpPr txBox="1"/>
          <p:nvPr/>
        </p:nvSpPr>
        <p:spPr>
          <a:xfrm>
            <a:off x="1596561" y="5128436"/>
            <a:ext cx="10493828" cy="710387"/>
          </a:xfrm>
          <a:prstGeom prst="rect">
            <a:avLst/>
          </a:prstGeom>
          <a:noFill/>
        </p:spPr>
        <p:txBody>
          <a:bodyPr wrap="square" rtlCol="0">
            <a:spAutoFit/>
          </a:bodyPr>
          <a:lstStyle/>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5</a:t>
            </a:r>
            <a:r>
              <a:rPr lang="zh-CN" altLang="en-US" sz="3600" b="1" dirty="0" smtClean="0">
                <a:solidFill>
                  <a:srgbClr val="0000CC"/>
                </a:solidFill>
                <a:latin typeface="楷体" panose="02010609060101010101" pitchFamily="49" charset="-122"/>
                <a:ea typeface="楷体" panose="02010609060101010101" pitchFamily="49" charset="-122"/>
              </a:rPr>
              <a:t>）“正文”必须上传。</a:t>
            </a:r>
            <a:endParaRPr lang="en-US" altLang="zh-CN" sz="3600" b="1" dirty="0" smtClean="0">
              <a:solidFill>
                <a:srgbClr val="0000CC"/>
              </a:solidFill>
              <a:latin typeface="楷体" panose="02010609060101010101" pitchFamily="49" charset="-122"/>
              <a:ea typeface="楷体" panose="02010609060101010101" pitchFamily="49" charset="-122"/>
            </a:endParaRPr>
          </a:p>
        </p:txBody>
      </p:sp>
      <p:sp>
        <p:nvSpPr>
          <p:cNvPr id="14" name="文本框 13"/>
          <p:cNvSpPr txBox="1"/>
          <p:nvPr/>
        </p:nvSpPr>
        <p:spPr>
          <a:xfrm>
            <a:off x="1596561" y="1624700"/>
            <a:ext cx="10493828" cy="812530"/>
          </a:xfrm>
          <a:prstGeom prst="rect">
            <a:avLst/>
          </a:prstGeom>
          <a:noFill/>
        </p:spPr>
        <p:txBody>
          <a:bodyPr wrap="square" rtlCol="0">
            <a:spAutoFit/>
          </a:bodyPr>
          <a:lstStyle/>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1</a:t>
            </a:r>
            <a:r>
              <a:rPr lang="zh-CN" altLang="en-US" sz="3600" b="1" dirty="0" smtClean="0">
                <a:solidFill>
                  <a:srgbClr val="0000CC"/>
                </a:solidFill>
                <a:latin typeface="楷体" panose="02010609060101010101" pitchFamily="49" charset="-122"/>
                <a:ea typeface="楷体" panose="02010609060101010101" pitchFamily="49" charset="-122"/>
              </a:rPr>
              <a:t>）个人信息</a:t>
            </a:r>
            <a:r>
              <a:rPr lang="zh-CN" altLang="en-US" sz="3600" b="1" dirty="0">
                <a:solidFill>
                  <a:srgbClr val="0000CC"/>
                </a:solidFill>
                <a:latin typeface="楷体" panose="02010609060101010101" pitchFamily="49" charset="-122"/>
                <a:ea typeface="楷体" panose="02010609060101010101" pitchFamily="49" charset="-122"/>
              </a:rPr>
              <a:t>维护中“</a:t>
            </a:r>
            <a:r>
              <a:rPr lang="zh-CN" altLang="en-US" sz="3600" b="1" dirty="0">
                <a:solidFill>
                  <a:srgbClr val="FF0000"/>
                </a:solidFill>
                <a:latin typeface="楷体" panose="02010609060101010101" pitchFamily="49" charset="-122"/>
                <a:ea typeface="楷体" panose="02010609060101010101" pitchFamily="49" charset="-122"/>
              </a:rPr>
              <a:t>*</a:t>
            </a:r>
            <a:r>
              <a:rPr lang="zh-CN" altLang="en-US" sz="3600" b="1" dirty="0">
                <a:solidFill>
                  <a:srgbClr val="0000CC"/>
                </a:solidFill>
                <a:latin typeface="楷体" panose="02010609060101010101" pitchFamily="49" charset="-122"/>
                <a:ea typeface="楷体" panose="02010609060101010101" pitchFamily="49" charset="-122"/>
              </a:rPr>
              <a:t>”标识的项为必填项。</a:t>
            </a:r>
            <a:endParaRPr lang="en-US" altLang="zh-CN" sz="3600" b="1" dirty="0" smtClean="0">
              <a:solidFill>
                <a:srgbClr val="0000CC"/>
              </a:solidFill>
              <a:latin typeface="楷体" panose="02010609060101010101" pitchFamily="49" charset="-122"/>
              <a:ea typeface="楷体" panose="02010609060101010101" pitchFamily="49" charset="-122"/>
            </a:endParaRPr>
          </a:p>
        </p:txBody>
      </p:sp>
      <p:sp>
        <p:nvSpPr>
          <p:cNvPr id="15" name="文本框 14"/>
          <p:cNvSpPr txBox="1"/>
          <p:nvPr/>
        </p:nvSpPr>
        <p:spPr>
          <a:xfrm>
            <a:off x="1596561" y="5902227"/>
            <a:ext cx="10493828" cy="812530"/>
          </a:xfrm>
          <a:prstGeom prst="rect">
            <a:avLst/>
          </a:prstGeom>
          <a:noFill/>
        </p:spPr>
        <p:txBody>
          <a:bodyPr wrap="square" rtlCol="0">
            <a:spAutoFit/>
          </a:bodyPr>
          <a:lstStyle/>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6</a:t>
            </a:r>
            <a:r>
              <a:rPr lang="zh-CN" altLang="en-US" sz="3600" b="1" dirty="0" smtClean="0">
                <a:solidFill>
                  <a:srgbClr val="0000CC"/>
                </a:solidFill>
                <a:latin typeface="楷体" panose="02010609060101010101" pitchFamily="49" charset="-122"/>
                <a:ea typeface="楷体" panose="02010609060101010101" pitchFamily="49" charset="-122"/>
              </a:rPr>
              <a:t>）如果是重点项目，“预算明细”必须上传。</a:t>
            </a:r>
            <a:endParaRPr lang="en-US" altLang="zh-CN" sz="3600" b="1" dirty="0" smtClean="0">
              <a:solidFill>
                <a:srgbClr val="0000CC"/>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999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7927" y="1695250"/>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r>
              <a:rPr lang="zh-CN" altLang="en-US" sz="2400" dirty="0" smtClean="0"/>
              <a:t> 登录</a:t>
            </a:r>
            <a:endParaRPr lang="zh-CN" altLang="en-US" sz="2400" dirty="0"/>
          </a:p>
        </p:txBody>
      </p:sp>
      <p:sp>
        <p:nvSpPr>
          <p:cNvPr id="3" name="矩形 2"/>
          <p:cNvSpPr/>
          <p:nvPr/>
        </p:nvSpPr>
        <p:spPr>
          <a:xfrm>
            <a:off x="1501044" y="2804567"/>
            <a:ext cx="179965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3</a:t>
            </a:r>
            <a:r>
              <a:rPr lang="zh-CN" altLang="en-US" sz="2400" dirty="0" smtClean="0"/>
              <a:t> 填报阶段</a:t>
            </a:r>
            <a:endParaRPr lang="zh-CN" altLang="en-US" sz="2400" dirty="0"/>
          </a:p>
        </p:txBody>
      </p:sp>
      <p:sp>
        <p:nvSpPr>
          <p:cNvPr id="4" name="矩形 3"/>
          <p:cNvSpPr/>
          <p:nvPr/>
        </p:nvSpPr>
        <p:spPr>
          <a:xfrm>
            <a:off x="4758662" y="2821756"/>
            <a:ext cx="1701804"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4 </a:t>
            </a:r>
            <a:r>
              <a:rPr lang="zh-CN" altLang="en-US" sz="2400" dirty="0" smtClean="0"/>
              <a:t>受理阶段</a:t>
            </a:r>
            <a:endParaRPr lang="zh-CN" altLang="en-US" sz="2400" dirty="0"/>
          </a:p>
        </p:txBody>
      </p:sp>
      <p:sp>
        <p:nvSpPr>
          <p:cNvPr id="5" name="矩形 4"/>
          <p:cNvSpPr/>
          <p:nvPr/>
        </p:nvSpPr>
        <p:spPr>
          <a:xfrm>
            <a:off x="9332027" y="2808538"/>
            <a:ext cx="2348241"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6 </a:t>
            </a:r>
            <a:r>
              <a:rPr lang="zh-CN" altLang="en-US" sz="2400" dirty="0" smtClean="0"/>
              <a:t>评审立项阶段</a:t>
            </a:r>
            <a:endParaRPr lang="zh-CN" altLang="en-US" sz="2400" dirty="0"/>
          </a:p>
        </p:txBody>
      </p:sp>
      <p:sp>
        <p:nvSpPr>
          <p:cNvPr id="6" name="矩形 5"/>
          <p:cNvSpPr/>
          <p:nvPr/>
        </p:nvSpPr>
        <p:spPr>
          <a:xfrm>
            <a:off x="7133099" y="2804567"/>
            <a:ext cx="1721527"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5 </a:t>
            </a:r>
            <a:r>
              <a:rPr lang="zh-CN" altLang="en-US" sz="2400" dirty="0" smtClean="0"/>
              <a:t>形审阶段</a:t>
            </a:r>
            <a:endParaRPr lang="zh-CN" altLang="en-US" sz="2400" dirty="0"/>
          </a:p>
        </p:txBody>
      </p:sp>
      <p:sp>
        <p:nvSpPr>
          <p:cNvPr id="7" name="矩形 6"/>
          <p:cNvSpPr/>
          <p:nvPr/>
        </p:nvSpPr>
        <p:spPr>
          <a:xfrm>
            <a:off x="353508" y="3923501"/>
            <a:ext cx="522530" cy="266980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维护个人信息</a:t>
            </a:r>
            <a:endParaRPr lang="zh-CN" altLang="en-US" sz="2400" dirty="0"/>
          </a:p>
        </p:txBody>
      </p:sp>
      <p:sp>
        <p:nvSpPr>
          <p:cNvPr id="8" name="矩形 7"/>
          <p:cNvSpPr/>
          <p:nvPr/>
        </p:nvSpPr>
        <p:spPr>
          <a:xfrm>
            <a:off x="1073917" y="3923501"/>
            <a:ext cx="522530" cy="266980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填写申请书</a:t>
            </a:r>
            <a:endParaRPr lang="zh-CN" altLang="en-US" sz="2400" dirty="0"/>
          </a:p>
        </p:txBody>
      </p:sp>
      <p:sp>
        <p:nvSpPr>
          <p:cNvPr id="9" name="矩形 8"/>
          <p:cNvSpPr/>
          <p:nvPr/>
        </p:nvSpPr>
        <p:spPr>
          <a:xfrm>
            <a:off x="1794326" y="3934065"/>
            <a:ext cx="522530" cy="265924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合法性检查</a:t>
            </a:r>
            <a:endParaRPr lang="zh-CN" altLang="en-US" sz="2400" dirty="0"/>
          </a:p>
        </p:txBody>
      </p:sp>
      <p:sp>
        <p:nvSpPr>
          <p:cNvPr id="10" name="矩形 9"/>
          <p:cNvSpPr/>
          <p:nvPr/>
        </p:nvSpPr>
        <p:spPr>
          <a:xfrm>
            <a:off x="2541805" y="3923500"/>
            <a:ext cx="522530" cy="2669805"/>
          </a:xfrm>
          <a:prstGeom prst="rect">
            <a:avLst/>
          </a:prstGeom>
          <a:solidFill>
            <a:srgbClr val="FF5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提交申请书</a:t>
            </a:r>
            <a:endParaRPr lang="zh-CN" altLang="en-US" sz="2400" dirty="0"/>
          </a:p>
        </p:txBody>
      </p:sp>
      <p:sp>
        <p:nvSpPr>
          <p:cNvPr id="11" name="矩形 10"/>
          <p:cNvSpPr/>
          <p:nvPr/>
        </p:nvSpPr>
        <p:spPr>
          <a:xfrm>
            <a:off x="3256370" y="3923501"/>
            <a:ext cx="522530" cy="266980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查看审核</a:t>
            </a:r>
            <a:r>
              <a:rPr lang="zh-CN" altLang="en-US" sz="2400" dirty="0" smtClean="0"/>
              <a:t>结果</a:t>
            </a:r>
            <a:endParaRPr lang="zh-CN" altLang="en-US" sz="2400" dirty="0"/>
          </a:p>
        </p:txBody>
      </p:sp>
      <p:sp>
        <p:nvSpPr>
          <p:cNvPr id="12" name="矩形 11"/>
          <p:cNvSpPr/>
          <p:nvPr/>
        </p:nvSpPr>
        <p:spPr>
          <a:xfrm>
            <a:off x="4907205" y="3900392"/>
            <a:ext cx="522530" cy="26929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查看受理</a:t>
            </a:r>
            <a:r>
              <a:rPr lang="zh-CN" altLang="en-US" sz="2400" dirty="0" smtClean="0"/>
              <a:t>结果</a:t>
            </a:r>
            <a:endParaRPr lang="zh-CN" altLang="en-US" sz="2400" dirty="0"/>
          </a:p>
        </p:txBody>
      </p:sp>
      <p:sp>
        <p:nvSpPr>
          <p:cNvPr id="13" name="矩形 12"/>
          <p:cNvSpPr/>
          <p:nvPr/>
        </p:nvSpPr>
        <p:spPr>
          <a:xfrm>
            <a:off x="7679369" y="3934065"/>
            <a:ext cx="522530" cy="265924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查看形</a:t>
            </a:r>
            <a:r>
              <a:rPr lang="zh-CN" altLang="en-US" sz="2400" dirty="0" smtClean="0"/>
              <a:t>审结果</a:t>
            </a:r>
            <a:endParaRPr lang="zh-CN" altLang="en-US" sz="2400" dirty="0"/>
          </a:p>
        </p:txBody>
      </p:sp>
      <p:sp>
        <p:nvSpPr>
          <p:cNvPr id="14" name="矩形 13"/>
          <p:cNvSpPr/>
          <p:nvPr/>
        </p:nvSpPr>
        <p:spPr>
          <a:xfrm>
            <a:off x="9517489" y="3900392"/>
            <a:ext cx="522530" cy="26929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查看立项</a:t>
            </a:r>
            <a:r>
              <a:rPr lang="zh-CN" altLang="en-US" sz="2400" dirty="0" smtClean="0"/>
              <a:t>结果</a:t>
            </a:r>
            <a:endParaRPr lang="zh-CN" altLang="en-US" sz="2400" dirty="0"/>
          </a:p>
        </p:txBody>
      </p:sp>
      <p:sp>
        <p:nvSpPr>
          <p:cNvPr id="15" name="矩形 14"/>
          <p:cNvSpPr/>
          <p:nvPr/>
        </p:nvSpPr>
        <p:spPr>
          <a:xfrm>
            <a:off x="5892256" y="3900392"/>
            <a:ext cx="522530" cy="26929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sp>
        <p:nvSpPr>
          <p:cNvPr id="16" name="矩形 15"/>
          <p:cNvSpPr/>
          <p:nvPr/>
        </p:nvSpPr>
        <p:spPr>
          <a:xfrm>
            <a:off x="11032807" y="3914909"/>
            <a:ext cx="522530" cy="267839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cxnSp>
        <p:nvCxnSpPr>
          <p:cNvPr id="17" name="直接连接符 16"/>
          <p:cNvCxnSpPr>
            <a:stCxn id="2" idx="2"/>
          </p:cNvCxnSpPr>
          <p:nvPr/>
        </p:nvCxnSpPr>
        <p:spPr>
          <a:xfrm>
            <a:off x="6171730" y="2232279"/>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直接连接符 17"/>
          <p:cNvCxnSpPr>
            <a:stCxn id="3" idx="0"/>
          </p:cNvCxnSpPr>
          <p:nvPr/>
        </p:nvCxnSpPr>
        <p:spPr>
          <a:xfrm flipH="1" flipV="1">
            <a:off x="2462116" y="2554514"/>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637118" y="2541030"/>
            <a:ext cx="5307" cy="2500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7959502" y="254331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0508802" y="254103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62116" y="2541030"/>
            <a:ext cx="8046686" cy="13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614773"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362252"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055591"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803065"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41361" y="3654978"/>
            <a:ext cx="0" cy="24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186679"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153521" y="3641771"/>
            <a:ext cx="0" cy="292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775192"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294072" y="368267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14773" y="3654331"/>
            <a:ext cx="3605065" cy="9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6679" y="3641771"/>
            <a:ext cx="985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775192" y="3655619"/>
            <a:ext cx="1518880" cy="16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 idx="2"/>
          </p:cNvCxnSpPr>
          <p:nvPr/>
        </p:nvCxnSpPr>
        <p:spPr>
          <a:xfrm flipH="1">
            <a:off x="2462116" y="3341597"/>
            <a:ext cx="5307" cy="341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 idx="2"/>
          </p:cNvCxnSpPr>
          <p:nvPr/>
        </p:nvCxnSpPr>
        <p:spPr>
          <a:xfrm flipH="1">
            <a:off x="5637118" y="3341597"/>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13" idx="0"/>
          </p:cNvCxnSpPr>
          <p:nvPr/>
        </p:nvCxnSpPr>
        <p:spPr>
          <a:xfrm>
            <a:off x="7933665" y="3352799"/>
            <a:ext cx="6969" cy="58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506148" y="3347219"/>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968374" y="3934065"/>
            <a:ext cx="522530" cy="265924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cxnSp>
        <p:nvCxnSpPr>
          <p:cNvPr id="40" name="直接连接符 39"/>
          <p:cNvCxnSpPr/>
          <p:nvPr/>
        </p:nvCxnSpPr>
        <p:spPr>
          <a:xfrm flipV="1">
            <a:off x="4229639" y="3680058"/>
            <a:ext cx="0" cy="254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317927" y="860753"/>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r>
              <a:rPr lang="zh-CN" altLang="en-US" sz="2400" dirty="0" smtClean="0"/>
              <a:t> 注册</a:t>
            </a:r>
            <a:endParaRPr lang="zh-CN" altLang="en-US" sz="2400" dirty="0"/>
          </a:p>
        </p:txBody>
      </p:sp>
      <p:cxnSp>
        <p:nvCxnSpPr>
          <p:cNvPr id="42" name="直接连接符 41"/>
          <p:cNvCxnSpPr/>
          <p:nvPr/>
        </p:nvCxnSpPr>
        <p:spPr>
          <a:xfrm>
            <a:off x="6153521" y="1402360"/>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3424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98006" y="-111983"/>
            <a:ext cx="6950963"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3.4</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提交申请书</a:t>
            </a:r>
            <a:endParaRPr lang="en-US" altLang="zh-CN" sz="4000" dirty="0">
              <a:solidFill>
                <a:srgbClr val="003399"/>
              </a:solidFill>
              <a:latin typeface="+mn-ea"/>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0" y="767525"/>
            <a:ext cx="12192000" cy="6109855"/>
          </a:xfrm>
          <a:prstGeom prst="rect">
            <a:avLst/>
          </a:prstGeom>
        </p:spPr>
      </p:pic>
      <p:sp>
        <p:nvSpPr>
          <p:cNvPr id="6" name="圆角矩形标注 5"/>
          <p:cNvSpPr/>
          <p:nvPr/>
        </p:nvSpPr>
        <p:spPr>
          <a:xfrm>
            <a:off x="8448702" y="3307206"/>
            <a:ext cx="3534752" cy="1681987"/>
          </a:xfrm>
          <a:prstGeom prst="wedgeRoundRectCallout">
            <a:avLst>
              <a:gd name="adj1" fmla="val 20234"/>
              <a:gd name="adj2" fmla="val 74668"/>
              <a:gd name="adj3" fmla="val 16667"/>
            </a:avLst>
          </a:prstGeom>
          <a:solidFill>
            <a:srgbClr val="F709D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200" b="1" dirty="0" smtClean="0">
                <a:solidFill>
                  <a:schemeClr val="bg1"/>
                </a:solidFill>
                <a:latin typeface="楷体" panose="02010609060101010101" pitchFamily="49" charset="-122"/>
                <a:ea typeface="楷体" panose="02010609060101010101" pitchFamily="49" charset="-122"/>
              </a:rPr>
              <a:t>如果合法性检查未通过</a:t>
            </a:r>
            <a:r>
              <a:rPr lang="en-US" altLang="zh-CN" sz="3200" b="1" dirty="0" smtClean="0">
                <a:solidFill>
                  <a:schemeClr val="bg1"/>
                </a:solidFill>
                <a:latin typeface="楷体" panose="02010609060101010101" pitchFamily="49" charset="-122"/>
                <a:ea typeface="楷体" panose="02010609060101010101" pitchFamily="49" charset="-122"/>
              </a:rPr>
              <a:t>,</a:t>
            </a:r>
            <a:r>
              <a:rPr lang="zh-CN" altLang="en-US" sz="3200" b="1" dirty="0" smtClean="0">
                <a:solidFill>
                  <a:schemeClr val="bg1"/>
                </a:solidFill>
                <a:latin typeface="楷体" panose="02010609060101010101" pitchFamily="49" charset="-122"/>
                <a:ea typeface="楷体" panose="02010609060101010101" pitchFamily="49" charset="-122"/>
              </a:rPr>
              <a:t>提交时系统也会给出提示</a:t>
            </a:r>
            <a:endParaRPr lang="zh-CN" altLang="en-US" sz="3200" b="1" dirty="0">
              <a:solidFill>
                <a:schemeClr val="bg1"/>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3"/>
          <a:stretch>
            <a:fillRect/>
          </a:stretch>
        </p:blipFill>
        <p:spPr>
          <a:xfrm>
            <a:off x="4086515" y="2071920"/>
            <a:ext cx="4173943" cy="2917273"/>
          </a:xfrm>
          <a:prstGeom prst="rect">
            <a:avLst/>
          </a:prstGeom>
          <a:ln w="57150">
            <a:solidFill>
              <a:srgbClr val="FF9999"/>
            </a:solidFill>
          </a:ln>
          <a:effectLst>
            <a:outerShdw blurRad="292100" dist="139700" dir="2700000" algn="tl" rotWithShape="0">
              <a:srgbClr val="333333">
                <a:alpha val="65000"/>
              </a:srgbClr>
            </a:outerShdw>
          </a:effectLst>
        </p:spPr>
      </p:pic>
      <p:sp>
        <p:nvSpPr>
          <p:cNvPr id="9" name="椭圆 8"/>
          <p:cNvSpPr/>
          <p:nvPr/>
        </p:nvSpPr>
        <p:spPr>
          <a:xfrm>
            <a:off x="10584726" y="5475677"/>
            <a:ext cx="692874" cy="507999"/>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a:stretch>
            <a:fillRect/>
          </a:stretch>
        </p:blipFill>
        <p:spPr>
          <a:xfrm>
            <a:off x="5021179" y="5564628"/>
            <a:ext cx="956204" cy="579498"/>
          </a:xfrm>
          <a:prstGeom prst="rect">
            <a:avLst/>
          </a:prstGeom>
        </p:spPr>
      </p:pic>
    </p:spTree>
    <p:extLst>
      <p:ext uri="{BB962C8B-B14F-4D97-AF65-F5344CB8AC3E}">
        <p14:creationId xmlns:p14="http://schemas.microsoft.com/office/powerpoint/2010/main" val="233816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144067"/>
            <a:ext cx="12192000"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3.4</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提交申请书</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下载</a:t>
            </a:r>
            <a:endParaRPr lang="en-US" altLang="zh-CN" sz="3200" dirty="0">
              <a:solidFill>
                <a:srgbClr val="003399"/>
              </a:solidFill>
              <a:latin typeface="+mn-ea"/>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0" y="767525"/>
            <a:ext cx="12192000" cy="6109855"/>
          </a:xfrm>
          <a:prstGeom prst="rect">
            <a:avLst/>
          </a:prstGeom>
        </p:spPr>
      </p:pic>
      <p:sp>
        <p:nvSpPr>
          <p:cNvPr id="9" name="椭圆 8"/>
          <p:cNvSpPr/>
          <p:nvPr/>
        </p:nvSpPr>
        <p:spPr>
          <a:xfrm>
            <a:off x="10071382" y="5475677"/>
            <a:ext cx="692874" cy="507999"/>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stretch>
            <a:fillRect/>
          </a:stretch>
        </p:blipFill>
        <p:spPr>
          <a:xfrm>
            <a:off x="3452313" y="2722158"/>
            <a:ext cx="5287373" cy="2336743"/>
          </a:xfrm>
          <a:prstGeom prst="rect">
            <a:avLst/>
          </a:prstGeom>
          <a:ln w="57150">
            <a:solidFill>
              <a:srgbClr val="FF9999"/>
            </a:solidFill>
          </a:ln>
          <a:effectLst>
            <a:outerShdw blurRad="292100" dist="139700" dir="2700000" algn="tl" rotWithShape="0">
              <a:srgbClr val="333333">
                <a:alpha val="65000"/>
              </a:srgbClr>
            </a:outerShdw>
          </a:effectLst>
        </p:spPr>
      </p:pic>
      <p:pic>
        <p:nvPicPr>
          <p:cNvPr id="10" name="图片 9"/>
          <p:cNvPicPr>
            <a:picLocks noChangeAspect="1"/>
          </p:cNvPicPr>
          <p:nvPr/>
        </p:nvPicPr>
        <p:blipFill>
          <a:blip r:embed="rId4"/>
          <a:stretch>
            <a:fillRect/>
          </a:stretch>
        </p:blipFill>
        <p:spPr>
          <a:xfrm>
            <a:off x="5069305" y="5571929"/>
            <a:ext cx="994610" cy="579498"/>
          </a:xfrm>
          <a:prstGeom prst="rect">
            <a:avLst/>
          </a:prstGeom>
        </p:spPr>
      </p:pic>
    </p:spTree>
    <p:extLst>
      <p:ext uri="{BB962C8B-B14F-4D97-AF65-F5344CB8AC3E}">
        <p14:creationId xmlns:p14="http://schemas.microsoft.com/office/powerpoint/2010/main" val="45507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50"/>
                                        <p:tgtEl>
                                          <p:spTgt spid="8"/>
                                        </p:tgtEl>
                                      </p:cBhvr>
                                    </p:animEffect>
                                    <p:anim calcmode="lin" valueType="num">
                                      <p:cBhvr>
                                        <p:cTn id="10" dur="250" fill="hold"/>
                                        <p:tgtEl>
                                          <p:spTgt spid="8"/>
                                        </p:tgtEl>
                                        <p:attrNameLst>
                                          <p:attrName>ppt_x</p:attrName>
                                        </p:attrNameLst>
                                      </p:cBhvr>
                                      <p:tavLst>
                                        <p:tav tm="0">
                                          <p:val>
                                            <p:strVal val="#ppt_x"/>
                                          </p:val>
                                        </p:tav>
                                        <p:tav tm="100000">
                                          <p:val>
                                            <p:strVal val="#ppt_x"/>
                                          </p:val>
                                        </p:tav>
                                      </p:tavLst>
                                    </p:anim>
                                    <p:anim calcmode="lin" valueType="num">
                                      <p:cBhvr>
                                        <p:cTn id="11"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7927" y="1695250"/>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r>
              <a:rPr lang="zh-CN" altLang="en-US" sz="2400" dirty="0" smtClean="0"/>
              <a:t> 登录</a:t>
            </a:r>
            <a:endParaRPr lang="zh-CN" altLang="en-US" sz="2400" dirty="0"/>
          </a:p>
        </p:txBody>
      </p:sp>
      <p:sp>
        <p:nvSpPr>
          <p:cNvPr id="3" name="矩形 2"/>
          <p:cNvSpPr/>
          <p:nvPr/>
        </p:nvSpPr>
        <p:spPr>
          <a:xfrm>
            <a:off x="1501044" y="2804567"/>
            <a:ext cx="179965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3</a:t>
            </a:r>
            <a:r>
              <a:rPr lang="zh-CN" altLang="en-US" sz="2400" dirty="0" smtClean="0"/>
              <a:t> 填报阶段</a:t>
            </a:r>
            <a:endParaRPr lang="zh-CN" altLang="en-US" sz="2400" dirty="0"/>
          </a:p>
        </p:txBody>
      </p:sp>
      <p:sp>
        <p:nvSpPr>
          <p:cNvPr id="4" name="矩形 3"/>
          <p:cNvSpPr/>
          <p:nvPr/>
        </p:nvSpPr>
        <p:spPr>
          <a:xfrm>
            <a:off x="4758662" y="2821756"/>
            <a:ext cx="1701804"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4 </a:t>
            </a:r>
            <a:r>
              <a:rPr lang="zh-CN" altLang="en-US" sz="2400" dirty="0" smtClean="0"/>
              <a:t>受理阶段</a:t>
            </a:r>
            <a:endParaRPr lang="zh-CN" altLang="en-US" sz="2400" dirty="0"/>
          </a:p>
        </p:txBody>
      </p:sp>
      <p:sp>
        <p:nvSpPr>
          <p:cNvPr id="5" name="矩形 4"/>
          <p:cNvSpPr/>
          <p:nvPr/>
        </p:nvSpPr>
        <p:spPr>
          <a:xfrm>
            <a:off x="9332027" y="2808538"/>
            <a:ext cx="2348241"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6 </a:t>
            </a:r>
            <a:r>
              <a:rPr lang="zh-CN" altLang="en-US" sz="2400" dirty="0" smtClean="0"/>
              <a:t>评审立项阶段</a:t>
            </a:r>
            <a:endParaRPr lang="zh-CN" altLang="en-US" sz="2400" dirty="0"/>
          </a:p>
        </p:txBody>
      </p:sp>
      <p:sp>
        <p:nvSpPr>
          <p:cNvPr id="6" name="矩形 5"/>
          <p:cNvSpPr/>
          <p:nvPr/>
        </p:nvSpPr>
        <p:spPr>
          <a:xfrm>
            <a:off x="7133099" y="2804567"/>
            <a:ext cx="1721527"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5 </a:t>
            </a:r>
            <a:r>
              <a:rPr lang="zh-CN" altLang="en-US" sz="2400" dirty="0" smtClean="0"/>
              <a:t>形审阶段</a:t>
            </a:r>
            <a:endParaRPr lang="zh-CN" altLang="en-US" sz="2400" dirty="0"/>
          </a:p>
        </p:txBody>
      </p:sp>
      <p:sp>
        <p:nvSpPr>
          <p:cNvPr id="7" name="矩形 6"/>
          <p:cNvSpPr/>
          <p:nvPr/>
        </p:nvSpPr>
        <p:spPr>
          <a:xfrm>
            <a:off x="353508" y="3923501"/>
            <a:ext cx="522530" cy="266980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维护个人信息</a:t>
            </a:r>
            <a:endParaRPr lang="zh-CN" altLang="en-US" sz="2400" dirty="0"/>
          </a:p>
        </p:txBody>
      </p:sp>
      <p:sp>
        <p:nvSpPr>
          <p:cNvPr id="8" name="矩形 7"/>
          <p:cNvSpPr/>
          <p:nvPr/>
        </p:nvSpPr>
        <p:spPr>
          <a:xfrm>
            <a:off x="1073917" y="3923501"/>
            <a:ext cx="522530" cy="266980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填写申请书</a:t>
            </a:r>
            <a:endParaRPr lang="zh-CN" altLang="en-US" sz="2400" dirty="0"/>
          </a:p>
        </p:txBody>
      </p:sp>
      <p:sp>
        <p:nvSpPr>
          <p:cNvPr id="9" name="矩形 8"/>
          <p:cNvSpPr/>
          <p:nvPr/>
        </p:nvSpPr>
        <p:spPr>
          <a:xfrm>
            <a:off x="1794326" y="3934065"/>
            <a:ext cx="522530" cy="265924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合法性检查</a:t>
            </a:r>
            <a:endParaRPr lang="zh-CN" altLang="en-US" sz="2400" dirty="0"/>
          </a:p>
        </p:txBody>
      </p:sp>
      <p:sp>
        <p:nvSpPr>
          <p:cNvPr id="10" name="矩形 9"/>
          <p:cNvSpPr/>
          <p:nvPr/>
        </p:nvSpPr>
        <p:spPr>
          <a:xfrm>
            <a:off x="2541805" y="3923500"/>
            <a:ext cx="522530" cy="266980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提交申请书</a:t>
            </a:r>
            <a:endParaRPr lang="zh-CN" altLang="en-US" sz="2400" dirty="0"/>
          </a:p>
        </p:txBody>
      </p:sp>
      <p:sp>
        <p:nvSpPr>
          <p:cNvPr id="11" name="矩形 10"/>
          <p:cNvSpPr/>
          <p:nvPr/>
        </p:nvSpPr>
        <p:spPr>
          <a:xfrm>
            <a:off x="3256370" y="3923501"/>
            <a:ext cx="522530" cy="2669804"/>
          </a:xfrm>
          <a:prstGeom prst="rect">
            <a:avLst/>
          </a:prstGeom>
          <a:solidFill>
            <a:srgbClr val="FF5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查看审核</a:t>
            </a:r>
            <a:r>
              <a:rPr lang="zh-CN" altLang="en-US" sz="2400" dirty="0" smtClean="0"/>
              <a:t>结果</a:t>
            </a:r>
            <a:endParaRPr lang="zh-CN" altLang="en-US" sz="2400" dirty="0"/>
          </a:p>
        </p:txBody>
      </p:sp>
      <p:sp>
        <p:nvSpPr>
          <p:cNvPr id="12" name="矩形 11"/>
          <p:cNvSpPr/>
          <p:nvPr/>
        </p:nvSpPr>
        <p:spPr>
          <a:xfrm>
            <a:off x="4907205" y="3900392"/>
            <a:ext cx="522530" cy="26929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查看受理</a:t>
            </a:r>
            <a:r>
              <a:rPr lang="zh-CN" altLang="en-US" sz="2400" dirty="0" smtClean="0"/>
              <a:t>结果</a:t>
            </a:r>
            <a:endParaRPr lang="zh-CN" altLang="en-US" sz="2400" dirty="0"/>
          </a:p>
        </p:txBody>
      </p:sp>
      <p:sp>
        <p:nvSpPr>
          <p:cNvPr id="13" name="矩形 12"/>
          <p:cNvSpPr/>
          <p:nvPr/>
        </p:nvSpPr>
        <p:spPr>
          <a:xfrm>
            <a:off x="7679369" y="3934065"/>
            <a:ext cx="522530" cy="265924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查看形</a:t>
            </a:r>
            <a:r>
              <a:rPr lang="zh-CN" altLang="en-US" sz="2400" dirty="0" smtClean="0"/>
              <a:t>审结果</a:t>
            </a:r>
            <a:endParaRPr lang="zh-CN" altLang="en-US" sz="2400" dirty="0"/>
          </a:p>
        </p:txBody>
      </p:sp>
      <p:sp>
        <p:nvSpPr>
          <p:cNvPr id="14" name="矩形 13"/>
          <p:cNvSpPr/>
          <p:nvPr/>
        </p:nvSpPr>
        <p:spPr>
          <a:xfrm>
            <a:off x="9517489" y="3900392"/>
            <a:ext cx="522530" cy="26929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查看立项</a:t>
            </a:r>
            <a:r>
              <a:rPr lang="zh-CN" altLang="en-US" sz="2400" dirty="0" smtClean="0"/>
              <a:t>结果</a:t>
            </a:r>
            <a:endParaRPr lang="zh-CN" altLang="en-US" sz="2400" dirty="0"/>
          </a:p>
        </p:txBody>
      </p:sp>
      <p:sp>
        <p:nvSpPr>
          <p:cNvPr id="15" name="矩形 14"/>
          <p:cNvSpPr/>
          <p:nvPr/>
        </p:nvSpPr>
        <p:spPr>
          <a:xfrm>
            <a:off x="5892256" y="3900392"/>
            <a:ext cx="522530" cy="26929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sp>
        <p:nvSpPr>
          <p:cNvPr id="16" name="矩形 15"/>
          <p:cNvSpPr/>
          <p:nvPr/>
        </p:nvSpPr>
        <p:spPr>
          <a:xfrm>
            <a:off x="11032807" y="3914909"/>
            <a:ext cx="522530" cy="267839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cxnSp>
        <p:nvCxnSpPr>
          <p:cNvPr id="17" name="直接连接符 16"/>
          <p:cNvCxnSpPr>
            <a:stCxn id="2" idx="2"/>
          </p:cNvCxnSpPr>
          <p:nvPr/>
        </p:nvCxnSpPr>
        <p:spPr>
          <a:xfrm>
            <a:off x="6171730" y="2232279"/>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直接连接符 17"/>
          <p:cNvCxnSpPr>
            <a:stCxn id="3" idx="0"/>
          </p:cNvCxnSpPr>
          <p:nvPr/>
        </p:nvCxnSpPr>
        <p:spPr>
          <a:xfrm flipH="1" flipV="1">
            <a:off x="2462116" y="2554514"/>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637118" y="2541030"/>
            <a:ext cx="5307" cy="2500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7959502" y="254331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0508802" y="254103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62116" y="2541030"/>
            <a:ext cx="8046686" cy="13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614773"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362252"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055591"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803065"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41361" y="3654978"/>
            <a:ext cx="0" cy="24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186679"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153521" y="3641771"/>
            <a:ext cx="0" cy="292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775192"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294072" y="368267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14773" y="3654331"/>
            <a:ext cx="3605065" cy="9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6679" y="3641771"/>
            <a:ext cx="985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775192" y="3655619"/>
            <a:ext cx="1518880" cy="16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 idx="2"/>
          </p:cNvCxnSpPr>
          <p:nvPr/>
        </p:nvCxnSpPr>
        <p:spPr>
          <a:xfrm flipH="1">
            <a:off x="2462116" y="3341597"/>
            <a:ext cx="5307" cy="341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 idx="2"/>
          </p:cNvCxnSpPr>
          <p:nvPr/>
        </p:nvCxnSpPr>
        <p:spPr>
          <a:xfrm flipH="1">
            <a:off x="5637118" y="3341597"/>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13" idx="0"/>
          </p:cNvCxnSpPr>
          <p:nvPr/>
        </p:nvCxnSpPr>
        <p:spPr>
          <a:xfrm>
            <a:off x="7933665" y="3352799"/>
            <a:ext cx="6969" cy="58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506148" y="3347219"/>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968374" y="3934065"/>
            <a:ext cx="522530" cy="265924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cxnSp>
        <p:nvCxnSpPr>
          <p:cNvPr id="40" name="直接连接符 39"/>
          <p:cNvCxnSpPr/>
          <p:nvPr/>
        </p:nvCxnSpPr>
        <p:spPr>
          <a:xfrm flipV="1">
            <a:off x="4229639" y="3680058"/>
            <a:ext cx="0" cy="254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317927" y="860753"/>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r>
              <a:rPr lang="zh-CN" altLang="en-US" sz="2400" dirty="0" smtClean="0"/>
              <a:t> 注册</a:t>
            </a:r>
            <a:endParaRPr lang="zh-CN" altLang="en-US" sz="2400" dirty="0"/>
          </a:p>
        </p:txBody>
      </p:sp>
      <p:cxnSp>
        <p:nvCxnSpPr>
          <p:cNvPr id="42" name="直接连接符 41"/>
          <p:cNvCxnSpPr/>
          <p:nvPr/>
        </p:nvCxnSpPr>
        <p:spPr>
          <a:xfrm>
            <a:off x="6153521" y="1402360"/>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0285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767525"/>
            <a:ext cx="12192000" cy="6109855"/>
          </a:xfrm>
          <a:prstGeom prst="rect">
            <a:avLst/>
          </a:prstGeom>
        </p:spPr>
      </p:pic>
      <p:pic>
        <p:nvPicPr>
          <p:cNvPr id="12" name="图片 11"/>
          <p:cNvPicPr>
            <a:picLocks noChangeAspect="1"/>
          </p:cNvPicPr>
          <p:nvPr/>
        </p:nvPicPr>
        <p:blipFill>
          <a:blip r:embed="rId3"/>
          <a:stretch>
            <a:fillRect/>
          </a:stretch>
        </p:blipFill>
        <p:spPr>
          <a:xfrm>
            <a:off x="5091669" y="5564628"/>
            <a:ext cx="885714" cy="579498"/>
          </a:xfrm>
          <a:prstGeom prst="rect">
            <a:avLst/>
          </a:prstGeom>
        </p:spPr>
      </p:pic>
      <p:sp>
        <p:nvSpPr>
          <p:cNvPr id="14" name="文本框 13"/>
          <p:cNvSpPr txBox="1"/>
          <p:nvPr/>
        </p:nvSpPr>
        <p:spPr>
          <a:xfrm>
            <a:off x="1632031" y="-175521"/>
            <a:ext cx="8927937" cy="101566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50000"/>
              </a:lnSpc>
            </a:pPr>
            <a:r>
              <a:rPr lang="en-US" altLang="zh-CN" sz="4000" dirty="0" smtClean="0">
                <a:solidFill>
                  <a:srgbClr val="003399"/>
                </a:solidFill>
                <a:latin typeface="+mn-ea"/>
                <a:cs typeface="Times New Roman" panose="02020603050405020304" pitchFamily="18" charset="0"/>
              </a:rPr>
              <a:t>3.5</a:t>
            </a:r>
            <a:r>
              <a:rPr lang="en-US" altLang="zh-CN" sz="4000" dirty="0" smtClean="0">
                <a:solidFill>
                  <a:srgbClr val="003399"/>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000" dirty="0">
                <a:solidFill>
                  <a:srgbClr val="003399"/>
                </a:solidFill>
                <a:latin typeface="+mn-ea"/>
                <a:cs typeface="Times New Roman" panose="02020603050405020304" pitchFamily="18" charset="0"/>
              </a:rPr>
              <a:t>查看审核结果</a:t>
            </a:r>
            <a:endParaRPr lang="en-US" altLang="zh-CN" sz="4000" dirty="0">
              <a:solidFill>
                <a:srgbClr val="003399"/>
              </a:solidFill>
              <a:latin typeface="+mn-ea"/>
              <a:cs typeface="Times New Roman" panose="02020603050405020304" pitchFamily="18" charset="0"/>
            </a:endParaRPr>
          </a:p>
        </p:txBody>
      </p:sp>
      <p:sp>
        <p:nvSpPr>
          <p:cNvPr id="6" name="矩形 5"/>
          <p:cNvSpPr/>
          <p:nvPr/>
        </p:nvSpPr>
        <p:spPr>
          <a:xfrm>
            <a:off x="16042" y="872226"/>
            <a:ext cx="786063" cy="4753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 y="840142"/>
            <a:ext cx="12192000" cy="5878064"/>
            <a:chOff x="-1" y="831693"/>
            <a:chExt cx="12192000" cy="5878064"/>
          </a:xfrm>
        </p:grpSpPr>
        <p:grpSp>
          <p:nvGrpSpPr>
            <p:cNvPr id="3" name="组合 2"/>
            <p:cNvGrpSpPr/>
            <p:nvPr/>
          </p:nvGrpSpPr>
          <p:grpSpPr>
            <a:xfrm>
              <a:off x="-1" y="831693"/>
              <a:ext cx="12192000" cy="5878064"/>
              <a:chOff x="-1" y="831693"/>
              <a:chExt cx="12192000" cy="5878064"/>
            </a:xfrm>
          </p:grpSpPr>
          <p:pic>
            <p:nvPicPr>
              <p:cNvPr id="7" name="图片 6"/>
              <p:cNvPicPr>
                <a:picLocks noChangeAspect="1"/>
              </p:cNvPicPr>
              <p:nvPr/>
            </p:nvPicPr>
            <p:blipFill>
              <a:blip r:embed="rId4"/>
              <a:stretch>
                <a:fillRect/>
              </a:stretch>
            </p:blipFill>
            <p:spPr>
              <a:xfrm>
                <a:off x="-1" y="831693"/>
                <a:ext cx="12192000" cy="5878064"/>
              </a:xfrm>
              <a:prstGeom prst="rect">
                <a:avLst/>
              </a:prstGeom>
            </p:spPr>
          </p:pic>
          <p:pic>
            <p:nvPicPr>
              <p:cNvPr id="2" name="图片 1"/>
              <p:cNvPicPr>
                <a:picLocks noChangeAspect="1"/>
              </p:cNvPicPr>
              <p:nvPr/>
            </p:nvPicPr>
            <p:blipFill>
              <a:blip r:embed="rId5"/>
              <a:stretch>
                <a:fillRect/>
              </a:stretch>
            </p:blipFill>
            <p:spPr>
              <a:xfrm>
                <a:off x="893551" y="3853779"/>
                <a:ext cx="10404896" cy="2695244"/>
              </a:xfrm>
              <a:prstGeom prst="rect">
                <a:avLst/>
              </a:prstGeom>
            </p:spPr>
          </p:pic>
        </p:grpSp>
        <p:pic>
          <p:nvPicPr>
            <p:cNvPr id="9" name="图片 8"/>
            <p:cNvPicPr>
              <a:picLocks noChangeAspect="1"/>
            </p:cNvPicPr>
            <p:nvPr/>
          </p:nvPicPr>
          <p:blipFill>
            <a:blip r:embed="rId6"/>
            <a:stretch>
              <a:fillRect/>
            </a:stretch>
          </p:blipFill>
          <p:spPr>
            <a:xfrm>
              <a:off x="8741317" y="1956796"/>
              <a:ext cx="2876060" cy="328317"/>
            </a:xfrm>
            <a:prstGeom prst="rect">
              <a:avLst/>
            </a:prstGeom>
          </p:spPr>
        </p:pic>
      </p:grpSp>
      <p:sp>
        <p:nvSpPr>
          <p:cNvPr id="10" name="矩形 9"/>
          <p:cNvSpPr/>
          <p:nvPr/>
        </p:nvSpPr>
        <p:spPr>
          <a:xfrm>
            <a:off x="32084" y="2566737"/>
            <a:ext cx="845425" cy="4973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112042" y="1475876"/>
            <a:ext cx="2358189" cy="8573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8741317" y="2823410"/>
            <a:ext cx="3294742" cy="1611989"/>
          </a:xfrm>
          <a:prstGeom prst="wedgeRoundRectCallout">
            <a:avLst>
              <a:gd name="adj1" fmla="val -22311"/>
              <a:gd name="adj2" fmla="val -75722"/>
              <a:gd name="adj3" fmla="val 16667"/>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7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dirty="0">
                <a:solidFill>
                  <a:srgbClr val="0000CC"/>
                </a:solidFill>
                <a:latin typeface="楷体" panose="02010609060101010101" pitchFamily="49" charset="-122"/>
                <a:ea typeface="楷体" panose="02010609060101010101" pitchFamily="49" charset="-122"/>
              </a:rPr>
              <a:t>不同状态下，申请人可对申请书进行不同的操作</a:t>
            </a:r>
          </a:p>
        </p:txBody>
      </p:sp>
    </p:spTree>
    <p:extLst>
      <p:ext uri="{BB962C8B-B14F-4D97-AF65-F5344CB8AC3E}">
        <p14:creationId xmlns:p14="http://schemas.microsoft.com/office/powerpoint/2010/main" val="428276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52603" y="185725"/>
            <a:ext cx="11642149"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3.5.1 </a:t>
            </a:r>
            <a:r>
              <a:rPr lang="zh-CN" altLang="en-US" sz="4000" dirty="0" smtClean="0">
                <a:solidFill>
                  <a:srgbClr val="003399"/>
                </a:solidFill>
                <a:latin typeface="+mn-ea"/>
                <a:cs typeface="Times New Roman" panose="02020603050405020304" pitchFamily="18" charset="0"/>
              </a:rPr>
              <a:t>查看</a:t>
            </a:r>
            <a:r>
              <a:rPr lang="zh-CN" altLang="en-US" sz="4000" dirty="0">
                <a:solidFill>
                  <a:srgbClr val="003399"/>
                </a:solidFill>
                <a:latin typeface="+mn-ea"/>
                <a:cs typeface="Times New Roman" panose="02020603050405020304" pitchFamily="18" charset="0"/>
              </a:rPr>
              <a:t>审核</a:t>
            </a:r>
            <a:r>
              <a:rPr lang="zh-CN" altLang="en-US" sz="4000" dirty="0" smtClean="0">
                <a:solidFill>
                  <a:srgbClr val="003399"/>
                </a:solidFill>
                <a:latin typeface="+mn-ea"/>
                <a:cs typeface="Times New Roman" panose="02020603050405020304" pitchFamily="18" charset="0"/>
              </a:rPr>
              <a:t>结果</a:t>
            </a:r>
            <a:r>
              <a:rPr lang="en-US" altLang="zh-CN" sz="40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查看</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修改</a:t>
            </a:r>
            <a:r>
              <a:rPr lang="en-US" altLang="zh-CN" sz="3200" dirty="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下载</a:t>
            </a:r>
            <a:r>
              <a:rPr lang="en-US" altLang="zh-CN" sz="3200" dirty="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提交</a:t>
            </a:r>
            <a:r>
              <a:rPr lang="en-US" altLang="zh-CN" sz="3200" dirty="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删除</a:t>
            </a:r>
            <a:endParaRPr lang="zh-CN" altLang="en-US" sz="3200" dirty="0">
              <a:solidFill>
                <a:srgbClr val="003399"/>
              </a:solidFill>
              <a:latin typeface="+mn-ea"/>
              <a:cs typeface="Times New Roman" panose="02020603050405020304" pitchFamily="18" charset="0"/>
            </a:endParaRPr>
          </a:p>
        </p:txBody>
      </p:sp>
      <p:grpSp>
        <p:nvGrpSpPr>
          <p:cNvPr id="8" name="组合 7"/>
          <p:cNvGrpSpPr/>
          <p:nvPr/>
        </p:nvGrpSpPr>
        <p:grpSpPr>
          <a:xfrm>
            <a:off x="0" y="989863"/>
            <a:ext cx="12192000" cy="5878064"/>
            <a:chOff x="0" y="989863"/>
            <a:chExt cx="12192000" cy="5878064"/>
          </a:xfrm>
        </p:grpSpPr>
        <p:grpSp>
          <p:nvGrpSpPr>
            <p:cNvPr id="4" name="组合 3"/>
            <p:cNvGrpSpPr/>
            <p:nvPr/>
          </p:nvGrpSpPr>
          <p:grpSpPr>
            <a:xfrm>
              <a:off x="0" y="989863"/>
              <a:ext cx="12192000" cy="5878064"/>
              <a:chOff x="0" y="979936"/>
              <a:chExt cx="12192000" cy="5878064"/>
            </a:xfrm>
          </p:grpSpPr>
          <p:grpSp>
            <p:nvGrpSpPr>
              <p:cNvPr id="2" name="组合 1"/>
              <p:cNvGrpSpPr/>
              <p:nvPr/>
            </p:nvGrpSpPr>
            <p:grpSpPr>
              <a:xfrm>
                <a:off x="0" y="979936"/>
                <a:ext cx="12192000" cy="5878064"/>
                <a:chOff x="0" y="979936"/>
                <a:chExt cx="12192000" cy="5878064"/>
              </a:xfrm>
            </p:grpSpPr>
            <p:pic>
              <p:nvPicPr>
                <p:cNvPr id="3" name="图片 2"/>
                <p:cNvPicPr>
                  <a:picLocks noChangeAspect="1"/>
                </p:cNvPicPr>
                <p:nvPr/>
              </p:nvPicPr>
              <p:blipFill>
                <a:blip r:embed="rId2"/>
                <a:stretch>
                  <a:fillRect/>
                </a:stretch>
              </p:blipFill>
              <p:spPr>
                <a:xfrm>
                  <a:off x="0" y="979936"/>
                  <a:ext cx="12192000" cy="5878064"/>
                </a:xfrm>
                <a:prstGeom prst="rect">
                  <a:avLst/>
                </a:prstGeom>
              </p:spPr>
            </p:pic>
            <p:pic>
              <p:nvPicPr>
                <p:cNvPr id="7" name="图片 6"/>
                <p:cNvPicPr>
                  <a:picLocks noChangeAspect="1"/>
                </p:cNvPicPr>
                <p:nvPr/>
              </p:nvPicPr>
              <p:blipFill>
                <a:blip r:embed="rId3"/>
                <a:stretch>
                  <a:fillRect/>
                </a:stretch>
              </p:blipFill>
              <p:spPr>
                <a:xfrm>
                  <a:off x="893552" y="4058495"/>
                  <a:ext cx="10404896" cy="2695244"/>
                </a:xfrm>
                <a:prstGeom prst="rect">
                  <a:avLst/>
                </a:prstGeom>
              </p:spPr>
            </p:pic>
          </p:grpSp>
          <p:pic>
            <p:nvPicPr>
              <p:cNvPr id="6" name="图片 5"/>
              <p:cNvPicPr>
                <a:picLocks noChangeAspect="1"/>
              </p:cNvPicPr>
              <p:nvPr/>
            </p:nvPicPr>
            <p:blipFill>
              <a:blip r:embed="rId4"/>
              <a:stretch>
                <a:fillRect/>
              </a:stretch>
            </p:blipFill>
            <p:spPr>
              <a:xfrm>
                <a:off x="8741317" y="2117216"/>
                <a:ext cx="2876060" cy="328317"/>
              </a:xfrm>
              <a:prstGeom prst="rect">
                <a:avLst/>
              </a:prstGeom>
            </p:spPr>
          </p:pic>
        </p:grpSp>
        <p:sp>
          <p:nvSpPr>
            <p:cNvPr id="5" name="椭圆 4"/>
            <p:cNvSpPr/>
            <p:nvPr/>
          </p:nvSpPr>
          <p:spPr>
            <a:xfrm>
              <a:off x="6328227" y="1986094"/>
              <a:ext cx="1843315" cy="595085"/>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03829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0" y="726885"/>
            <a:ext cx="12192000" cy="6145561"/>
            <a:chOff x="0" y="726885"/>
            <a:chExt cx="12192000" cy="6145561"/>
          </a:xfrm>
        </p:grpSpPr>
        <p:grpSp>
          <p:nvGrpSpPr>
            <p:cNvPr id="24" name="组合 23"/>
            <p:cNvGrpSpPr/>
            <p:nvPr/>
          </p:nvGrpSpPr>
          <p:grpSpPr>
            <a:xfrm>
              <a:off x="0" y="726885"/>
              <a:ext cx="12192000" cy="6145561"/>
              <a:chOff x="0" y="726885"/>
              <a:chExt cx="12192000" cy="6145561"/>
            </a:xfrm>
          </p:grpSpPr>
          <p:grpSp>
            <p:nvGrpSpPr>
              <p:cNvPr id="26" name="组合 25"/>
              <p:cNvGrpSpPr/>
              <p:nvPr/>
            </p:nvGrpSpPr>
            <p:grpSpPr>
              <a:xfrm>
                <a:off x="0" y="726885"/>
                <a:ext cx="12192000" cy="6145561"/>
                <a:chOff x="0" y="726885"/>
                <a:chExt cx="12192000" cy="6145561"/>
              </a:xfrm>
            </p:grpSpPr>
            <p:grpSp>
              <p:nvGrpSpPr>
                <p:cNvPr id="28" name="组合 27"/>
                <p:cNvGrpSpPr/>
                <p:nvPr/>
              </p:nvGrpSpPr>
              <p:grpSpPr>
                <a:xfrm>
                  <a:off x="0" y="726885"/>
                  <a:ext cx="12192000" cy="6145561"/>
                  <a:chOff x="0" y="726885"/>
                  <a:chExt cx="12192000" cy="6145561"/>
                </a:xfrm>
              </p:grpSpPr>
              <p:grpSp>
                <p:nvGrpSpPr>
                  <p:cNvPr id="30" name="组合 29"/>
                  <p:cNvGrpSpPr/>
                  <p:nvPr/>
                </p:nvGrpSpPr>
                <p:grpSpPr>
                  <a:xfrm>
                    <a:off x="0" y="726885"/>
                    <a:ext cx="12192000" cy="6145561"/>
                    <a:chOff x="0" y="726885"/>
                    <a:chExt cx="12192000" cy="6145561"/>
                  </a:xfrm>
                </p:grpSpPr>
                <p:pic>
                  <p:nvPicPr>
                    <p:cNvPr id="32" name="图片 31"/>
                    <p:cNvPicPr>
                      <a:picLocks noChangeAspect="1"/>
                    </p:cNvPicPr>
                    <p:nvPr/>
                  </p:nvPicPr>
                  <p:blipFill>
                    <a:blip r:embed="rId2"/>
                    <a:stretch>
                      <a:fillRect/>
                    </a:stretch>
                  </p:blipFill>
                  <p:spPr>
                    <a:xfrm>
                      <a:off x="0" y="726885"/>
                      <a:ext cx="12192000" cy="6145561"/>
                    </a:xfrm>
                    <a:prstGeom prst="rect">
                      <a:avLst/>
                    </a:prstGeom>
                  </p:spPr>
                </p:pic>
                <p:sp>
                  <p:nvSpPr>
                    <p:cNvPr id="33" name="文本框 32"/>
                    <p:cNvSpPr txBox="1"/>
                    <p:nvPr/>
                  </p:nvSpPr>
                  <p:spPr>
                    <a:xfrm>
                      <a:off x="27876" y="1303695"/>
                      <a:ext cx="1021063" cy="400110"/>
                    </a:xfrm>
                    <a:prstGeom prst="rect">
                      <a:avLst/>
                    </a:prstGeom>
                    <a:solidFill>
                      <a:schemeClr val="bg1"/>
                    </a:solidFill>
                    <a:ln>
                      <a:noFill/>
                    </a:ln>
                  </p:spPr>
                  <p:txBody>
                    <a:bodyPr wrap="square" rtlCol="0">
                      <a:spAutoFit/>
                    </a:bodyPr>
                    <a:lstStyle/>
                    <a:p>
                      <a:r>
                        <a:rPr lang="zh-CN" altLang="en-US" sz="2000" dirty="0" smtClean="0"/>
                        <a:t>申请人</a:t>
                      </a:r>
                      <a:endParaRPr lang="zh-CN" altLang="en-US" sz="2000" dirty="0"/>
                    </a:p>
                  </p:txBody>
                </p:sp>
              </p:grpSp>
              <p:sp>
                <p:nvSpPr>
                  <p:cNvPr id="31" name="文本框 30"/>
                  <p:cNvSpPr txBox="1"/>
                  <p:nvPr/>
                </p:nvSpPr>
                <p:spPr>
                  <a:xfrm>
                    <a:off x="2324013" y="1303695"/>
                    <a:ext cx="1246035" cy="400110"/>
                  </a:xfrm>
                  <a:prstGeom prst="rect">
                    <a:avLst/>
                  </a:prstGeom>
                  <a:solidFill>
                    <a:schemeClr val="bg1"/>
                  </a:solidFill>
                  <a:ln>
                    <a:noFill/>
                  </a:ln>
                </p:spPr>
                <p:txBody>
                  <a:bodyPr wrap="square" rtlCol="0">
                    <a:spAutoFit/>
                  </a:bodyPr>
                  <a:lstStyle/>
                  <a:p>
                    <a:r>
                      <a:rPr lang="zh-CN" altLang="en-US" sz="2000" dirty="0" smtClean="0"/>
                      <a:t>主管部门</a:t>
                    </a:r>
                    <a:endParaRPr lang="zh-CN" altLang="en-US" sz="2000" dirty="0"/>
                  </a:p>
                </p:txBody>
              </p:sp>
            </p:grpSp>
            <p:sp>
              <p:nvSpPr>
                <p:cNvPr id="29" name="文本框 28"/>
                <p:cNvSpPr txBox="1"/>
                <p:nvPr/>
              </p:nvSpPr>
              <p:spPr>
                <a:xfrm>
                  <a:off x="4544558" y="1303695"/>
                  <a:ext cx="1246035" cy="400110"/>
                </a:xfrm>
                <a:prstGeom prst="rect">
                  <a:avLst/>
                </a:prstGeom>
                <a:solidFill>
                  <a:schemeClr val="bg1"/>
                </a:solidFill>
                <a:ln>
                  <a:noFill/>
                </a:ln>
              </p:spPr>
              <p:txBody>
                <a:bodyPr wrap="square" rtlCol="0">
                  <a:spAutoFit/>
                </a:bodyPr>
                <a:lstStyle/>
                <a:p>
                  <a:r>
                    <a:rPr lang="zh-CN" altLang="en-US" sz="2000" dirty="0" smtClean="0"/>
                    <a:t>受理机构</a:t>
                  </a:r>
                  <a:endParaRPr lang="zh-CN" altLang="en-US" sz="2000" dirty="0"/>
                </a:p>
              </p:txBody>
            </p:sp>
          </p:grpSp>
          <p:sp>
            <p:nvSpPr>
              <p:cNvPr id="27" name="文本框 26"/>
              <p:cNvSpPr txBox="1"/>
              <p:nvPr/>
            </p:nvSpPr>
            <p:spPr>
              <a:xfrm>
                <a:off x="6765103" y="1303695"/>
                <a:ext cx="1734458" cy="400110"/>
              </a:xfrm>
              <a:prstGeom prst="rect">
                <a:avLst/>
              </a:prstGeom>
              <a:solidFill>
                <a:schemeClr val="bg1"/>
              </a:solidFill>
              <a:ln>
                <a:noFill/>
              </a:ln>
            </p:spPr>
            <p:txBody>
              <a:bodyPr wrap="square" rtlCol="0">
                <a:spAutoFit/>
              </a:bodyPr>
              <a:lstStyle/>
              <a:p>
                <a:r>
                  <a:rPr lang="zh-CN" altLang="en-US" sz="2000" dirty="0" smtClean="0"/>
                  <a:t>科委形审人员</a:t>
                </a:r>
                <a:endParaRPr lang="zh-CN" altLang="en-US" sz="2000" dirty="0"/>
              </a:p>
            </p:txBody>
          </p:sp>
        </p:grpSp>
        <p:sp>
          <p:nvSpPr>
            <p:cNvPr id="25" name="文本框 24"/>
            <p:cNvSpPr txBox="1"/>
            <p:nvPr/>
          </p:nvSpPr>
          <p:spPr>
            <a:xfrm>
              <a:off x="9324048" y="1303695"/>
              <a:ext cx="1480458" cy="400110"/>
            </a:xfrm>
            <a:prstGeom prst="rect">
              <a:avLst/>
            </a:prstGeom>
            <a:solidFill>
              <a:schemeClr val="bg1"/>
            </a:solidFill>
            <a:ln>
              <a:noFill/>
            </a:ln>
          </p:spPr>
          <p:txBody>
            <a:bodyPr wrap="square" rtlCol="0">
              <a:spAutoFit/>
            </a:bodyPr>
            <a:lstStyle/>
            <a:p>
              <a:r>
                <a:rPr lang="zh-CN" altLang="en-US" sz="2000" dirty="0" smtClean="0"/>
                <a:t>科委负责人</a:t>
              </a:r>
              <a:endParaRPr lang="zh-CN" altLang="en-US" sz="2000" dirty="0"/>
            </a:p>
          </p:txBody>
        </p:sp>
      </p:grpSp>
      <p:sp>
        <p:nvSpPr>
          <p:cNvPr id="2" name="文本框 1"/>
          <p:cNvSpPr txBox="1"/>
          <p:nvPr/>
        </p:nvSpPr>
        <p:spPr>
          <a:xfrm>
            <a:off x="2169168" y="-15498"/>
            <a:ext cx="7664258" cy="83099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zh-CN" altLang="en-US" sz="4800" dirty="0" smtClean="0">
                <a:solidFill>
                  <a:srgbClr val="003399"/>
                </a:solidFill>
                <a:latin typeface="+mn-ea"/>
              </a:rPr>
              <a:t>一、项目</a:t>
            </a:r>
            <a:r>
              <a:rPr lang="zh-CN" altLang="en-US" sz="4800" dirty="0">
                <a:solidFill>
                  <a:srgbClr val="003399"/>
                </a:solidFill>
                <a:latin typeface="+mn-ea"/>
              </a:rPr>
              <a:t>申报流程</a:t>
            </a:r>
          </a:p>
        </p:txBody>
      </p:sp>
      <p:sp>
        <p:nvSpPr>
          <p:cNvPr id="3" name="矩形 2"/>
          <p:cNvSpPr/>
          <p:nvPr/>
        </p:nvSpPr>
        <p:spPr>
          <a:xfrm>
            <a:off x="417096" y="1887584"/>
            <a:ext cx="128336" cy="4970416"/>
          </a:xfrm>
          <a:prstGeom prst="rect">
            <a:avLst/>
          </a:prstGeom>
          <a:ln w="19050">
            <a:solidFill>
              <a:srgbClr val="DA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矩形 20"/>
          <p:cNvSpPr/>
          <p:nvPr/>
        </p:nvSpPr>
        <p:spPr>
          <a:xfrm>
            <a:off x="2834736" y="3144252"/>
            <a:ext cx="117011" cy="3713747"/>
          </a:xfrm>
          <a:prstGeom prst="rect">
            <a:avLst/>
          </a:prstGeom>
          <a:ln w="19050">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6" name="矩形 15"/>
          <p:cNvSpPr/>
          <p:nvPr/>
        </p:nvSpPr>
        <p:spPr>
          <a:xfrm>
            <a:off x="574636" y="3447501"/>
            <a:ext cx="1415861" cy="464458"/>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 name="圆角矩形标注 16"/>
          <p:cNvSpPr/>
          <p:nvPr/>
        </p:nvSpPr>
        <p:spPr>
          <a:xfrm>
            <a:off x="2324013" y="1935212"/>
            <a:ext cx="2408153" cy="1279357"/>
          </a:xfrm>
          <a:prstGeom prst="wedgeRoundRectCallout">
            <a:avLst>
              <a:gd name="adj1" fmla="val -50737"/>
              <a:gd name="adj2" fmla="val 86505"/>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latin typeface="楷体" panose="02010609060101010101" pitchFamily="49" charset="-122"/>
                <a:ea typeface="楷体" panose="02010609060101010101" pitchFamily="49" charset="-122"/>
              </a:rPr>
              <a:t>允许修改申请书！</a:t>
            </a:r>
            <a:endParaRPr lang="zh-CN" altLang="en-US" sz="3600" b="1" dirty="0">
              <a:latin typeface="楷体" panose="02010609060101010101" pitchFamily="49" charset="-122"/>
              <a:ea typeface="楷体" panose="02010609060101010101" pitchFamily="49" charset="-122"/>
            </a:endParaRPr>
          </a:p>
        </p:txBody>
      </p:sp>
      <p:sp>
        <p:nvSpPr>
          <p:cNvPr id="18" name="矩形 17"/>
          <p:cNvSpPr/>
          <p:nvPr/>
        </p:nvSpPr>
        <p:spPr>
          <a:xfrm>
            <a:off x="574635" y="4292225"/>
            <a:ext cx="1415861" cy="464458"/>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9" name="矩形 18"/>
          <p:cNvSpPr/>
          <p:nvPr/>
        </p:nvSpPr>
        <p:spPr>
          <a:xfrm>
            <a:off x="574636" y="6260358"/>
            <a:ext cx="1415861" cy="464458"/>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676243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149378" y="49507"/>
            <a:ext cx="9985977"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3.5.2 </a:t>
            </a:r>
            <a:r>
              <a:rPr lang="zh-CN" altLang="en-US" sz="4000" dirty="0" smtClean="0">
                <a:solidFill>
                  <a:srgbClr val="003399"/>
                </a:solidFill>
                <a:latin typeface="+mn-ea"/>
                <a:cs typeface="Times New Roman" panose="02020603050405020304" pitchFamily="18" charset="0"/>
              </a:rPr>
              <a:t>查看</a:t>
            </a:r>
            <a:r>
              <a:rPr lang="zh-CN" altLang="en-US" sz="4000" dirty="0">
                <a:solidFill>
                  <a:srgbClr val="003399"/>
                </a:solidFill>
                <a:latin typeface="+mn-ea"/>
                <a:cs typeface="Times New Roman" panose="02020603050405020304" pitchFamily="18" charset="0"/>
              </a:rPr>
              <a:t>审核结果</a:t>
            </a:r>
            <a:r>
              <a:rPr lang="en-US" altLang="zh-CN" sz="3200" dirty="0" smtClean="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下载</a:t>
            </a:r>
            <a:endParaRPr lang="zh-CN" altLang="en-US" sz="3200" dirty="0">
              <a:solidFill>
                <a:srgbClr val="003399"/>
              </a:solidFill>
              <a:latin typeface="+mn-ea"/>
              <a:cs typeface="Times New Roman" panose="02020603050405020304" pitchFamily="18" charset="0"/>
            </a:endParaRPr>
          </a:p>
        </p:txBody>
      </p:sp>
      <p:sp>
        <p:nvSpPr>
          <p:cNvPr id="9" name="圆角矩形标注 8"/>
          <p:cNvSpPr/>
          <p:nvPr/>
        </p:nvSpPr>
        <p:spPr>
          <a:xfrm>
            <a:off x="6447167" y="3038994"/>
            <a:ext cx="3257996" cy="1087791"/>
          </a:xfrm>
          <a:prstGeom prst="wedgeRoundRectCallout">
            <a:avLst>
              <a:gd name="adj1" fmla="val -22500"/>
              <a:gd name="adj2" fmla="val -101298"/>
              <a:gd name="adj3" fmla="val 16667"/>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7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dirty="0" smtClean="0">
                <a:solidFill>
                  <a:srgbClr val="0000CC"/>
                </a:solidFill>
                <a:latin typeface="楷体" panose="02010609060101010101" pitchFamily="49" charset="-122"/>
                <a:ea typeface="楷体" panose="02010609060101010101" pitchFamily="49" charset="-122"/>
              </a:rPr>
              <a:t>申请人提交申请书至主管部门</a:t>
            </a:r>
            <a:endParaRPr lang="zh-CN" altLang="en-US" sz="3200" dirty="0">
              <a:solidFill>
                <a:srgbClr val="0000CC"/>
              </a:solidFill>
              <a:latin typeface="楷体" panose="02010609060101010101" pitchFamily="49" charset="-122"/>
              <a:ea typeface="楷体" panose="02010609060101010101" pitchFamily="49" charset="-122"/>
            </a:endParaRPr>
          </a:p>
        </p:txBody>
      </p:sp>
      <p:grpSp>
        <p:nvGrpSpPr>
          <p:cNvPr id="7" name="组合 6"/>
          <p:cNvGrpSpPr/>
          <p:nvPr/>
        </p:nvGrpSpPr>
        <p:grpSpPr>
          <a:xfrm>
            <a:off x="-27566" y="789477"/>
            <a:ext cx="12219566" cy="5930524"/>
            <a:chOff x="-27566" y="751014"/>
            <a:chExt cx="12219566" cy="5930524"/>
          </a:xfrm>
        </p:grpSpPr>
        <p:grpSp>
          <p:nvGrpSpPr>
            <p:cNvPr id="6" name="组合 5"/>
            <p:cNvGrpSpPr/>
            <p:nvPr/>
          </p:nvGrpSpPr>
          <p:grpSpPr>
            <a:xfrm>
              <a:off x="-27566" y="751014"/>
              <a:ext cx="12219566" cy="5930524"/>
              <a:chOff x="-11524" y="815182"/>
              <a:chExt cx="12219566" cy="5930524"/>
            </a:xfrm>
          </p:grpSpPr>
          <p:grpSp>
            <p:nvGrpSpPr>
              <p:cNvPr id="3" name="组合 2"/>
              <p:cNvGrpSpPr/>
              <p:nvPr/>
            </p:nvGrpSpPr>
            <p:grpSpPr>
              <a:xfrm>
                <a:off x="-11524" y="815182"/>
                <a:ext cx="12219566" cy="5930524"/>
                <a:chOff x="-43608" y="773435"/>
                <a:chExt cx="12235608" cy="5930524"/>
              </a:xfrm>
            </p:grpSpPr>
            <p:pic>
              <p:nvPicPr>
                <p:cNvPr id="4" name="图片 3"/>
                <p:cNvPicPr>
                  <a:picLocks noChangeAspect="1"/>
                </p:cNvPicPr>
                <p:nvPr/>
              </p:nvPicPr>
              <p:blipFill>
                <a:blip r:embed="rId3"/>
                <a:stretch>
                  <a:fillRect/>
                </a:stretch>
              </p:blipFill>
              <p:spPr>
                <a:xfrm>
                  <a:off x="-43608" y="773435"/>
                  <a:ext cx="12235608" cy="5930524"/>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481" y="3853612"/>
                  <a:ext cx="10705624" cy="2715194"/>
                </a:xfrm>
                <a:prstGeom prst="rect">
                  <a:avLst/>
                </a:prstGeom>
              </p:spPr>
            </p:pic>
          </p:grpSp>
          <p:pic>
            <p:nvPicPr>
              <p:cNvPr id="5" name="图片 4"/>
              <p:cNvPicPr>
                <a:picLocks noChangeAspect="1"/>
              </p:cNvPicPr>
              <p:nvPr/>
            </p:nvPicPr>
            <p:blipFill>
              <a:blip r:embed="rId5"/>
              <a:stretch>
                <a:fillRect/>
              </a:stretch>
            </p:blipFill>
            <p:spPr>
              <a:xfrm>
                <a:off x="5048951" y="1948298"/>
                <a:ext cx="814820" cy="390196"/>
              </a:xfrm>
              <a:prstGeom prst="rect">
                <a:avLst/>
              </a:prstGeom>
            </p:spPr>
          </p:pic>
        </p:grpSp>
        <p:pic>
          <p:nvPicPr>
            <p:cNvPr id="11" name="图片 10"/>
            <p:cNvPicPr>
              <a:picLocks noChangeAspect="1"/>
            </p:cNvPicPr>
            <p:nvPr/>
          </p:nvPicPr>
          <p:blipFill>
            <a:blip r:embed="rId6"/>
            <a:stretch>
              <a:fillRect/>
            </a:stretch>
          </p:blipFill>
          <p:spPr>
            <a:xfrm>
              <a:off x="9569675" y="1947103"/>
              <a:ext cx="1373145" cy="284993"/>
            </a:xfrm>
            <a:prstGeom prst="rect">
              <a:avLst/>
            </a:prstGeom>
          </p:spPr>
        </p:pic>
      </p:grpSp>
      <p:sp>
        <p:nvSpPr>
          <p:cNvPr id="8" name="椭圆 7"/>
          <p:cNvSpPr/>
          <p:nvPr/>
        </p:nvSpPr>
        <p:spPr>
          <a:xfrm>
            <a:off x="6221547" y="1800997"/>
            <a:ext cx="2160453" cy="592183"/>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16139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812519" y="44970"/>
            <a:ext cx="1062070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3.5.3 </a:t>
            </a:r>
            <a:r>
              <a:rPr lang="zh-CN" altLang="en-US" sz="4000" dirty="0" smtClean="0">
                <a:solidFill>
                  <a:srgbClr val="003399"/>
                </a:solidFill>
                <a:latin typeface="+mn-ea"/>
                <a:cs typeface="Times New Roman" panose="02020603050405020304" pitchFamily="18" charset="0"/>
              </a:rPr>
              <a:t>查看</a:t>
            </a:r>
            <a:r>
              <a:rPr lang="zh-CN" altLang="en-US" sz="4000" dirty="0">
                <a:solidFill>
                  <a:srgbClr val="003399"/>
                </a:solidFill>
                <a:latin typeface="+mn-ea"/>
                <a:cs typeface="Times New Roman" panose="02020603050405020304" pitchFamily="18" charset="0"/>
              </a:rPr>
              <a:t>审核结果</a:t>
            </a:r>
            <a:r>
              <a:rPr lang="en-US" altLang="zh-CN" sz="3200" dirty="0" smtClean="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下载</a:t>
            </a:r>
          </a:p>
        </p:txBody>
      </p:sp>
      <p:grpSp>
        <p:nvGrpSpPr>
          <p:cNvPr id="8" name="组合 7"/>
          <p:cNvGrpSpPr/>
          <p:nvPr/>
        </p:nvGrpSpPr>
        <p:grpSpPr>
          <a:xfrm>
            <a:off x="0" y="865150"/>
            <a:ext cx="12192000" cy="5890096"/>
            <a:chOff x="0" y="862067"/>
            <a:chExt cx="12192000" cy="5890096"/>
          </a:xfrm>
        </p:grpSpPr>
        <p:grpSp>
          <p:nvGrpSpPr>
            <p:cNvPr id="5" name="组合 4"/>
            <p:cNvGrpSpPr/>
            <p:nvPr/>
          </p:nvGrpSpPr>
          <p:grpSpPr>
            <a:xfrm>
              <a:off x="0" y="862067"/>
              <a:ext cx="12192000" cy="5890096"/>
              <a:chOff x="0" y="862067"/>
              <a:chExt cx="12192000" cy="5890096"/>
            </a:xfrm>
          </p:grpSpPr>
          <p:grpSp>
            <p:nvGrpSpPr>
              <p:cNvPr id="2" name="组合 1"/>
              <p:cNvGrpSpPr/>
              <p:nvPr/>
            </p:nvGrpSpPr>
            <p:grpSpPr>
              <a:xfrm>
                <a:off x="0" y="862067"/>
                <a:ext cx="12192000" cy="5890096"/>
                <a:chOff x="0" y="862067"/>
                <a:chExt cx="12192000" cy="5890096"/>
              </a:xfrm>
            </p:grpSpPr>
            <p:pic>
              <p:nvPicPr>
                <p:cNvPr id="3" name="图片 2"/>
                <p:cNvPicPr>
                  <a:picLocks noChangeAspect="1"/>
                </p:cNvPicPr>
                <p:nvPr/>
              </p:nvPicPr>
              <p:blipFill>
                <a:blip r:embed="rId2"/>
                <a:stretch>
                  <a:fillRect/>
                </a:stretch>
              </p:blipFill>
              <p:spPr>
                <a:xfrm>
                  <a:off x="0" y="862067"/>
                  <a:ext cx="12192000" cy="5890096"/>
                </a:xfrm>
                <a:prstGeom prst="rect">
                  <a:avLst/>
                </a:prstGeom>
              </p:spPr>
            </p:pic>
            <p:pic>
              <p:nvPicPr>
                <p:cNvPr id="4" name="图片 3"/>
                <p:cNvPicPr>
                  <a:picLocks noChangeAspect="1"/>
                </p:cNvPicPr>
                <p:nvPr/>
              </p:nvPicPr>
              <p:blipFill>
                <a:blip r:embed="rId3"/>
                <a:stretch>
                  <a:fillRect/>
                </a:stretch>
              </p:blipFill>
              <p:spPr>
                <a:xfrm>
                  <a:off x="5124267" y="1974686"/>
                  <a:ext cx="826590" cy="362341"/>
                </a:xfrm>
                <a:prstGeom prst="rect">
                  <a:avLst/>
                </a:prstGeom>
              </p:spPr>
            </p:pic>
          </p:grpSp>
          <p:pic>
            <p:nvPicPr>
              <p:cNvPr id="7" name="图片 6"/>
              <p:cNvPicPr>
                <a:picLocks noChangeAspect="1"/>
              </p:cNvPicPr>
              <p:nvPr/>
            </p:nvPicPr>
            <p:blipFill>
              <a:blip r:embed="rId4"/>
              <a:stretch>
                <a:fillRect/>
              </a:stretch>
            </p:blipFill>
            <p:spPr>
              <a:xfrm>
                <a:off x="9569675" y="2037043"/>
                <a:ext cx="1373145" cy="284993"/>
              </a:xfrm>
              <a:prstGeom prst="rect">
                <a:avLst/>
              </a:prstGeom>
            </p:spPr>
          </p:pic>
        </p:gr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142" y="3804578"/>
              <a:ext cx="10788004" cy="2792499"/>
            </a:xfrm>
            <a:prstGeom prst="rect">
              <a:avLst/>
            </a:prstGeom>
          </p:spPr>
        </p:pic>
      </p:grpSp>
      <p:sp>
        <p:nvSpPr>
          <p:cNvPr id="10" name="椭圆 9"/>
          <p:cNvSpPr/>
          <p:nvPr/>
        </p:nvSpPr>
        <p:spPr>
          <a:xfrm>
            <a:off x="6221547" y="1860957"/>
            <a:ext cx="2160453" cy="592183"/>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1942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515" y="792450"/>
            <a:ext cx="12177485" cy="6032769"/>
            <a:chOff x="14515" y="792450"/>
            <a:chExt cx="12177485" cy="6032769"/>
          </a:xfrm>
        </p:grpSpPr>
        <p:pic>
          <p:nvPicPr>
            <p:cNvPr id="2" name="图片 1"/>
            <p:cNvPicPr>
              <a:picLocks noChangeAspect="1"/>
            </p:cNvPicPr>
            <p:nvPr/>
          </p:nvPicPr>
          <p:blipFill>
            <a:blip r:embed="rId2"/>
            <a:stretch>
              <a:fillRect/>
            </a:stretch>
          </p:blipFill>
          <p:spPr>
            <a:xfrm>
              <a:off x="14515" y="792450"/>
              <a:ext cx="12177485" cy="6032769"/>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58" y="3903913"/>
              <a:ext cx="10788004" cy="2792499"/>
            </a:xfrm>
            <a:prstGeom prst="rect">
              <a:avLst/>
            </a:prstGeom>
          </p:spPr>
        </p:pic>
      </p:grpSp>
      <p:sp>
        <p:nvSpPr>
          <p:cNvPr id="10" name="椭圆 9"/>
          <p:cNvSpPr/>
          <p:nvPr/>
        </p:nvSpPr>
        <p:spPr>
          <a:xfrm>
            <a:off x="6114409" y="1787747"/>
            <a:ext cx="2457995" cy="583681"/>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16402" y="116115"/>
            <a:ext cx="11000293"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3.6.1 </a:t>
            </a:r>
            <a:r>
              <a:rPr lang="zh-CN" altLang="en-US" sz="4000" dirty="0" smtClean="0">
                <a:solidFill>
                  <a:srgbClr val="003399"/>
                </a:solidFill>
                <a:latin typeface="+mn-ea"/>
                <a:cs typeface="Times New Roman" panose="02020603050405020304" pitchFamily="18" charset="0"/>
              </a:rPr>
              <a:t>修改和提交</a:t>
            </a:r>
            <a:r>
              <a:rPr lang="en-US" altLang="zh-CN" sz="40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修改</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下载</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提交</a:t>
            </a:r>
            <a:r>
              <a:rPr lang="en-US" altLang="zh-CN" sz="3200" dirty="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删除</a:t>
            </a:r>
            <a:endParaRPr lang="zh-CN" altLang="en-US" sz="3200" dirty="0">
              <a:solidFill>
                <a:srgbClr val="003399"/>
              </a:solidFill>
              <a:latin typeface="+mn-ea"/>
              <a:cs typeface="Times New Roman" panose="02020603050405020304" pitchFamily="18" charset="0"/>
            </a:endParaRPr>
          </a:p>
        </p:txBody>
      </p:sp>
      <p:pic>
        <p:nvPicPr>
          <p:cNvPr id="8" name="图片 7"/>
          <p:cNvPicPr>
            <a:picLocks noChangeAspect="1"/>
          </p:cNvPicPr>
          <p:nvPr/>
        </p:nvPicPr>
        <p:blipFill>
          <a:blip r:embed="rId4"/>
          <a:stretch>
            <a:fillRect/>
          </a:stretch>
        </p:blipFill>
        <p:spPr>
          <a:xfrm>
            <a:off x="227887" y="2371428"/>
            <a:ext cx="5886522" cy="2199240"/>
          </a:xfrm>
          <a:prstGeom prst="rect">
            <a:avLst/>
          </a:prstGeom>
          <a:ln w="57150">
            <a:solidFill>
              <a:srgbClr val="FF9999"/>
            </a:solidFill>
          </a:ln>
          <a:effectLst>
            <a:outerShdw blurRad="292100" dist="139700" dir="2700000" algn="tl" rotWithShape="0">
              <a:srgbClr val="333333">
                <a:alpha val="65000"/>
              </a:srgbClr>
            </a:outerShdw>
          </a:effectLst>
        </p:spPr>
      </p:pic>
      <p:pic>
        <p:nvPicPr>
          <p:cNvPr id="13" name="图片 12"/>
          <p:cNvPicPr>
            <a:picLocks noChangeAspect="1"/>
          </p:cNvPicPr>
          <p:nvPr/>
        </p:nvPicPr>
        <p:blipFill>
          <a:blip r:embed="rId5"/>
          <a:stretch>
            <a:fillRect/>
          </a:stretch>
        </p:blipFill>
        <p:spPr>
          <a:xfrm>
            <a:off x="8756307" y="1952327"/>
            <a:ext cx="2800191" cy="319656"/>
          </a:xfrm>
          <a:prstGeom prst="rect">
            <a:avLst/>
          </a:prstGeom>
        </p:spPr>
      </p:pic>
      <p:sp>
        <p:nvSpPr>
          <p:cNvPr id="12" name="圆角矩形标注 11"/>
          <p:cNvSpPr/>
          <p:nvPr/>
        </p:nvSpPr>
        <p:spPr>
          <a:xfrm>
            <a:off x="7576169" y="2821156"/>
            <a:ext cx="3154071" cy="628586"/>
          </a:xfrm>
          <a:prstGeom prst="wedgeRoundRectCallout">
            <a:avLst>
              <a:gd name="adj1" fmla="val 22195"/>
              <a:gd name="adj2" fmla="val -141161"/>
              <a:gd name="adj3" fmla="val 16667"/>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solidFill>
              <a:schemeClr val="accent5">
                <a:lumMod val="7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3200" dirty="0" smtClean="0">
                <a:solidFill>
                  <a:srgbClr val="0000CC"/>
                </a:solidFill>
                <a:latin typeface="楷体" panose="02010609060101010101" pitchFamily="49" charset="-122"/>
                <a:ea typeface="楷体" panose="02010609060101010101" pitchFamily="49" charset="-122"/>
              </a:rPr>
              <a:t>2)</a:t>
            </a:r>
            <a:r>
              <a:rPr lang="zh-CN" altLang="en-US" sz="3200" dirty="0" smtClean="0">
                <a:solidFill>
                  <a:srgbClr val="0000CC"/>
                </a:solidFill>
                <a:latin typeface="楷体" panose="02010609060101010101" pitchFamily="49" charset="-122"/>
                <a:ea typeface="楷体" panose="02010609060101010101" pitchFamily="49" charset="-122"/>
              </a:rPr>
              <a:t> 修改申请书</a:t>
            </a:r>
            <a:endParaRPr lang="zh-CN" altLang="en-US" sz="3200" dirty="0">
              <a:solidFill>
                <a:srgbClr val="0000CC"/>
              </a:solidFill>
              <a:latin typeface="楷体" panose="02010609060101010101" pitchFamily="49" charset="-122"/>
              <a:ea typeface="楷体" panose="02010609060101010101" pitchFamily="49" charset="-122"/>
            </a:endParaRPr>
          </a:p>
        </p:txBody>
      </p:sp>
      <p:sp>
        <p:nvSpPr>
          <p:cNvPr id="11" name="圆角矩形标注 10"/>
          <p:cNvSpPr/>
          <p:nvPr/>
        </p:nvSpPr>
        <p:spPr>
          <a:xfrm>
            <a:off x="8017702" y="818404"/>
            <a:ext cx="4146369" cy="584750"/>
          </a:xfrm>
          <a:prstGeom prst="wedgeRoundRectCallout">
            <a:avLst>
              <a:gd name="adj1" fmla="val -21461"/>
              <a:gd name="adj2" fmla="val 146679"/>
              <a:gd name="adj3" fmla="val 16667"/>
            </a:avLst>
          </a:prstGeom>
          <a:gradFill>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3200" dirty="0" smtClean="0">
                <a:solidFill>
                  <a:srgbClr val="0000CC"/>
                </a:solidFill>
                <a:latin typeface="楷体" panose="02010609060101010101" pitchFamily="49" charset="-122"/>
                <a:ea typeface="楷体" panose="02010609060101010101" pitchFamily="49" charset="-122"/>
              </a:rPr>
              <a:t>1</a:t>
            </a:r>
            <a:r>
              <a:rPr lang="en-US" altLang="zh-CN" sz="3200" dirty="0">
                <a:solidFill>
                  <a:srgbClr val="0000CC"/>
                </a:solidFill>
                <a:latin typeface="楷体" panose="02010609060101010101" pitchFamily="49" charset="-122"/>
                <a:ea typeface="楷体" panose="02010609060101010101" pitchFamily="49" charset="-122"/>
              </a:rPr>
              <a:t>)</a:t>
            </a:r>
            <a:r>
              <a:rPr lang="zh-CN" altLang="en-US" sz="3200" dirty="0" smtClean="0">
                <a:solidFill>
                  <a:srgbClr val="0000CC"/>
                </a:solidFill>
                <a:latin typeface="楷体" panose="02010609060101010101" pitchFamily="49" charset="-122"/>
                <a:ea typeface="楷体" panose="02010609060101010101" pitchFamily="49" charset="-122"/>
              </a:rPr>
              <a:t>点击查看审核意见</a:t>
            </a:r>
            <a:endParaRPr lang="zh-CN" altLang="en-US" sz="3200" dirty="0">
              <a:solidFill>
                <a:srgbClr val="0000CC"/>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51506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792451"/>
            <a:ext cx="12192000" cy="6052234"/>
            <a:chOff x="0" y="792451"/>
            <a:chExt cx="12192000" cy="6052234"/>
          </a:xfrm>
        </p:grpSpPr>
        <p:pic>
          <p:nvPicPr>
            <p:cNvPr id="2" name="图片 1"/>
            <p:cNvPicPr>
              <a:picLocks noChangeAspect="1"/>
            </p:cNvPicPr>
            <p:nvPr/>
          </p:nvPicPr>
          <p:blipFill>
            <a:blip r:embed="rId2"/>
            <a:stretch>
              <a:fillRect/>
            </a:stretch>
          </p:blipFill>
          <p:spPr>
            <a:xfrm>
              <a:off x="0" y="792451"/>
              <a:ext cx="12192000" cy="605223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58" y="3935997"/>
              <a:ext cx="10788004" cy="2792499"/>
            </a:xfrm>
            <a:prstGeom prst="rect">
              <a:avLst/>
            </a:prstGeom>
          </p:spPr>
        </p:pic>
      </p:grpSp>
      <p:sp>
        <p:nvSpPr>
          <p:cNvPr id="4" name="椭圆 3"/>
          <p:cNvSpPr/>
          <p:nvPr/>
        </p:nvSpPr>
        <p:spPr>
          <a:xfrm>
            <a:off x="6096000" y="1785257"/>
            <a:ext cx="2492562" cy="725714"/>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stretch>
            <a:fillRect/>
          </a:stretch>
        </p:blipFill>
        <p:spPr>
          <a:xfrm>
            <a:off x="8756307" y="1952327"/>
            <a:ext cx="2800191" cy="319656"/>
          </a:xfrm>
          <a:prstGeom prst="rect">
            <a:avLst/>
          </a:prstGeom>
        </p:spPr>
      </p:pic>
      <p:sp>
        <p:nvSpPr>
          <p:cNvPr id="6" name="椭圆 5"/>
          <p:cNvSpPr/>
          <p:nvPr/>
        </p:nvSpPr>
        <p:spPr>
          <a:xfrm>
            <a:off x="10447612" y="1827933"/>
            <a:ext cx="674914" cy="541440"/>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16402" y="116115"/>
            <a:ext cx="11000293"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3.6.2 </a:t>
            </a:r>
            <a:r>
              <a:rPr lang="zh-CN" altLang="en-US" sz="4000" dirty="0" smtClean="0">
                <a:solidFill>
                  <a:srgbClr val="003399"/>
                </a:solidFill>
                <a:latin typeface="+mn-ea"/>
                <a:cs typeface="Times New Roman" panose="02020603050405020304" pitchFamily="18" charset="0"/>
              </a:rPr>
              <a:t>修改和提交</a:t>
            </a:r>
            <a:r>
              <a:rPr lang="en-US" altLang="zh-CN" sz="40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修改</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下载</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提交</a:t>
            </a:r>
            <a:r>
              <a:rPr lang="en-US" altLang="zh-CN" sz="3200" dirty="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删除</a:t>
            </a:r>
            <a:endParaRPr lang="zh-CN" altLang="en-US" sz="3200" dirty="0">
              <a:solidFill>
                <a:srgbClr val="003399"/>
              </a:solidFill>
              <a:latin typeface="+mn-ea"/>
              <a:cs typeface="Times New Roman" panose="02020603050405020304" pitchFamily="18" charset="0"/>
            </a:endParaRPr>
          </a:p>
        </p:txBody>
      </p:sp>
      <p:pic>
        <p:nvPicPr>
          <p:cNvPr id="9" name="图片 8"/>
          <p:cNvPicPr>
            <a:picLocks noChangeAspect="1"/>
          </p:cNvPicPr>
          <p:nvPr/>
        </p:nvPicPr>
        <p:blipFill>
          <a:blip r:embed="rId5"/>
          <a:stretch>
            <a:fillRect/>
          </a:stretch>
        </p:blipFill>
        <p:spPr>
          <a:xfrm>
            <a:off x="4029576" y="2716348"/>
            <a:ext cx="4173943" cy="2917273"/>
          </a:xfrm>
          <a:prstGeom prst="rect">
            <a:avLst/>
          </a:prstGeom>
          <a:ln w="57150">
            <a:solidFill>
              <a:srgbClr val="FF999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81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7927" y="1695250"/>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r>
              <a:rPr lang="zh-CN" altLang="en-US" sz="2400" dirty="0" smtClean="0"/>
              <a:t> 登录</a:t>
            </a:r>
            <a:endParaRPr lang="zh-CN" altLang="en-US" sz="2400" dirty="0"/>
          </a:p>
        </p:txBody>
      </p:sp>
      <p:sp>
        <p:nvSpPr>
          <p:cNvPr id="3" name="矩形 2"/>
          <p:cNvSpPr/>
          <p:nvPr/>
        </p:nvSpPr>
        <p:spPr>
          <a:xfrm>
            <a:off x="1501044" y="2804567"/>
            <a:ext cx="179965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3</a:t>
            </a:r>
            <a:r>
              <a:rPr lang="zh-CN" altLang="en-US" sz="2400" dirty="0" smtClean="0"/>
              <a:t> 填报阶段</a:t>
            </a:r>
            <a:endParaRPr lang="zh-CN" altLang="en-US" sz="2400" dirty="0"/>
          </a:p>
        </p:txBody>
      </p:sp>
      <p:sp>
        <p:nvSpPr>
          <p:cNvPr id="4" name="矩形 3"/>
          <p:cNvSpPr/>
          <p:nvPr/>
        </p:nvSpPr>
        <p:spPr>
          <a:xfrm>
            <a:off x="4758662" y="2821756"/>
            <a:ext cx="1701804" cy="537029"/>
          </a:xfrm>
          <a:prstGeom prst="rect">
            <a:avLst/>
          </a:prstGeom>
          <a:solidFill>
            <a:srgbClr val="FF5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4 </a:t>
            </a:r>
            <a:r>
              <a:rPr lang="zh-CN" altLang="en-US" sz="2400" dirty="0"/>
              <a:t>受理阶段</a:t>
            </a:r>
          </a:p>
        </p:txBody>
      </p:sp>
      <p:sp>
        <p:nvSpPr>
          <p:cNvPr id="5" name="矩形 4"/>
          <p:cNvSpPr/>
          <p:nvPr/>
        </p:nvSpPr>
        <p:spPr>
          <a:xfrm>
            <a:off x="9332027" y="2808538"/>
            <a:ext cx="2348241"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6 </a:t>
            </a:r>
            <a:r>
              <a:rPr lang="zh-CN" altLang="en-US" sz="2400" dirty="0" smtClean="0"/>
              <a:t>评审立项阶段</a:t>
            </a:r>
            <a:endParaRPr lang="zh-CN" altLang="en-US" sz="2400" dirty="0"/>
          </a:p>
        </p:txBody>
      </p:sp>
      <p:sp>
        <p:nvSpPr>
          <p:cNvPr id="6" name="矩形 5"/>
          <p:cNvSpPr/>
          <p:nvPr/>
        </p:nvSpPr>
        <p:spPr>
          <a:xfrm>
            <a:off x="7133099" y="2804567"/>
            <a:ext cx="1721527"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5 </a:t>
            </a:r>
            <a:r>
              <a:rPr lang="zh-CN" altLang="en-US" sz="2400" dirty="0" smtClean="0"/>
              <a:t>形审阶段</a:t>
            </a:r>
            <a:endParaRPr lang="zh-CN" altLang="en-US" sz="2400" dirty="0"/>
          </a:p>
        </p:txBody>
      </p:sp>
      <p:sp>
        <p:nvSpPr>
          <p:cNvPr id="7" name="矩形 6"/>
          <p:cNvSpPr/>
          <p:nvPr/>
        </p:nvSpPr>
        <p:spPr>
          <a:xfrm>
            <a:off x="353508" y="3923501"/>
            <a:ext cx="522530" cy="26377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维护个人信息</a:t>
            </a:r>
            <a:endParaRPr lang="zh-CN" altLang="en-US" sz="2400" dirty="0"/>
          </a:p>
        </p:txBody>
      </p:sp>
      <p:sp>
        <p:nvSpPr>
          <p:cNvPr id="8" name="矩形 7"/>
          <p:cNvSpPr/>
          <p:nvPr/>
        </p:nvSpPr>
        <p:spPr>
          <a:xfrm>
            <a:off x="1073917" y="3923501"/>
            <a:ext cx="522530" cy="26377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填写申请书</a:t>
            </a:r>
            <a:endParaRPr lang="zh-CN" altLang="en-US" sz="2400" dirty="0"/>
          </a:p>
        </p:txBody>
      </p:sp>
      <p:sp>
        <p:nvSpPr>
          <p:cNvPr id="9" name="矩形 8"/>
          <p:cNvSpPr/>
          <p:nvPr/>
        </p:nvSpPr>
        <p:spPr>
          <a:xfrm>
            <a:off x="1794326" y="3934065"/>
            <a:ext cx="522530" cy="262715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合法性检查</a:t>
            </a:r>
            <a:endParaRPr lang="zh-CN" altLang="en-US" sz="2400" dirty="0"/>
          </a:p>
        </p:txBody>
      </p:sp>
      <p:sp>
        <p:nvSpPr>
          <p:cNvPr id="10" name="矩形 9"/>
          <p:cNvSpPr/>
          <p:nvPr/>
        </p:nvSpPr>
        <p:spPr>
          <a:xfrm>
            <a:off x="2541805" y="3923500"/>
            <a:ext cx="522530" cy="26377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提交申请书</a:t>
            </a:r>
            <a:endParaRPr lang="zh-CN" altLang="en-US" sz="2400" dirty="0"/>
          </a:p>
        </p:txBody>
      </p:sp>
      <p:sp>
        <p:nvSpPr>
          <p:cNvPr id="11" name="矩形 10"/>
          <p:cNvSpPr/>
          <p:nvPr/>
        </p:nvSpPr>
        <p:spPr>
          <a:xfrm>
            <a:off x="3256370" y="3923501"/>
            <a:ext cx="522530" cy="26377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查看审核</a:t>
            </a:r>
            <a:r>
              <a:rPr lang="zh-CN" altLang="en-US" sz="2400" dirty="0" smtClean="0"/>
              <a:t>结果</a:t>
            </a:r>
            <a:endParaRPr lang="zh-CN" altLang="en-US" sz="2400" dirty="0"/>
          </a:p>
        </p:txBody>
      </p:sp>
      <p:sp>
        <p:nvSpPr>
          <p:cNvPr id="12" name="矩形 11"/>
          <p:cNvSpPr/>
          <p:nvPr/>
        </p:nvSpPr>
        <p:spPr>
          <a:xfrm>
            <a:off x="4907205" y="3900392"/>
            <a:ext cx="522530" cy="266082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查看受理结果</a:t>
            </a:r>
          </a:p>
        </p:txBody>
      </p:sp>
      <p:sp>
        <p:nvSpPr>
          <p:cNvPr id="13" name="矩形 12"/>
          <p:cNvSpPr/>
          <p:nvPr/>
        </p:nvSpPr>
        <p:spPr>
          <a:xfrm>
            <a:off x="7679369" y="3934065"/>
            <a:ext cx="522530" cy="26271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查看形</a:t>
            </a:r>
            <a:r>
              <a:rPr lang="zh-CN" altLang="en-US" sz="2400" dirty="0" smtClean="0"/>
              <a:t>审结果</a:t>
            </a:r>
            <a:endParaRPr lang="zh-CN" altLang="en-US" sz="2400" dirty="0"/>
          </a:p>
        </p:txBody>
      </p:sp>
      <p:sp>
        <p:nvSpPr>
          <p:cNvPr id="14" name="矩形 13"/>
          <p:cNvSpPr/>
          <p:nvPr/>
        </p:nvSpPr>
        <p:spPr>
          <a:xfrm>
            <a:off x="9517489" y="3900392"/>
            <a:ext cx="522530" cy="266082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查看立项</a:t>
            </a:r>
            <a:r>
              <a:rPr lang="zh-CN" altLang="en-US" sz="2400" dirty="0" smtClean="0"/>
              <a:t>结果</a:t>
            </a:r>
            <a:endParaRPr lang="zh-CN" altLang="en-US" sz="2400" dirty="0"/>
          </a:p>
        </p:txBody>
      </p:sp>
      <p:sp>
        <p:nvSpPr>
          <p:cNvPr id="15" name="矩形 14"/>
          <p:cNvSpPr/>
          <p:nvPr/>
        </p:nvSpPr>
        <p:spPr>
          <a:xfrm>
            <a:off x="5892256" y="3900392"/>
            <a:ext cx="522530" cy="266082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sp>
        <p:nvSpPr>
          <p:cNvPr id="16" name="矩形 15"/>
          <p:cNvSpPr/>
          <p:nvPr/>
        </p:nvSpPr>
        <p:spPr>
          <a:xfrm>
            <a:off x="11032807" y="3914909"/>
            <a:ext cx="522530" cy="264631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cxnSp>
        <p:nvCxnSpPr>
          <p:cNvPr id="17" name="直接连接符 16"/>
          <p:cNvCxnSpPr>
            <a:stCxn id="2" idx="2"/>
          </p:cNvCxnSpPr>
          <p:nvPr/>
        </p:nvCxnSpPr>
        <p:spPr>
          <a:xfrm>
            <a:off x="6171730" y="2232279"/>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直接连接符 17"/>
          <p:cNvCxnSpPr>
            <a:stCxn id="3" idx="0"/>
          </p:cNvCxnSpPr>
          <p:nvPr/>
        </p:nvCxnSpPr>
        <p:spPr>
          <a:xfrm flipH="1" flipV="1">
            <a:off x="2462116" y="2554514"/>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637118" y="2541030"/>
            <a:ext cx="5307" cy="2500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7959502" y="254331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0508802" y="254103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62116" y="2541030"/>
            <a:ext cx="8046686" cy="13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614773"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362252"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055591"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803065"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41361" y="3654978"/>
            <a:ext cx="0" cy="24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186679"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153521" y="3641771"/>
            <a:ext cx="0" cy="292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775192"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294072" y="368267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14773" y="3654331"/>
            <a:ext cx="3605065" cy="9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6679" y="3641771"/>
            <a:ext cx="985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775192" y="3655619"/>
            <a:ext cx="1518880" cy="16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 idx="2"/>
          </p:cNvCxnSpPr>
          <p:nvPr/>
        </p:nvCxnSpPr>
        <p:spPr>
          <a:xfrm flipH="1">
            <a:off x="2462116" y="3341597"/>
            <a:ext cx="5307" cy="341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 idx="2"/>
          </p:cNvCxnSpPr>
          <p:nvPr/>
        </p:nvCxnSpPr>
        <p:spPr>
          <a:xfrm flipH="1">
            <a:off x="5637118" y="3341597"/>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13" idx="0"/>
          </p:cNvCxnSpPr>
          <p:nvPr/>
        </p:nvCxnSpPr>
        <p:spPr>
          <a:xfrm>
            <a:off x="7933665" y="3352799"/>
            <a:ext cx="6969" cy="58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506148" y="3347219"/>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968374" y="3934065"/>
            <a:ext cx="522530" cy="262715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cxnSp>
        <p:nvCxnSpPr>
          <p:cNvPr id="40" name="直接连接符 39"/>
          <p:cNvCxnSpPr/>
          <p:nvPr/>
        </p:nvCxnSpPr>
        <p:spPr>
          <a:xfrm flipV="1">
            <a:off x="4229639" y="3680058"/>
            <a:ext cx="0" cy="254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317927" y="860753"/>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r>
              <a:rPr lang="zh-CN" altLang="en-US" sz="2400" dirty="0" smtClean="0"/>
              <a:t> 注册</a:t>
            </a:r>
            <a:endParaRPr lang="zh-CN" altLang="en-US" sz="2400" dirty="0"/>
          </a:p>
        </p:txBody>
      </p:sp>
      <p:cxnSp>
        <p:nvCxnSpPr>
          <p:cNvPr id="42" name="直接连接符 41"/>
          <p:cNvCxnSpPr/>
          <p:nvPr/>
        </p:nvCxnSpPr>
        <p:spPr>
          <a:xfrm>
            <a:off x="6153521" y="1402360"/>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91258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831493"/>
            <a:ext cx="12214883" cy="6026507"/>
            <a:chOff x="0" y="831493"/>
            <a:chExt cx="12214883" cy="6026507"/>
          </a:xfrm>
        </p:grpSpPr>
        <p:pic>
          <p:nvPicPr>
            <p:cNvPr id="3" name="图片 2"/>
            <p:cNvPicPr>
              <a:picLocks noChangeAspect="1"/>
            </p:cNvPicPr>
            <p:nvPr/>
          </p:nvPicPr>
          <p:blipFill>
            <a:blip r:embed="rId2"/>
            <a:stretch>
              <a:fillRect/>
            </a:stretch>
          </p:blipFill>
          <p:spPr>
            <a:xfrm>
              <a:off x="0" y="831493"/>
              <a:ext cx="12214883" cy="6026507"/>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37" y="4016251"/>
              <a:ext cx="10857999" cy="2734411"/>
            </a:xfrm>
            <a:prstGeom prst="rect">
              <a:avLst/>
            </a:prstGeom>
          </p:spPr>
        </p:pic>
      </p:grpSp>
      <p:sp>
        <p:nvSpPr>
          <p:cNvPr id="12" name="椭圆 11"/>
          <p:cNvSpPr/>
          <p:nvPr/>
        </p:nvSpPr>
        <p:spPr>
          <a:xfrm>
            <a:off x="6221547" y="1830977"/>
            <a:ext cx="2160453" cy="691113"/>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标注 17"/>
          <p:cNvSpPr/>
          <p:nvPr/>
        </p:nvSpPr>
        <p:spPr>
          <a:xfrm>
            <a:off x="3265712" y="2770366"/>
            <a:ext cx="3539307" cy="1074380"/>
          </a:xfrm>
          <a:prstGeom prst="wedgeRoundRectCallout">
            <a:avLst>
              <a:gd name="adj1" fmla="val 41069"/>
              <a:gd name="adj2" fmla="val -81039"/>
              <a:gd name="adj3" fmla="val 16667"/>
            </a:avLst>
          </a:prstGeom>
          <a:gradFill flip="none" rotWithShape="1">
            <a:gsLst>
              <a:gs pos="0">
                <a:srgbClr val="FFC000"/>
              </a:gs>
              <a:gs pos="58000">
                <a:schemeClr val="accent4">
                  <a:lumMod val="97000"/>
                  <a:lumOff val="3000"/>
                </a:schemeClr>
              </a:gs>
              <a:gs pos="100000">
                <a:schemeClr val="accent4">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dirty="0" smtClean="0">
                <a:solidFill>
                  <a:srgbClr val="0000CC"/>
                </a:solidFill>
                <a:latin typeface="楷体" panose="02010609060101010101" pitchFamily="49" charset="-122"/>
                <a:ea typeface="楷体" panose="02010609060101010101" pitchFamily="49" charset="-122"/>
              </a:rPr>
              <a:t>主管部门将申请书提交至受理机构</a:t>
            </a:r>
            <a:endParaRPr lang="zh-CN" altLang="en-US" sz="3200" dirty="0">
              <a:solidFill>
                <a:srgbClr val="0000CC"/>
              </a:solidFill>
              <a:latin typeface="楷体" panose="02010609060101010101" pitchFamily="49" charset="-122"/>
              <a:ea typeface="楷体" panose="02010609060101010101" pitchFamily="49" charset="-122"/>
            </a:endParaRPr>
          </a:p>
        </p:txBody>
      </p:sp>
      <p:sp>
        <p:nvSpPr>
          <p:cNvPr id="7" name="文本框 6"/>
          <p:cNvSpPr txBox="1"/>
          <p:nvPr/>
        </p:nvSpPr>
        <p:spPr>
          <a:xfrm>
            <a:off x="1379457" y="95420"/>
            <a:ext cx="9455968"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4.1 </a:t>
            </a:r>
            <a:r>
              <a:rPr lang="zh-CN" altLang="en-US" sz="4000" dirty="0" smtClean="0">
                <a:solidFill>
                  <a:srgbClr val="003399"/>
                </a:solidFill>
                <a:latin typeface="+mn-ea"/>
                <a:cs typeface="Times New Roman" panose="02020603050405020304" pitchFamily="18" charset="0"/>
              </a:rPr>
              <a:t>查看</a:t>
            </a:r>
            <a:r>
              <a:rPr lang="zh-CN" altLang="en-US" sz="4000" dirty="0">
                <a:solidFill>
                  <a:srgbClr val="003399"/>
                </a:solidFill>
                <a:latin typeface="+mn-ea"/>
                <a:cs typeface="Times New Roman" panose="02020603050405020304" pitchFamily="18" charset="0"/>
              </a:rPr>
              <a:t>受理</a:t>
            </a:r>
            <a:r>
              <a:rPr lang="zh-CN" altLang="en-US" sz="4000" dirty="0" smtClean="0">
                <a:solidFill>
                  <a:srgbClr val="003399"/>
                </a:solidFill>
                <a:latin typeface="+mn-ea"/>
                <a:cs typeface="Times New Roman" panose="02020603050405020304" pitchFamily="18" charset="0"/>
              </a:rPr>
              <a:t>结果</a:t>
            </a:r>
            <a:r>
              <a:rPr lang="en-US" altLang="zh-CN" sz="3200" dirty="0" smtClean="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下载</a:t>
            </a:r>
          </a:p>
        </p:txBody>
      </p:sp>
      <p:pic>
        <p:nvPicPr>
          <p:cNvPr id="8" name="图片 7"/>
          <p:cNvPicPr>
            <a:picLocks noChangeAspect="1"/>
          </p:cNvPicPr>
          <p:nvPr/>
        </p:nvPicPr>
        <p:blipFill>
          <a:blip r:embed="rId4"/>
          <a:stretch>
            <a:fillRect/>
          </a:stretch>
        </p:blipFill>
        <p:spPr>
          <a:xfrm>
            <a:off x="9596879" y="1956489"/>
            <a:ext cx="1373145" cy="284993"/>
          </a:xfrm>
          <a:prstGeom prst="rect">
            <a:avLst/>
          </a:prstGeom>
        </p:spPr>
      </p:pic>
    </p:spTree>
    <p:extLst>
      <p:ext uri="{BB962C8B-B14F-4D97-AF65-F5344CB8AC3E}">
        <p14:creationId xmlns:p14="http://schemas.microsoft.com/office/powerpoint/2010/main" val="2912928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 y="737756"/>
            <a:ext cx="12199041" cy="6120244"/>
            <a:chOff x="-1" y="737756"/>
            <a:chExt cx="12199041" cy="6120244"/>
          </a:xfrm>
        </p:grpSpPr>
        <p:grpSp>
          <p:nvGrpSpPr>
            <p:cNvPr id="5" name="组合 4"/>
            <p:cNvGrpSpPr/>
            <p:nvPr/>
          </p:nvGrpSpPr>
          <p:grpSpPr>
            <a:xfrm>
              <a:off x="-1" y="737756"/>
              <a:ext cx="12199041" cy="6120244"/>
              <a:chOff x="-1" y="737756"/>
              <a:chExt cx="12199041" cy="6120244"/>
            </a:xfrm>
          </p:grpSpPr>
          <p:pic>
            <p:nvPicPr>
              <p:cNvPr id="3" name="图片 2"/>
              <p:cNvPicPr>
                <a:picLocks noChangeAspect="1"/>
              </p:cNvPicPr>
              <p:nvPr/>
            </p:nvPicPr>
            <p:blipFill>
              <a:blip r:embed="rId2"/>
              <a:stretch>
                <a:fillRect/>
              </a:stretch>
            </p:blipFill>
            <p:spPr>
              <a:xfrm>
                <a:off x="-1" y="737756"/>
                <a:ext cx="12199041" cy="6120244"/>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47" y="3894004"/>
                <a:ext cx="11185050" cy="2899828"/>
              </a:xfrm>
              <a:prstGeom prst="rect">
                <a:avLst/>
              </a:prstGeom>
            </p:spPr>
          </p:pic>
        </p:grpSp>
        <p:pic>
          <p:nvPicPr>
            <p:cNvPr id="7" name="图片 6"/>
            <p:cNvPicPr>
              <a:picLocks noChangeAspect="1"/>
            </p:cNvPicPr>
            <p:nvPr/>
          </p:nvPicPr>
          <p:blipFill>
            <a:blip r:embed="rId4"/>
            <a:stretch>
              <a:fillRect/>
            </a:stretch>
          </p:blipFill>
          <p:spPr>
            <a:xfrm>
              <a:off x="9511913" y="1885563"/>
              <a:ext cx="1524522" cy="316411"/>
            </a:xfrm>
            <a:prstGeom prst="rect">
              <a:avLst/>
            </a:prstGeom>
          </p:spPr>
        </p:pic>
      </p:grpSp>
      <p:sp>
        <p:nvSpPr>
          <p:cNvPr id="8" name="椭圆 7"/>
          <p:cNvSpPr/>
          <p:nvPr/>
        </p:nvSpPr>
        <p:spPr>
          <a:xfrm>
            <a:off x="6099519" y="1715277"/>
            <a:ext cx="2369709" cy="597025"/>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369094" y="29870"/>
            <a:ext cx="946085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4.1 </a:t>
            </a:r>
            <a:r>
              <a:rPr lang="zh-CN" altLang="en-US" sz="4000" dirty="0" smtClean="0">
                <a:solidFill>
                  <a:srgbClr val="003399"/>
                </a:solidFill>
                <a:latin typeface="+mn-ea"/>
                <a:cs typeface="Times New Roman" panose="02020603050405020304" pitchFamily="18" charset="0"/>
              </a:rPr>
              <a:t>查看</a:t>
            </a:r>
            <a:r>
              <a:rPr lang="zh-CN" altLang="en-US" sz="4000" dirty="0">
                <a:solidFill>
                  <a:srgbClr val="003399"/>
                </a:solidFill>
                <a:latin typeface="+mn-ea"/>
                <a:cs typeface="Times New Roman" panose="02020603050405020304" pitchFamily="18" charset="0"/>
              </a:rPr>
              <a:t>受理</a:t>
            </a:r>
            <a:r>
              <a:rPr lang="zh-CN" altLang="en-US" sz="4000" dirty="0" smtClean="0">
                <a:solidFill>
                  <a:srgbClr val="003399"/>
                </a:solidFill>
                <a:latin typeface="+mn-ea"/>
                <a:cs typeface="Times New Roman" panose="02020603050405020304" pitchFamily="18" charset="0"/>
              </a:rPr>
              <a:t>结果</a:t>
            </a:r>
            <a:r>
              <a:rPr lang="en-US" altLang="zh-CN" sz="3200" dirty="0" smtClean="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下载</a:t>
            </a:r>
          </a:p>
        </p:txBody>
      </p:sp>
    </p:spTree>
    <p:extLst>
      <p:ext uri="{BB962C8B-B14F-4D97-AF65-F5344CB8AC3E}">
        <p14:creationId xmlns:p14="http://schemas.microsoft.com/office/powerpoint/2010/main" val="196923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1293" y="831493"/>
            <a:ext cx="12121654" cy="6026507"/>
            <a:chOff x="31293" y="831493"/>
            <a:chExt cx="12121654" cy="6026507"/>
          </a:xfrm>
        </p:grpSpPr>
        <p:grpSp>
          <p:nvGrpSpPr>
            <p:cNvPr id="4" name="组合 3"/>
            <p:cNvGrpSpPr/>
            <p:nvPr/>
          </p:nvGrpSpPr>
          <p:grpSpPr>
            <a:xfrm>
              <a:off x="31293" y="831493"/>
              <a:ext cx="12121654" cy="6026507"/>
              <a:chOff x="31293" y="831493"/>
              <a:chExt cx="12121654" cy="6026507"/>
            </a:xfrm>
          </p:grpSpPr>
          <p:pic>
            <p:nvPicPr>
              <p:cNvPr id="3" name="图片 2"/>
              <p:cNvPicPr>
                <a:picLocks noChangeAspect="1"/>
              </p:cNvPicPr>
              <p:nvPr/>
            </p:nvPicPr>
            <p:blipFill>
              <a:blip r:embed="rId2"/>
              <a:stretch>
                <a:fillRect/>
              </a:stretch>
            </p:blipFill>
            <p:spPr>
              <a:xfrm>
                <a:off x="31293" y="831493"/>
                <a:ext cx="12121654" cy="6026507"/>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3" y="3926088"/>
                <a:ext cx="10907657" cy="2827911"/>
              </a:xfrm>
              <a:prstGeom prst="rect">
                <a:avLst/>
              </a:prstGeom>
            </p:spPr>
          </p:pic>
        </p:grpSp>
        <p:pic>
          <p:nvPicPr>
            <p:cNvPr id="11" name="图片 10"/>
            <p:cNvPicPr>
              <a:picLocks noChangeAspect="1"/>
            </p:cNvPicPr>
            <p:nvPr/>
          </p:nvPicPr>
          <p:blipFill>
            <a:blip r:embed="rId4"/>
            <a:stretch>
              <a:fillRect/>
            </a:stretch>
          </p:blipFill>
          <p:spPr>
            <a:xfrm>
              <a:off x="9449755" y="1992073"/>
              <a:ext cx="1373145" cy="284993"/>
            </a:xfrm>
            <a:prstGeom prst="rect">
              <a:avLst/>
            </a:prstGeom>
          </p:spPr>
        </p:pic>
      </p:grpSp>
      <p:sp>
        <p:nvSpPr>
          <p:cNvPr id="13" name="圆角矩形标注 12"/>
          <p:cNvSpPr/>
          <p:nvPr/>
        </p:nvSpPr>
        <p:spPr>
          <a:xfrm>
            <a:off x="7276974" y="2840634"/>
            <a:ext cx="3687903" cy="1055925"/>
          </a:xfrm>
          <a:prstGeom prst="wedgeRoundRectCallout">
            <a:avLst>
              <a:gd name="adj1" fmla="val 22109"/>
              <a:gd name="adj2" fmla="val -50376"/>
              <a:gd name="adj3" fmla="val 16667"/>
            </a:avLst>
          </a:prstGeom>
          <a:gradFill flip="none" rotWithShape="1">
            <a:gsLst>
              <a:gs pos="0">
                <a:srgbClr val="FFC000"/>
              </a:gs>
              <a:gs pos="48000">
                <a:schemeClr val="accent4">
                  <a:lumMod val="97000"/>
                  <a:lumOff val="3000"/>
                </a:schemeClr>
              </a:gs>
              <a:gs pos="100000">
                <a:schemeClr val="accent4">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3200" dirty="0" smtClean="0">
                <a:solidFill>
                  <a:srgbClr val="0000CC"/>
                </a:solidFill>
                <a:latin typeface="楷体" panose="02010609060101010101" pitchFamily="49" charset="-122"/>
                <a:ea typeface="楷体" panose="02010609060101010101" pitchFamily="49" charset="-122"/>
              </a:rPr>
              <a:t>2)</a:t>
            </a:r>
            <a:r>
              <a:rPr lang="zh-CN" altLang="en-US" sz="3200" dirty="0" smtClean="0">
                <a:solidFill>
                  <a:srgbClr val="0000CC"/>
                </a:solidFill>
                <a:latin typeface="楷体" panose="02010609060101010101" pitchFamily="49" charset="-122"/>
                <a:ea typeface="楷体" panose="02010609060101010101" pitchFamily="49" charset="-122"/>
              </a:rPr>
              <a:t>联系主管部门对申请人进行</a:t>
            </a:r>
            <a:r>
              <a:rPr lang="zh-CN" altLang="en-US" sz="3200" dirty="0" smtClean="0">
                <a:solidFill>
                  <a:srgbClr val="C00000"/>
                </a:solidFill>
                <a:latin typeface="楷体" panose="02010609060101010101" pitchFamily="49" charset="-122"/>
                <a:ea typeface="楷体" panose="02010609060101010101" pitchFamily="49" charset="-122"/>
              </a:rPr>
              <a:t>“</a:t>
            </a:r>
            <a:r>
              <a:rPr lang="zh-CN" altLang="en-US" sz="3200" b="1" dirty="0" smtClean="0">
                <a:solidFill>
                  <a:srgbClr val="C00000"/>
                </a:solidFill>
                <a:latin typeface="楷体" panose="02010609060101010101" pitchFamily="49" charset="-122"/>
                <a:ea typeface="楷体" panose="02010609060101010101" pitchFamily="49" charset="-122"/>
              </a:rPr>
              <a:t>告知</a:t>
            </a:r>
            <a:r>
              <a:rPr lang="zh-CN" altLang="en-US" sz="3200" dirty="0" smtClean="0">
                <a:solidFill>
                  <a:srgbClr val="C00000"/>
                </a:solidFill>
                <a:latin typeface="楷体" panose="02010609060101010101" pitchFamily="49" charset="-122"/>
                <a:ea typeface="楷体" panose="02010609060101010101" pitchFamily="49" charset="-122"/>
              </a:rPr>
              <a:t>”</a:t>
            </a:r>
            <a:endParaRPr lang="zh-CN" altLang="en-US" sz="3200" dirty="0">
              <a:solidFill>
                <a:srgbClr val="0000CC"/>
              </a:solidFill>
              <a:latin typeface="楷体" panose="02010609060101010101" pitchFamily="49" charset="-122"/>
              <a:ea typeface="楷体" panose="02010609060101010101" pitchFamily="49" charset="-122"/>
            </a:endParaRPr>
          </a:p>
        </p:txBody>
      </p:sp>
      <p:sp>
        <p:nvSpPr>
          <p:cNvPr id="8" name="椭圆 7"/>
          <p:cNvSpPr/>
          <p:nvPr/>
        </p:nvSpPr>
        <p:spPr>
          <a:xfrm>
            <a:off x="6092120" y="1769904"/>
            <a:ext cx="2369709" cy="726553"/>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标注 8"/>
          <p:cNvSpPr/>
          <p:nvPr/>
        </p:nvSpPr>
        <p:spPr>
          <a:xfrm>
            <a:off x="8959804" y="831493"/>
            <a:ext cx="3193143" cy="596368"/>
          </a:xfrm>
          <a:prstGeom prst="wedgeRoundRectCallout">
            <a:avLst>
              <a:gd name="adj1" fmla="val -21118"/>
              <a:gd name="adj2" fmla="val 133963"/>
              <a:gd name="adj3" fmla="val 16667"/>
            </a:avLst>
          </a:prstGeom>
          <a:gradFill flip="none" rotWithShape="1">
            <a:gsLst>
              <a:gs pos="0">
                <a:srgbClr val="FFC000"/>
              </a:gs>
              <a:gs pos="48000">
                <a:schemeClr val="accent4">
                  <a:lumMod val="97000"/>
                  <a:lumOff val="3000"/>
                </a:schemeClr>
              </a:gs>
              <a:gs pos="100000">
                <a:schemeClr val="accent4">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3200" dirty="0" smtClean="0">
                <a:solidFill>
                  <a:srgbClr val="0000CC"/>
                </a:solidFill>
                <a:latin typeface="楷体" panose="02010609060101010101" pitchFamily="49" charset="-122"/>
                <a:ea typeface="楷体" panose="02010609060101010101" pitchFamily="49" charset="-122"/>
              </a:rPr>
              <a:t>1)</a:t>
            </a:r>
            <a:r>
              <a:rPr lang="zh-CN" altLang="en-US" sz="3200" dirty="0" smtClean="0">
                <a:solidFill>
                  <a:srgbClr val="0000CC"/>
                </a:solidFill>
                <a:latin typeface="楷体" panose="02010609060101010101" pitchFamily="49" charset="-122"/>
                <a:ea typeface="楷体" panose="02010609060101010101" pitchFamily="49" charset="-122"/>
              </a:rPr>
              <a:t>查看审核意见</a:t>
            </a:r>
            <a:endParaRPr lang="zh-CN" altLang="en-US" sz="3200" dirty="0">
              <a:solidFill>
                <a:srgbClr val="0000CC"/>
              </a:solidFill>
              <a:latin typeface="楷体" panose="02010609060101010101" pitchFamily="49" charset="-122"/>
              <a:ea typeface="楷体" panose="02010609060101010101" pitchFamily="49" charset="-122"/>
            </a:endParaRPr>
          </a:p>
        </p:txBody>
      </p:sp>
      <p:sp>
        <p:nvSpPr>
          <p:cNvPr id="10" name="文本框 9"/>
          <p:cNvSpPr txBox="1"/>
          <p:nvPr/>
        </p:nvSpPr>
        <p:spPr>
          <a:xfrm>
            <a:off x="763236" y="57290"/>
            <a:ext cx="10657768"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4.2 </a:t>
            </a:r>
            <a:r>
              <a:rPr lang="zh-CN" altLang="en-US" sz="4000" dirty="0" smtClean="0">
                <a:solidFill>
                  <a:srgbClr val="003399"/>
                </a:solidFill>
                <a:latin typeface="+mn-ea"/>
                <a:cs typeface="Times New Roman" panose="02020603050405020304" pitchFamily="18" charset="0"/>
              </a:rPr>
              <a:t>修改和提交</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修改</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下载</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提交</a:t>
            </a: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732" y="2306526"/>
            <a:ext cx="5695950" cy="2952750"/>
          </a:xfrm>
          <a:prstGeom prst="rect">
            <a:avLst/>
          </a:prstGeom>
          <a:ln w="57150">
            <a:solidFill>
              <a:srgbClr val="FF999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48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4177" y="816977"/>
            <a:ext cx="12075886" cy="5951510"/>
            <a:chOff x="54177" y="816977"/>
            <a:chExt cx="12075886" cy="5951510"/>
          </a:xfrm>
        </p:grpSpPr>
        <p:grpSp>
          <p:nvGrpSpPr>
            <p:cNvPr id="6" name="组合 5"/>
            <p:cNvGrpSpPr/>
            <p:nvPr/>
          </p:nvGrpSpPr>
          <p:grpSpPr>
            <a:xfrm>
              <a:off x="54177" y="816977"/>
              <a:ext cx="12075886" cy="5951510"/>
              <a:chOff x="54177" y="816977"/>
              <a:chExt cx="12075886" cy="5951510"/>
            </a:xfrm>
          </p:grpSpPr>
          <p:pic>
            <p:nvPicPr>
              <p:cNvPr id="2" name="图片 1"/>
              <p:cNvPicPr>
                <a:picLocks noChangeAspect="1"/>
              </p:cNvPicPr>
              <p:nvPr/>
            </p:nvPicPr>
            <p:blipFill>
              <a:blip r:embed="rId3"/>
              <a:stretch>
                <a:fillRect/>
              </a:stretch>
            </p:blipFill>
            <p:spPr>
              <a:xfrm>
                <a:off x="54177" y="816977"/>
                <a:ext cx="12075886" cy="595151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83" y="3926088"/>
                <a:ext cx="10907657" cy="2827911"/>
              </a:xfrm>
              <a:prstGeom prst="rect">
                <a:avLst/>
              </a:prstGeom>
            </p:spPr>
          </p:pic>
        </p:grpSp>
        <p:pic>
          <p:nvPicPr>
            <p:cNvPr id="7" name="图片 6"/>
            <p:cNvPicPr>
              <a:picLocks noChangeAspect="1"/>
            </p:cNvPicPr>
            <p:nvPr/>
          </p:nvPicPr>
          <p:blipFill>
            <a:blip r:embed="rId5"/>
            <a:stretch>
              <a:fillRect/>
            </a:stretch>
          </p:blipFill>
          <p:spPr>
            <a:xfrm>
              <a:off x="9095387" y="1953266"/>
              <a:ext cx="2162226" cy="319420"/>
            </a:xfrm>
            <a:prstGeom prst="rect">
              <a:avLst/>
            </a:prstGeom>
          </p:spPr>
        </p:pic>
      </p:grpSp>
      <p:sp>
        <p:nvSpPr>
          <p:cNvPr id="3" name="文本框 2"/>
          <p:cNvSpPr txBox="1"/>
          <p:nvPr/>
        </p:nvSpPr>
        <p:spPr>
          <a:xfrm>
            <a:off x="763236" y="57290"/>
            <a:ext cx="10657768"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4.2 </a:t>
            </a:r>
            <a:r>
              <a:rPr lang="zh-CN" altLang="en-US" sz="4000" dirty="0" smtClean="0">
                <a:solidFill>
                  <a:srgbClr val="003399"/>
                </a:solidFill>
                <a:latin typeface="+mn-ea"/>
                <a:cs typeface="Times New Roman" panose="02020603050405020304" pitchFamily="18" charset="0"/>
              </a:rPr>
              <a:t>修改和提交</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修改</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下载</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提交</a:t>
            </a:r>
          </a:p>
        </p:txBody>
      </p:sp>
      <p:sp>
        <p:nvSpPr>
          <p:cNvPr id="5" name="椭圆 4"/>
          <p:cNvSpPr/>
          <p:nvPr/>
        </p:nvSpPr>
        <p:spPr>
          <a:xfrm>
            <a:off x="6092120" y="1769904"/>
            <a:ext cx="2369709" cy="726553"/>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标注 3"/>
          <p:cNvSpPr/>
          <p:nvPr/>
        </p:nvSpPr>
        <p:spPr>
          <a:xfrm>
            <a:off x="7939819" y="2800121"/>
            <a:ext cx="3065065" cy="1146977"/>
          </a:xfrm>
          <a:prstGeom prst="wedgeRoundRectCallout">
            <a:avLst>
              <a:gd name="adj1" fmla="val 19996"/>
              <a:gd name="adj2" fmla="val -85172"/>
              <a:gd name="adj3" fmla="val 16667"/>
            </a:avLst>
          </a:prstGeom>
          <a:gradFill flip="none" rotWithShape="1">
            <a:gsLst>
              <a:gs pos="0">
                <a:srgbClr val="FFC000"/>
              </a:gs>
              <a:gs pos="48000">
                <a:schemeClr val="accent4">
                  <a:lumMod val="97000"/>
                  <a:lumOff val="3000"/>
                </a:schemeClr>
              </a:gs>
              <a:gs pos="100000">
                <a:schemeClr val="accent4">
                  <a:lumMod val="60000"/>
                  <a:lumOff val="40000"/>
                </a:schemeClr>
              </a:gs>
            </a:gsLst>
            <a:lin ang="16200000" scaled="1"/>
            <a:tileRect/>
          </a:gradFill>
          <a:ln>
            <a:solidFill>
              <a:schemeClr val="accent5">
                <a:lumMod val="7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dirty="0" smtClean="0">
                <a:solidFill>
                  <a:srgbClr val="0000CC"/>
                </a:solidFill>
                <a:latin typeface="楷体" panose="02010609060101010101" pitchFamily="49" charset="-122"/>
                <a:ea typeface="楷体" panose="02010609060101010101" pitchFamily="49" charset="-122"/>
              </a:rPr>
              <a:t>告知后</a:t>
            </a:r>
            <a:r>
              <a:rPr lang="en-US" altLang="zh-CN" sz="3200" dirty="0" smtClean="0">
                <a:solidFill>
                  <a:srgbClr val="0000CC"/>
                </a:solidFill>
                <a:latin typeface="楷体" panose="02010609060101010101" pitchFamily="49" charset="-122"/>
                <a:ea typeface="楷体" panose="02010609060101010101" pitchFamily="49" charset="-122"/>
              </a:rPr>
              <a:t>,</a:t>
            </a:r>
            <a:r>
              <a:rPr lang="zh-CN" altLang="en-US" sz="3200" dirty="0" smtClean="0">
                <a:solidFill>
                  <a:srgbClr val="0000CC"/>
                </a:solidFill>
                <a:latin typeface="楷体" panose="02010609060101010101" pitchFamily="49" charset="-122"/>
                <a:ea typeface="楷体" panose="02010609060101010101" pitchFamily="49" charset="-122"/>
              </a:rPr>
              <a:t>可修改或提交申请书</a:t>
            </a:r>
            <a:endParaRPr lang="zh-CN" altLang="en-US" sz="3200" dirty="0">
              <a:solidFill>
                <a:srgbClr val="0000CC"/>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893527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7927" y="1695250"/>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r>
              <a:rPr lang="zh-CN" altLang="en-US" sz="2400" dirty="0" smtClean="0"/>
              <a:t> 登录</a:t>
            </a:r>
            <a:endParaRPr lang="zh-CN" altLang="en-US" sz="2400" dirty="0"/>
          </a:p>
        </p:txBody>
      </p:sp>
      <p:sp>
        <p:nvSpPr>
          <p:cNvPr id="3" name="矩形 2"/>
          <p:cNvSpPr/>
          <p:nvPr/>
        </p:nvSpPr>
        <p:spPr>
          <a:xfrm>
            <a:off x="1501044" y="2804567"/>
            <a:ext cx="179965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3</a:t>
            </a:r>
            <a:r>
              <a:rPr lang="zh-CN" altLang="en-US" sz="2400" dirty="0" smtClean="0"/>
              <a:t> 填报阶段</a:t>
            </a:r>
            <a:endParaRPr lang="zh-CN" altLang="en-US" sz="2400" dirty="0"/>
          </a:p>
        </p:txBody>
      </p:sp>
      <p:sp>
        <p:nvSpPr>
          <p:cNvPr id="4" name="矩形 3"/>
          <p:cNvSpPr/>
          <p:nvPr/>
        </p:nvSpPr>
        <p:spPr>
          <a:xfrm>
            <a:off x="4758662" y="2821756"/>
            <a:ext cx="170180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4 </a:t>
            </a:r>
            <a:r>
              <a:rPr lang="zh-CN" altLang="en-US" sz="2400" dirty="0" smtClean="0"/>
              <a:t>受理阶段</a:t>
            </a:r>
            <a:endParaRPr lang="zh-CN" altLang="en-US" sz="2400" dirty="0"/>
          </a:p>
        </p:txBody>
      </p:sp>
      <p:sp>
        <p:nvSpPr>
          <p:cNvPr id="5" name="矩形 4"/>
          <p:cNvSpPr/>
          <p:nvPr/>
        </p:nvSpPr>
        <p:spPr>
          <a:xfrm>
            <a:off x="9332027" y="2808538"/>
            <a:ext cx="2348241"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6 </a:t>
            </a:r>
            <a:r>
              <a:rPr lang="zh-CN" altLang="en-US" sz="2400" dirty="0" smtClean="0"/>
              <a:t>评审立项阶段</a:t>
            </a:r>
            <a:endParaRPr lang="zh-CN" altLang="en-US" sz="2400" dirty="0"/>
          </a:p>
        </p:txBody>
      </p:sp>
      <p:sp>
        <p:nvSpPr>
          <p:cNvPr id="6" name="矩形 5"/>
          <p:cNvSpPr/>
          <p:nvPr/>
        </p:nvSpPr>
        <p:spPr>
          <a:xfrm>
            <a:off x="7133099" y="2804567"/>
            <a:ext cx="1721527" cy="537029"/>
          </a:xfrm>
          <a:prstGeom prst="rect">
            <a:avLst/>
          </a:prstGeom>
          <a:solidFill>
            <a:srgbClr val="FF5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5 </a:t>
            </a:r>
            <a:r>
              <a:rPr lang="zh-CN" altLang="en-US" sz="2400" dirty="0"/>
              <a:t>形审阶段</a:t>
            </a:r>
          </a:p>
        </p:txBody>
      </p:sp>
      <p:sp>
        <p:nvSpPr>
          <p:cNvPr id="7" name="矩形 6"/>
          <p:cNvSpPr/>
          <p:nvPr/>
        </p:nvSpPr>
        <p:spPr>
          <a:xfrm>
            <a:off x="353508" y="3923501"/>
            <a:ext cx="522530" cy="266980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维护个人信息</a:t>
            </a:r>
            <a:endParaRPr lang="zh-CN" altLang="en-US" sz="2400" dirty="0"/>
          </a:p>
        </p:txBody>
      </p:sp>
      <p:sp>
        <p:nvSpPr>
          <p:cNvPr id="8" name="矩形 7"/>
          <p:cNvSpPr/>
          <p:nvPr/>
        </p:nvSpPr>
        <p:spPr>
          <a:xfrm>
            <a:off x="1073917" y="3923501"/>
            <a:ext cx="522530" cy="266980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填写申请书</a:t>
            </a:r>
            <a:endParaRPr lang="zh-CN" altLang="en-US" sz="2400" dirty="0"/>
          </a:p>
        </p:txBody>
      </p:sp>
      <p:sp>
        <p:nvSpPr>
          <p:cNvPr id="9" name="矩形 8"/>
          <p:cNvSpPr/>
          <p:nvPr/>
        </p:nvSpPr>
        <p:spPr>
          <a:xfrm>
            <a:off x="1794326" y="3934065"/>
            <a:ext cx="522530" cy="265924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合法性检查</a:t>
            </a:r>
            <a:endParaRPr lang="zh-CN" altLang="en-US" sz="2400" dirty="0"/>
          </a:p>
        </p:txBody>
      </p:sp>
      <p:sp>
        <p:nvSpPr>
          <p:cNvPr id="10" name="矩形 9"/>
          <p:cNvSpPr/>
          <p:nvPr/>
        </p:nvSpPr>
        <p:spPr>
          <a:xfrm>
            <a:off x="2541805" y="3923500"/>
            <a:ext cx="522530" cy="266980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提交申请书</a:t>
            </a:r>
            <a:endParaRPr lang="zh-CN" altLang="en-US" sz="2400" dirty="0"/>
          </a:p>
        </p:txBody>
      </p:sp>
      <p:sp>
        <p:nvSpPr>
          <p:cNvPr id="11" name="矩形 10"/>
          <p:cNvSpPr/>
          <p:nvPr/>
        </p:nvSpPr>
        <p:spPr>
          <a:xfrm>
            <a:off x="3256370" y="3923501"/>
            <a:ext cx="522530" cy="266980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查看审核</a:t>
            </a:r>
            <a:r>
              <a:rPr lang="zh-CN" altLang="en-US" sz="2400" dirty="0" smtClean="0"/>
              <a:t>结果</a:t>
            </a:r>
            <a:endParaRPr lang="zh-CN" altLang="en-US" sz="2400" dirty="0"/>
          </a:p>
        </p:txBody>
      </p:sp>
      <p:sp>
        <p:nvSpPr>
          <p:cNvPr id="12" name="矩形 11"/>
          <p:cNvSpPr/>
          <p:nvPr/>
        </p:nvSpPr>
        <p:spPr>
          <a:xfrm>
            <a:off x="4907205" y="3900392"/>
            <a:ext cx="522530" cy="269291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查看受理</a:t>
            </a:r>
            <a:r>
              <a:rPr lang="zh-CN" altLang="en-US" sz="2400" dirty="0" smtClean="0"/>
              <a:t>结果</a:t>
            </a:r>
            <a:endParaRPr lang="zh-CN" altLang="en-US" sz="2400" dirty="0"/>
          </a:p>
        </p:txBody>
      </p:sp>
      <p:sp>
        <p:nvSpPr>
          <p:cNvPr id="13" name="矩形 12"/>
          <p:cNvSpPr/>
          <p:nvPr/>
        </p:nvSpPr>
        <p:spPr>
          <a:xfrm>
            <a:off x="7679369" y="3934065"/>
            <a:ext cx="522530" cy="2659240"/>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400" dirty="0"/>
              <a:t>查看形审结果</a:t>
            </a:r>
          </a:p>
        </p:txBody>
      </p:sp>
      <p:sp>
        <p:nvSpPr>
          <p:cNvPr id="14" name="矩形 13"/>
          <p:cNvSpPr/>
          <p:nvPr/>
        </p:nvSpPr>
        <p:spPr>
          <a:xfrm>
            <a:off x="9517489" y="3900392"/>
            <a:ext cx="522530" cy="26929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查看立项</a:t>
            </a:r>
            <a:r>
              <a:rPr lang="zh-CN" altLang="en-US" sz="2400" dirty="0" smtClean="0"/>
              <a:t>结果</a:t>
            </a:r>
            <a:endParaRPr lang="zh-CN" altLang="en-US" sz="2400" dirty="0"/>
          </a:p>
        </p:txBody>
      </p:sp>
      <p:sp>
        <p:nvSpPr>
          <p:cNvPr id="15" name="矩形 14"/>
          <p:cNvSpPr/>
          <p:nvPr/>
        </p:nvSpPr>
        <p:spPr>
          <a:xfrm>
            <a:off x="5892256" y="3900392"/>
            <a:ext cx="522530" cy="269291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sp>
        <p:nvSpPr>
          <p:cNvPr id="16" name="矩形 15"/>
          <p:cNvSpPr/>
          <p:nvPr/>
        </p:nvSpPr>
        <p:spPr>
          <a:xfrm>
            <a:off x="11032807" y="3914909"/>
            <a:ext cx="522530" cy="267839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cxnSp>
        <p:nvCxnSpPr>
          <p:cNvPr id="17" name="直接连接符 16"/>
          <p:cNvCxnSpPr>
            <a:stCxn id="2" idx="2"/>
          </p:cNvCxnSpPr>
          <p:nvPr/>
        </p:nvCxnSpPr>
        <p:spPr>
          <a:xfrm>
            <a:off x="6171730" y="2232279"/>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直接连接符 17"/>
          <p:cNvCxnSpPr>
            <a:stCxn id="3" idx="0"/>
          </p:cNvCxnSpPr>
          <p:nvPr/>
        </p:nvCxnSpPr>
        <p:spPr>
          <a:xfrm flipH="1" flipV="1">
            <a:off x="2462116" y="2554514"/>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637118" y="2541030"/>
            <a:ext cx="5307" cy="2500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7959502" y="254331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0508802" y="254103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62116" y="2541030"/>
            <a:ext cx="8046686" cy="13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614773"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362252"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055591"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803065"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41361" y="3654978"/>
            <a:ext cx="0" cy="24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186679"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153521" y="3641771"/>
            <a:ext cx="0" cy="292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775192"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294072" y="368267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14773" y="3654331"/>
            <a:ext cx="3605065" cy="9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6679" y="3641771"/>
            <a:ext cx="985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775192" y="3655619"/>
            <a:ext cx="1518880" cy="16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 idx="2"/>
          </p:cNvCxnSpPr>
          <p:nvPr/>
        </p:nvCxnSpPr>
        <p:spPr>
          <a:xfrm flipH="1">
            <a:off x="2462116" y="3341597"/>
            <a:ext cx="5307" cy="341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 idx="2"/>
          </p:cNvCxnSpPr>
          <p:nvPr/>
        </p:nvCxnSpPr>
        <p:spPr>
          <a:xfrm flipH="1">
            <a:off x="5637118" y="3341597"/>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13" idx="0"/>
          </p:cNvCxnSpPr>
          <p:nvPr/>
        </p:nvCxnSpPr>
        <p:spPr>
          <a:xfrm>
            <a:off x="7933665" y="3352799"/>
            <a:ext cx="6969" cy="58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506148" y="3347219"/>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968374" y="3934065"/>
            <a:ext cx="522530" cy="265924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cxnSp>
        <p:nvCxnSpPr>
          <p:cNvPr id="40" name="直接连接符 39"/>
          <p:cNvCxnSpPr/>
          <p:nvPr/>
        </p:nvCxnSpPr>
        <p:spPr>
          <a:xfrm flipV="1">
            <a:off x="4229639" y="3680058"/>
            <a:ext cx="0" cy="254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317927" y="860753"/>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r>
              <a:rPr lang="zh-CN" altLang="en-US" sz="2400" dirty="0" smtClean="0"/>
              <a:t> 注册</a:t>
            </a:r>
            <a:endParaRPr lang="zh-CN" altLang="en-US" sz="2400" dirty="0"/>
          </a:p>
        </p:txBody>
      </p:sp>
      <p:cxnSp>
        <p:nvCxnSpPr>
          <p:cNvPr id="42" name="直接连接符 41"/>
          <p:cNvCxnSpPr/>
          <p:nvPr/>
        </p:nvCxnSpPr>
        <p:spPr>
          <a:xfrm>
            <a:off x="6153521" y="1402360"/>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605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0" y="726885"/>
            <a:ext cx="12192000" cy="6145561"/>
            <a:chOff x="0" y="726885"/>
            <a:chExt cx="12192000" cy="6145561"/>
          </a:xfrm>
        </p:grpSpPr>
        <p:grpSp>
          <p:nvGrpSpPr>
            <p:cNvPr id="24" name="组合 23"/>
            <p:cNvGrpSpPr/>
            <p:nvPr/>
          </p:nvGrpSpPr>
          <p:grpSpPr>
            <a:xfrm>
              <a:off x="0" y="726885"/>
              <a:ext cx="12192000" cy="6145561"/>
              <a:chOff x="0" y="726885"/>
              <a:chExt cx="12192000" cy="6145561"/>
            </a:xfrm>
          </p:grpSpPr>
          <p:grpSp>
            <p:nvGrpSpPr>
              <p:cNvPr id="26" name="组合 25"/>
              <p:cNvGrpSpPr/>
              <p:nvPr/>
            </p:nvGrpSpPr>
            <p:grpSpPr>
              <a:xfrm>
                <a:off x="0" y="726885"/>
                <a:ext cx="12192000" cy="6145561"/>
                <a:chOff x="0" y="726885"/>
                <a:chExt cx="12192000" cy="6145561"/>
              </a:xfrm>
            </p:grpSpPr>
            <p:grpSp>
              <p:nvGrpSpPr>
                <p:cNvPr id="28" name="组合 27"/>
                <p:cNvGrpSpPr/>
                <p:nvPr/>
              </p:nvGrpSpPr>
              <p:grpSpPr>
                <a:xfrm>
                  <a:off x="0" y="726885"/>
                  <a:ext cx="12192000" cy="6145561"/>
                  <a:chOff x="0" y="726885"/>
                  <a:chExt cx="12192000" cy="6145561"/>
                </a:xfrm>
              </p:grpSpPr>
              <p:grpSp>
                <p:nvGrpSpPr>
                  <p:cNvPr id="30" name="组合 29"/>
                  <p:cNvGrpSpPr/>
                  <p:nvPr/>
                </p:nvGrpSpPr>
                <p:grpSpPr>
                  <a:xfrm>
                    <a:off x="0" y="726885"/>
                    <a:ext cx="12192000" cy="6145561"/>
                    <a:chOff x="0" y="726885"/>
                    <a:chExt cx="12192000" cy="6145561"/>
                  </a:xfrm>
                </p:grpSpPr>
                <p:pic>
                  <p:nvPicPr>
                    <p:cNvPr id="32" name="图片 31"/>
                    <p:cNvPicPr>
                      <a:picLocks noChangeAspect="1"/>
                    </p:cNvPicPr>
                    <p:nvPr/>
                  </p:nvPicPr>
                  <p:blipFill>
                    <a:blip r:embed="rId2"/>
                    <a:stretch>
                      <a:fillRect/>
                    </a:stretch>
                  </p:blipFill>
                  <p:spPr>
                    <a:xfrm>
                      <a:off x="0" y="726885"/>
                      <a:ext cx="12192000" cy="6145561"/>
                    </a:xfrm>
                    <a:prstGeom prst="rect">
                      <a:avLst/>
                    </a:prstGeom>
                  </p:spPr>
                </p:pic>
                <p:sp>
                  <p:nvSpPr>
                    <p:cNvPr id="33" name="文本框 32"/>
                    <p:cNvSpPr txBox="1"/>
                    <p:nvPr/>
                  </p:nvSpPr>
                  <p:spPr>
                    <a:xfrm>
                      <a:off x="27876" y="1303695"/>
                      <a:ext cx="1021063" cy="400110"/>
                    </a:xfrm>
                    <a:prstGeom prst="rect">
                      <a:avLst/>
                    </a:prstGeom>
                    <a:solidFill>
                      <a:schemeClr val="bg1"/>
                    </a:solidFill>
                    <a:ln>
                      <a:noFill/>
                    </a:ln>
                  </p:spPr>
                  <p:txBody>
                    <a:bodyPr wrap="square" rtlCol="0">
                      <a:spAutoFit/>
                    </a:bodyPr>
                    <a:lstStyle/>
                    <a:p>
                      <a:r>
                        <a:rPr lang="zh-CN" altLang="en-US" sz="2000" dirty="0" smtClean="0"/>
                        <a:t>申请人</a:t>
                      </a:r>
                      <a:endParaRPr lang="zh-CN" altLang="en-US" sz="2000" dirty="0"/>
                    </a:p>
                  </p:txBody>
                </p:sp>
              </p:grpSp>
              <p:sp>
                <p:nvSpPr>
                  <p:cNvPr id="31" name="文本框 30"/>
                  <p:cNvSpPr txBox="1"/>
                  <p:nvPr/>
                </p:nvSpPr>
                <p:spPr>
                  <a:xfrm>
                    <a:off x="2324013" y="1303695"/>
                    <a:ext cx="1246035" cy="400110"/>
                  </a:xfrm>
                  <a:prstGeom prst="rect">
                    <a:avLst/>
                  </a:prstGeom>
                  <a:solidFill>
                    <a:schemeClr val="bg1"/>
                  </a:solidFill>
                  <a:ln>
                    <a:noFill/>
                  </a:ln>
                </p:spPr>
                <p:txBody>
                  <a:bodyPr wrap="square" rtlCol="0">
                    <a:spAutoFit/>
                  </a:bodyPr>
                  <a:lstStyle/>
                  <a:p>
                    <a:r>
                      <a:rPr lang="zh-CN" altLang="en-US" sz="2000" dirty="0" smtClean="0"/>
                      <a:t>主管部门</a:t>
                    </a:r>
                    <a:endParaRPr lang="zh-CN" altLang="en-US" sz="2000" dirty="0"/>
                  </a:p>
                </p:txBody>
              </p:sp>
            </p:grpSp>
            <p:sp>
              <p:nvSpPr>
                <p:cNvPr id="29" name="文本框 28"/>
                <p:cNvSpPr txBox="1"/>
                <p:nvPr/>
              </p:nvSpPr>
              <p:spPr>
                <a:xfrm>
                  <a:off x="4544558" y="1303695"/>
                  <a:ext cx="1246035" cy="400110"/>
                </a:xfrm>
                <a:prstGeom prst="rect">
                  <a:avLst/>
                </a:prstGeom>
                <a:solidFill>
                  <a:schemeClr val="bg1"/>
                </a:solidFill>
                <a:ln>
                  <a:noFill/>
                </a:ln>
              </p:spPr>
              <p:txBody>
                <a:bodyPr wrap="square" rtlCol="0">
                  <a:spAutoFit/>
                </a:bodyPr>
                <a:lstStyle/>
                <a:p>
                  <a:r>
                    <a:rPr lang="zh-CN" altLang="en-US" sz="2000" dirty="0" smtClean="0"/>
                    <a:t>受理机构</a:t>
                  </a:r>
                  <a:endParaRPr lang="zh-CN" altLang="en-US" sz="2000" dirty="0"/>
                </a:p>
              </p:txBody>
            </p:sp>
          </p:grpSp>
          <p:sp>
            <p:nvSpPr>
              <p:cNvPr id="27" name="文本框 26"/>
              <p:cNvSpPr txBox="1"/>
              <p:nvPr/>
            </p:nvSpPr>
            <p:spPr>
              <a:xfrm>
                <a:off x="6765103" y="1303695"/>
                <a:ext cx="1734458" cy="400110"/>
              </a:xfrm>
              <a:prstGeom prst="rect">
                <a:avLst/>
              </a:prstGeom>
              <a:solidFill>
                <a:schemeClr val="bg1"/>
              </a:solidFill>
              <a:ln>
                <a:noFill/>
              </a:ln>
            </p:spPr>
            <p:txBody>
              <a:bodyPr wrap="square" rtlCol="0">
                <a:spAutoFit/>
              </a:bodyPr>
              <a:lstStyle/>
              <a:p>
                <a:r>
                  <a:rPr lang="zh-CN" altLang="en-US" sz="2000" dirty="0" smtClean="0"/>
                  <a:t>科委形审人员</a:t>
                </a:r>
                <a:endParaRPr lang="zh-CN" altLang="en-US" sz="2000" dirty="0"/>
              </a:p>
            </p:txBody>
          </p:sp>
        </p:grpSp>
        <p:sp>
          <p:nvSpPr>
            <p:cNvPr id="25" name="文本框 24"/>
            <p:cNvSpPr txBox="1"/>
            <p:nvPr/>
          </p:nvSpPr>
          <p:spPr>
            <a:xfrm>
              <a:off x="9324048" y="1303695"/>
              <a:ext cx="1480458" cy="400110"/>
            </a:xfrm>
            <a:prstGeom prst="rect">
              <a:avLst/>
            </a:prstGeom>
            <a:solidFill>
              <a:schemeClr val="bg1"/>
            </a:solidFill>
            <a:ln>
              <a:noFill/>
            </a:ln>
          </p:spPr>
          <p:txBody>
            <a:bodyPr wrap="square" rtlCol="0">
              <a:spAutoFit/>
            </a:bodyPr>
            <a:lstStyle/>
            <a:p>
              <a:r>
                <a:rPr lang="zh-CN" altLang="en-US" sz="2000" dirty="0" smtClean="0"/>
                <a:t>科委负责人</a:t>
              </a:r>
              <a:endParaRPr lang="zh-CN" altLang="en-US" sz="2000" dirty="0"/>
            </a:p>
          </p:txBody>
        </p:sp>
      </p:grpSp>
      <p:sp>
        <p:nvSpPr>
          <p:cNvPr id="2" name="文本框 1"/>
          <p:cNvSpPr txBox="1"/>
          <p:nvPr/>
        </p:nvSpPr>
        <p:spPr>
          <a:xfrm>
            <a:off x="2169168" y="-15498"/>
            <a:ext cx="7664258" cy="83099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zh-CN" altLang="en-US" sz="4800" dirty="0" smtClean="0">
                <a:solidFill>
                  <a:srgbClr val="003399"/>
                </a:solidFill>
                <a:latin typeface="+mn-ea"/>
              </a:rPr>
              <a:t>一、项目</a:t>
            </a:r>
            <a:r>
              <a:rPr lang="zh-CN" altLang="en-US" sz="4800" dirty="0">
                <a:solidFill>
                  <a:srgbClr val="003399"/>
                </a:solidFill>
                <a:latin typeface="+mn-ea"/>
              </a:rPr>
              <a:t>申报流程</a:t>
            </a:r>
          </a:p>
        </p:txBody>
      </p:sp>
      <p:sp>
        <p:nvSpPr>
          <p:cNvPr id="3" name="矩形 2"/>
          <p:cNvSpPr/>
          <p:nvPr/>
        </p:nvSpPr>
        <p:spPr>
          <a:xfrm>
            <a:off x="417096" y="1887584"/>
            <a:ext cx="128336" cy="4970416"/>
          </a:xfrm>
          <a:prstGeom prst="rect">
            <a:avLst/>
          </a:prstGeom>
          <a:ln w="19050">
            <a:solidFill>
              <a:srgbClr val="DA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矩形 20"/>
          <p:cNvSpPr/>
          <p:nvPr/>
        </p:nvSpPr>
        <p:spPr>
          <a:xfrm>
            <a:off x="2834736" y="3144252"/>
            <a:ext cx="117011" cy="3713747"/>
          </a:xfrm>
          <a:prstGeom prst="rect">
            <a:avLst/>
          </a:prstGeom>
          <a:ln w="19050">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6" name="矩形 15"/>
          <p:cNvSpPr/>
          <p:nvPr/>
        </p:nvSpPr>
        <p:spPr>
          <a:xfrm>
            <a:off x="539439" y="5211984"/>
            <a:ext cx="1415861" cy="464458"/>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 name="圆角矩形标注 16"/>
          <p:cNvSpPr/>
          <p:nvPr/>
        </p:nvSpPr>
        <p:spPr>
          <a:xfrm>
            <a:off x="1955300" y="3925989"/>
            <a:ext cx="3060558" cy="914804"/>
          </a:xfrm>
          <a:prstGeom prst="wedgeRoundRectCallout">
            <a:avLst>
              <a:gd name="adj1" fmla="val -48073"/>
              <a:gd name="adj2" fmla="val 117852"/>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latin typeface="楷体" panose="02010609060101010101" pitchFamily="49" charset="-122"/>
                <a:ea typeface="楷体" panose="02010609060101010101" pitchFamily="49" charset="-122"/>
              </a:rPr>
              <a:t>不允许修改！</a:t>
            </a:r>
            <a:endParaRPr lang="zh-CN" altLang="en-US" sz="36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782551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829783"/>
            <a:ext cx="12192000" cy="6020197"/>
            <a:chOff x="9968" y="974161"/>
            <a:chExt cx="12182032" cy="5883839"/>
          </a:xfrm>
        </p:grpSpPr>
        <p:grpSp>
          <p:nvGrpSpPr>
            <p:cNvPr id="6" name="组合 5"/>
            <p:cNvGrpSpPr/>
            <p:nvPr/>
          </p:nvGrpSpPr>
          <p:grpSpPr>
            <a:xfrm>
              <a:off x="9968" y="974161"/>
              <a:ext cx="12182032" cy="5883839"/>
              <a:chOff x="9968" y="974161"/>
              <a:chExt cx="12182032" cy="5883839"/>
            </a:xfrm>
          </p:grpSpPr>
          <p:grpSp>
            <p:nvGrpSpPr>
              <p:cNvPr id="5" name="组合 4"/>
              <p:cNvGrpSpPr/>
              <p:nvPr/>
            </p:nvGrpSpPr>
            <p:grpSpPr>
              <a:xfrm>
                <a:off x="9968" y="974161"/>
                <a:ext cx="12182032" cy="5883839"/>
                <a:chOff x="9968" y="974161"/>
                <a:chExt cx="12182032" cy="5883839"/>
              </a:xfrm>
            </p:grpSpPr>
            <p:pic>
              <p:nvPicPr>
                <p:cNvPr id="2" name="图片 1"/>
                <p:cNvPicPr>
                  <a:picLocks noChangeAspect="1"/>
                </p:cNvPicPr>
                <p:nvPr/>
              </p:nvPicPr>
              <p:blipFill>
                <a:blip r:embed="rId2"/>
                <a:stretch>
                  <a:fillRect/>
                </a:stretch>
              </p:blipFill>
              <p:spPr>
                <a:xfrm>
                  <a:off x="9968" y="974161"/>
                  <a:ext cx="12182032" cy="5883839"/>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574" y="3995667"/>
                  <a:ext cx="10497891" cy="2771341"/>
                </a:xfrm>
                <a:prstGeom prst="rect">
                  <a:avLst/>
                </a:prstGeom>
              </p:spPr>
            </p:pic>
          </p:grpSp>
          <p:pic>
            <p:nvPicPr>
              <p:cNvPr id="3" name="图片 2"/>
              <p:cNvPicPr>
                <a:picLocks noChangeAspect="1"/>
              </p:cNvPicPr>
              <p:nvPr/>
            </p:nvPicPr>
            <p:blipFill>
              <a:blip r:embed="rId4"/>
              <a:stretch>
                <a:fillRect/>
              </a:stretch>
            </p:blipFill>
            <p:spPr>
              <a:xfrm>
                <a:off x="5111062" y="2078835"/>
                <a:ext cx="855197" cy="409532"/>
              </a:xfrm>
              <a:prstGeom prst="rect">
                <a:avLst/>
              </a:prstGeom>
            </p:spPr>
          </p:pic>
        </p:grpSp>
        <p:pic>
          <p:nvPicPr>
            <p:cNvPr id="8" name="图片 7"/>
            <p:cNvPicPr>
              <a:picLocks noChangeAspect="1"/>
            </p:cNvPicPr>
            <p:nvPr/>
          </p:nvPicPr>
          <p:blipFill>
            <a:blip r:embed="rId5"/>
            <a:stretch>
              <a:fillRect/>
            </a:stretch>
          </p:blipFill>
          <p:spPr>
            <a:xfrm>
              <a:off x="9569675" y="2141973"/>
              <a:ext cx="1373145" cy="284993"/>
            </a:xfrm>
            <a:prstGeom prst="rect">
              <a:avLst/>
            </a:prstGeom>
          </p:spPr>
        </p:pic>
      </p:grpSp>
      <p:sp>
        <p:nvSpPr>
          <p:cNvPr id="12" name="椭圆 11"/>
          <p:cNvSpPr/>
          <p:nvPr/>
        </p:nvSpPr>
        <p:spPr>
          <a:xfrm>
            <a:off x="6160168" y="1899775"/>
            <a:ext cx="2311629" cy="593929"/>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标注 14"/>
          <p:cNvSpPr/>
          <p:nvPr/>
        </p:nvSpPr>
        <p:spPr>
          <a:xfrm>
            <a:off x="3544330" y="3055181"/>
            <a:ext cx="3959556" cy="1181379"/>
          </a:xfrm>
          <a:prstGeom prst="wedgeRoundRectCallout">
            <a:avLst>
              <a:gd name="adj1" fmla="val 32113"/>
              <a:gd name="adj2" fmla="val -82805"/>
              <a:gd name="adj3" fmla="val 16667"/>
            </a:avLst>
          </a:prstGeom>
          <a:solidFill>
            <a:srgbClr val="FF99FF"/>
          </a:solidFill>
          <a:ln>
            <a:solidFill>
              <a:schemeClr val="accent5">
                <a:lumMod val="7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dirty="0" smtClean="0">
                <a:solidFill>
                  <a:srgbClr val="0000CC"/>
                </a:solidFill>
                <a:latin typeface="楷体" panose="02010609060101010101" pitchFamily="49" charset="-122"/>
                <a:ea typeface="楷体" panose="02010609060101010101" pitchFamily="49" charset="-122"/>
              </a:rPr>
              <a:t>受理机构将申请书提交至科委形审人员</a:t>
            </a:r>
            <a:endParaRPr lang="zh-CN" altLang="en-US" sz="3200" dirty="0">
              <a:solidFill>
                <a:srgbClr val="0000CC"/>
              </a:solidFill>
              <a:latin typeface="楷体" panose="02010609060101010101" pitchFamily="49" charset="-122"/>
              <a:ea typeface="楷体" panose="02010609060101010101" pitchFamily="49" charset="-122"/>
            </a:endParaRPr>
          </a:p>
        </p:txBody>
      </p:sp>
      <p:sp>
        <p:nvSpPr>
          <p:cNvPr id="7" name="文本框 6"/>
          <p:cNvSpPr txBox="1"/>
          <p:nvPr/>
        </p:nvSpPr>
        <p:spPr>
          <a:xfrm>
            <a:off x="1412971" y="132637"/>
            <a:ext cx="9581434"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5.1 </a:t>
            </a:r>
            <a:r>
              <a:rPr lang="zh-CN" altLang="en-US" sz="4000" dirty="0" smtClean="0">
                <a:solidFill>
                  <a:srgbClr val="003399"/>
                </a:solidFill>
                <a:latin typeface="+mn-ea"/>
                <a:cs typeface="Times New Roman" panose="02020603050405020304" pitchFamily="18" charset="0"/>
              </a:rPr>
              <a:t>查看</a:t>
            </a:r>
            <a:r>
              <a:rPr lang="zh-CN" altLang="en-US" sz="4000" dirty="0">
                <a:solidFill>
                  <a:srgbClr val="003399"/>
                </a:solidFill>
                <a:latin typeface="+mn-ea"/>
                <a:cs typeface="Times New Roman" panose="02020603050405020304" pitchFamily="18" charset="0"/>
              </a:rPr>
              <a:t>形</a:t>
            </a:r>
            <a:r>
              <a:rPr lang="zh-CN" altLang="en-US" sz="4000" dirty="0" smtClean="0">
                <a:solidFill>
                  <a:srgbClr val="003399"/>
                </a:solidFill>
                <a:latin typeface="+mn-ea"/>
                <a:cs typeface="Times New Roman" panose="02020603050405020304" pitchFamily="18" charset="0"/>
              </a:rPr>
              <a:t>审结果</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下载</a:t>
            </a:r>
            <a:endParaRPr lang="zh-CN" altLang="en-US" sz="3200" dirty="0">
              <a:solidFill>
                <a:srgbClr val="003399"/>
              </a:solidFill>
              <a:latin typeface="+mn-ea"/>
              <a:cs typeface="Times New Roman" panose="02020603050405020304" pitchFamily="18" charset="0"/>
            </a:endParaRPr>
          </a:p>
        </p:txBody>
      </p:sp>
    </p:spTree>
    <p:extLst>
      <p:ext uri="{BB962C8B-B14F-4D97-AF65-F5344CB8AC3E}">
        <p14:creationId xmlns:p14="http://schemas.microsoft.com/office/powerpoint/2010/main" val="34650823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759305"/>
            <a:ext cx="12225112" cy="6098695"/>
            <a:chOff x="0" y="759305"/>
            <a:chExt cx="12225112" cy="6098695"/>
          </a:xfrm>
        </p:grpSpPr>
        <p:grpSp>
          <p:nvGrpSpPr>
            <p:cNvPr id="5" name="组合 4"/>
            <p:cNvGrpSpPr/>
            <p:nvPr/>
          </p:nvGrpSpPr>
          <p:grpSpPr>
            <a:xfrm>
              <a:off x="0" y="759305"/>
              <a:ext cx="12225112" cy="6098695"/>
              <a:chOff x="0" y="759305"/>
              <a:chExt cx="12225112" cy="6098695"/>
            </a:xfrm>
          </p:grpSpPr>
          <p:pic>
            <p:nvPicPr>
              <p:cNvPr id="3" name="图片 2"/>
              <p:cNvPicPr>
                <a:picLocks noChangeAspect="1"/>
              </p:cNvPicPr>
              <p:nvPr/>
            </p:nvPicPr>
            <p:blipFill>
              <a:blip r:embed="rId2"/>
              <a:stretch>
                <a:fillRect/>
              </a:stretch>
            </p:blipFill>
            <p:spPr>
              <a:xfrm>
                <a:off x="0" y="759305"/>
                <a:ext cx="12225112" cy="6098695"/>
              </a:xfrm>
              <a:prstGeom prst="rect">
                <a:avLst/>
              </a:prstGeom>
            </p:spPr>
          </p:pic>
          <p:pic>
            <p:nvPicPr>
              <p:cNvPr id="11" name="图片 10"/>
              <p:cNvPicPr>
                <a:picLocks noChangeAspect="1"/>
              </p:cNvPicPr>
              <p:nvPr/>
            </p:nvPicPr>
            <p:blipFill>
              <a:blip r:embed="rId3"/>
              <a:stretch>
                <a:fillRect/>
              </a:stretch>
            </p:blipFill>
            <p:spPr>
              <a:xfrm>
                <a:off x="9449755" y="1917123"/>
                <a:ext cx="1524537" cy="316414"/>
              </a:xfrm>
              <a:prstGeom prst="rect">
                <a:avLst/>
              </a:prstGeom>
            </p:spPr>
          </p:pic>
        </p:gr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74" y="3904904"/>
              <a:ext cx="10466710" cy="2819446"/>
            </a:xfrm>
            <a:prstGeom prst="rect">
              <a:avLst/>
            </a:prstGeom>
          </p:spPr>
        </p:pic>
      </p:grpSp>
      <p:sp>
        <p:nvSpPr>
          <p:cNvPr id="8" name="椭圆 7"/>
          <p:cNvSpPr/>
          <p:nvPr/>
        </p:nvSpPr>
        <p:spPr>
          <a:xfrm>
            <a:off x="6128084" y="1691221"/>
            <a:ext cx="2365827" cy="675283"/>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459724" y="51419"/>
            <a:ext cx="9305663"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5.1 </a:t>
            </a:r>
            <a:r>
              <a:rPr lang="zh-CN" altLang="en-US" sz="4000" dirty="0" smtClean="0">
                <a:solidFill>
                  <a:srgbClr val="003399"/>
                </a:solidFill>
                <a:latin typeface="+mn-ea"/>
                <a:cs typeface="Times New Roman" panose="02020603050405020304" pitchFamily="18" charset="0"/>
              </a:rPr>
              <a:t>查看</a:t>
            </a:r>
            <a:r>
              <a:rPr lang="zh-CN" altLang="en-US" sz="4000" dirty="0">
                <a:solidFill>
                  <a:srgbClr val="003399"/>
                </a:solidFill>
                <a:latin typeface="+mn-ea"/>
                <a:cs typeface="Times New Roman" panose="02020603050405020304" pitchFamily="18" charset="0"/>
              </a:rPr>
              <a:t>形</a:t>
            </a:r>
            <a:r>
              <a:rPr lang="zh-CN" altLang="en-US" sz="4000" dirty="0" smtClean="0">
                <a:solidFill>
                  <a:srgbClr val="003399"/>
                </a:solidFill>
                <a:latin typeface="+mn-ea"/>
                <a:cs typeface="Times New Roman" panose="02020603050405020304" pitchFamily="18" charset="0"/>
              </a:rPr>
              <a:t>审结果</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下载</a:t>
            </a:r>
            <a:endParaRPr lang="zh-CN" altLang="en-US" sz="3200" dirty="0">
              <a:solidFill>
                <a:srgbClr val="003399"/>
              </a:solidFill>
              <a:latin typeface="+mn-ea"/>
              <a:cs typeface="Times New Roman" panose="02020603050405020304" pitchFamily="18" charset="0"/>
            </a:endParaRPr>
          </a:p>
        </p:txBody>
      </p:sp>
    </p:spTree>
    <p:extLst>
      <p:ext uri="{BB962C8B-B14F-4D97-AF65-F5344CB8AC3E}">
        <p14:creationId xmlns:p14="http://schemas.microsoft.com/office/powerpoint/2010/main" val="16582172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759305"/>
            <a:ext cx="12192000" cy="6151292"/>
            <a:chOff x="0" y="759305"/>
            <a:chExt cx="12192000" cy="6151292"/>
          </a:xfrm>
        </p:grpSpPr>
        <p:grpSp>
          <p:nvGrpSpPr>
            <p:cNvPr id="2" name="组合 1"/>
            <p:cNvGrpSpPr/>
            <p:nvPr/>
          </p:nvGrpSpPr>
          <p:grpSpPr>
            <a:xfrm>
              <a:off x="0" y="759305"/>
              <a:ext cx="12192000" cy="6151292"/>
              <a:chOff x="0" y="759305"/>
              <a:chExt cx="12192000" cy="6151292"/>
            </a:xfrm>
          </p:grpSpPr>
          <p:pic>
            <p:nvPicPr>
              <p:cNvPr id="3" name="图片 2"/>
              <p:cNvPicPr>
                <a:picLocks noChangeAspect="1"/>
              </p:cNvPicPr>
              <p:nvPr/>
            </p:nvPicPr>
            <p:blipFill>
              <a:blip r:embed="rId3"/>
              <a:stretch>
                <a:fillRect/>
              </a:stretch>
            </p:blipFill>
            <p:spPr>
              <a:xfrm>
                <a:off x="0" y="759305"/>
                <a:ext cx="12192000" cy="6151292"/>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74" y="3904904"/>
                <a:ext cx="10466710" cy="2819446"/>
              </a:xfrm>
              <a:prstGeom prst="rect">
                <a:avLst/>
              </a:prstGeom>
            </p:spPr>
          </p:pic>
        </p:grpSp>
        <p:pic>
          <p:nvPicPr>
            <p:cNvPr id="14" name="图片 13"/>
            <p:cNvPicPr>
              <a:picLocks noChangeAspect="1"/>
            </p:cNvPicPr>
            <p:nvPr/>
          </p:nvPicPr>
          <p:blipFill>
            <a:blip r:embed="rId5"/>
            <a:stretch>
              <a:fillRect/>
            </a:stretch>
          </p:blipFill>
          <p:spPr>
            <a:xfrm>
              <a:off x="9449755" y="1902133"/>
              <a:ext cx="1538035" cy="319216"/>
            </a:xfrm>
            <a:prstGeom prst="rect">
              <a:avLst/>
            </a:prstGeom>
          </p:spPr>
        </p:pic>
      </p:grpSp>
      <p:sp>
        <p:nvSpPr>
          <p:cNvPr id="11" name="椭圆 10"/>
          <p:cNvSpPr/>
          <p:nvPr/>
        </p:nvSpPr>
        <p:spPr>
          <a:xfrm>
            <a:off x="6097466" y="1723305"/>
            <a:ext cx="2420893" cy="678270"/>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标注 9"/>
          <p:cNvSpPr/>
          <p:nvPr/>
        </p:nvSpPr>
        <p:spPr>
          <a:xfrm>
            <a:off x="7971362" y="2619906"/>
            <a:ext cx="2401113" cy="1170101"/>
          </a:xfrm>
          <a:prstGeom prst="wedgeRoundRectCallout">
            <a:avLst>
              <a:gd name="adj1" fmla="val -38253"/>
              <a:gd name="adj2" fmla="val -72435"/>
              <a:gd name="adj3" fmla="val 16667"/>
            </a:avLst>
          </a:prstGeom>
          <a:solidFill>
            <a:srgbClr val="FF99FF"/>
          </a:solidFill>
          <a:ln>
            <a:solidFill>
              <a:schemeClr val="accent5">
                <a:lumMod val="75000"/>
              </a:schemeClr>
            </a:solid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dirty="0" smtClean="0">
                <a:solidFill>
                  <a:srgbClr val="0000CC"/>
                </a:solidFill>
                <a:latin typeface="楷体" panose="02010609060101010101" pitchFamily="49" charset="-122"/>
                <a:ea typeface="楷体" panose="02010609060101010101" pitchFamily="49" charset="-122"/>
              </a:rPr>
              <a:t>不允许修改申请书</a:t>
            </a:r>
            <a:endParaRPr lang="zh-CN" altLang="en-US" sz="3200" dirty="0">
              <a:solidFill>
                <a:srgbClr val="0000CC"/>
              </a:solidFill>
              <a:latin typeface="楷体" panose="02010609060101010101" pitchFamily="49" charset="-122"/>
              <a:ea typeface="楷体" panose="02010609060101010101" pitchFamily="49" charset="-122"/>
            </a:endParaRPr>
          </a:p>
        </p:txBody>
      </p:sp>
      <p:sp>
        <p:nvSpPr>
          <p:cNvPr id="8" name="文本框 7"/>
          <p:cNvSpPr txBox="1"/>
          <p:nvPr/>
        </p:nvSpPr>
        <p:spPr>
          <a:xfrm>
            <a:off x="1303958" y="51419"/>
            <a:ext cx="9479834"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5.1 </a:t>
            </a:r>
            <a:r>
              <a:rPr lang="zh-CN" altLang="en-US" sz="4000" dirty="0" smtClean="0">
                <a:solidFill>
                  <a:srgbClr val="003399"/>
                </a:solidFill>
                <a:latin typeface="+mn-ea"/>
                <a:cs typeface="Times New Roman" panose="02020603050405020304" pitchFamily="18" charset="0"/>
              </a:rPr>
              <a:t>查看</a:t>
            </a:r>
            <a:r>
              <a:rPr lang="zh-CN" altLang="en-US" sz="4000" dirty="0">
                <a:solidFill>
                  <a:srgbClr val="003399"/>
                </a:solidFill>
                <a:latin typeface="+mn-ea"/>
                <a:cs typeface="Times New Roman" panose="02020603050405020304" pitchFamily="18" charset="0"/>
              </a:rPr>
              <a:t>形</a:t>
            </a:r>
            <a:r>
              <a:rPr lang="zh-CN" altLang="en-US" sz="4000" dirty="0" smtClean="0">
                <a:solidFill>
                  <a:srgbClr val="003399"/>
                </a:solidFill>
                <a:latin typeface="+mn-ea"/>
                <a:cs typeface="Times New Roman" panose="02020603050405020304" pitchFamily="18" charset="0"/>
              </a:rPr>
              <a:t>审结果</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下载</a:t>
            </a:r>
            <a:endParaRPr lang="zh-CN" altLang="en-US" sz="3200" dirty="0">
              <a:solidFill>
                <a:srgbClr val="003399"/>
              </a:solidFill>
              <a:latin typeface="+mn-ea"/>
              <a:cs typeface="Times New Roman" panose="02020603050405020304" pitchFamily="18" charset="0"/>
            </a:endParaRPr>
          </a:p>
        </p:txBody>
      </p:sp>
    </p:spTree>
    <p:extLst>
      <p:ext uri="{BB962C8B-B14F-4D97-AF65-F5344CB8AC3E}">
        <p14:creationId xmlns:p14="http://schemas.microsoft.com/office/powerpoint/2010/main" val="12348821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7927" y="1695250"/>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r>
              <a:rPr lang="zh-CN" altLang="en-US" sz="2400" dirty="0" smtClean="0"/>
              <a:t> 登录</a:t>
            </a:r>
            <a:endParaRPr lang="zh-CN" altLang="en-US" sz="2400" dirty="0"/>
          </a:p>
        </p:txBody>
      </p:sp>
      <p:sp>
        <p:nvSpPr>
          <p:cNvPr id="3" name="矩形 2"/>
          <p:cNvSpPr/>
          <p:nvPr/>
        </p:nvSpPr>
        <p:spPr>
          <a:xfrm>
            <a:off x="1501044" y="2804567"/>
            <a:ext cx="179965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3</a:t>
            </a:r>
            <a:r>
              <a:rPr lang="zh-CN" altLang="en-US" sz="2400" dirty="0" smtClean="0"/>
              <a:t> 填报阶段</a:t>
            </a:r>
            <a:endParaRPr lang="zh-CN" altLang="en-US" sz="2400" dirty="0"/>
          </a:p>
        </p:txBody>
      </p:sp>
      <p:sp>
        <p:nvSpPr>
          <p:cNvPr id="4" name="矩形 3"/>
          <p:cNvSpPr/>
          <p:nvPr/>
        </p:nvSpPr>
        <p:spPr>
          <a:xfrm>
            <a:off x="4758662" y="2821756"/>
            <a:ext cx="170180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4 </a:t>
            </a:r>
            <a:r>
              <a:rPr lang="zh-CN" altLang="en-US" sz="2400" dirty="0" smtClean="0"/>
              <a:t>受理阶段</a:t>
            </a:r>
            <a:endParaRPr lang="zh-CN" altLang="en-US" sz="2400" dirty="0"/>
          </a:p>
        </p:txBody>
      </p:sp>
      <p:sp>
        <p:nvSpPr>
          <p:cNvPr id="5" name="矩形 4"/>
          <p:cNvSpPr/>
          <p:nvPr/>
        </p:nvSpPr>
        <p:spPr>
          <a:xfrm>
            <a:off x="9332027" y="2808538"/>
            <a:ext cx="2348241" cy="537029"/>
          </a:xfrm>
          <a:prstGeom prst="rect">
            <a:avLst/>
          </a:prstGeom>
          <a:solidFill>
            <a:srgbClr val="FF5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6 </a:t>
            </a:r>
            <a:r>
              <a:rPr lang="zh-CN" altLang="en-US" sz="2400" dirty="0"/>
              <a:t>评审立项阶段</a:t>
            </a:r>
          </a:p>
        </p:txBody>
      </p:sp>
      <p:sp>
        <p:nvSpPr>
          <p:cNvPr id="6" name="矩形 5"/>
          <p:cNvSpPr/>
          <p:nvPr/>
        </p:nvSpPr>
        <p:spPr>
          <a:xfrm>
            <a:off x="7133099" y="2804567"/>
            <a:ext cx="1721527"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5 </a:t>
            </a:r>
            <a:r>
              <a:rPr lang="zh-CN" altLang="en-US" sz="2400" dirty="0" smtClean="0"/>
              <a:t>形审阶段</a:t>
            </a:r>
            <a:endParaRPr lang="zh-CN" altLang="en-US" sz="2400" dirty="0"/>
          </a:p>
        </p:txBody>
      </p:sp>
      <p:sp>
        <p:nvSpPr>
          <p:cNvPr id="7" name="矩形 6"/>
          <p:cNvSpPr/>
          <p:nvPr/>
        </p:nvSpPr>
        <p:spPr>
          <a:xfrm>
            <a:off x="353508" y="3923501"/>
            <a:ext cx="522530" cy="268584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维护个人信息</a:t>
            </a:r>
            <a:endParaRPr lang="zh-CN" altLang="en-US" sz="2400" dirty="0"/>
          </a:p>
        </p:txBody>
      </p:sp>
      <p:sp>
        <p:nvSpPr>
          <p:cNvPr id="8" name="矩形 7"/>
          <p:cNvSpPr/>
          <p:nvPr/>
        </p:nvSpPr>
        <p:spPr>
          <a:xfrm>
            <a:off x="1073917" y="3923501"/>
            <a:ext cx="522530" cy="268584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填写申请书</a:t>
            </a:r>
            <a:endParaRPr lang="zh-CN" altLang="en-US" sz="2400" dirty="0"/>
          </a:p>
        </p:txBody>
      </p:sp>
      <p:sp>
        <p:nvSpPr>
          <p:cNvPr id="9" name="矩形 8"/>
          <p:cNvSpPr/>
          <p:nvPr/>
        </p:nvSpPr>
        <p:spPr>
          <a:xfrm>
            <a:off x="1794326" y="3934065"/>
            <a:ext cx="522530" cy="267528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合法性检查</a:t>
            </a:r>
            <a:endParaRPr lang="zh-CN" altLang="en-US" sz="2400" dirty="0"/>
          </a:p>
        </p:txBody>
      </p:sp>
      <p:sp>
        <p:nvSpPr>
          <p:cNvPr id="10" name="矩形 9"/>
          <p:cNvSpPr/>
          <p:nvPr/>
        </p:nvSpPr>
        <p:spPr>
          <a:xfrm>
            <a:off x="2541805" y="3923500"/>
            <a:ext cx="522530" cy="268584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提交申请书</a:t>
            </a:r>
            <a:endParaRPr lang="zh-CN" altLang="en-US" sz="2400" dirty="0"/>
          </a:p>
        </p:txBody>
      </p:sp>
      <p:sp>
        <p:nvSpPr>
          <p:cNvPr id="11" name="矩形 10"/>
          <p:cNvSpPr/>
          <p:nvPr/>
        </p:nvSpPr>
        <p:spPr>
          <a:xfrm>
            <a:off x="3256370" y="3923501"/>
            <a:ext cx="522530" cy="268584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查看审核</a:t>
            </a:r>
            <a:r>
              <a:rPr lang="zh-CN" altLang="en-US" sz="2400" dirty="0" smtClean="0"/>
              <a:t>结果</a:t>
            </a:r>
            <a:endParaRPr lang="zh-CN" altLang="en-US" sz="2400" dirty="0"/>
          </a:p>
        </p:txBody>
      </p:sp>
      <p:sp>
        <p:nvSpPr>
          <p:cNvPr id="12" name="矩形 11"/>
          <p:cNvSpPr/>
          <p:nvPr/>
        </p:nvSpPr>
        <p:spPr>
          <a:xfrm>
            <a:off x="4907205" y="3900392"/>
            <a:ext cx="522530" cy="27089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查看受理</a:t>
            </a:r>
            <a:r>
              <a:rPr lang="zh-CN" altLang="en-US" sz="2400" dirty="0" smtClean="0"/>
              <a:t>结果</a:t>
            </a:r>
            <a:endParaRPr lang="zh-CN" altLang="en-US" sz="2400" dirty="0"/>
          </a:p>
        </p:txBody>
      </p:sp>
      <p:sp>
        <p:nvSpPr>
          <p:cNvPr id="13" name="矩形 12"/>
          <p:cNvSpPr/>
          <p:nvPr/>
        </p:nvSpPr>
        <p:spPr>
          <a:xfrm>
            <a:off x="7679369" y="3934065"/>
            <a:ext cx="522530" cy="267528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查看形</a:t>
            </a:r>
            <a:r>
              <a:rPr lang="zh-CN" altLang="en-US" sz="2400" dirty="0" smtClean="0"/>
              <a:t>审结果</a:t>
            </a:r>
            <a:endParaRPr lang="zh-CN" altLang="en-US" sz="2400" dirty="0"/>
          </a:p>
        </p:txBody>
      </p:sp>
      <p:sp>
        <p:nvSpPr>
          <p:cNvPr id="14" name="矩形 13"/>
          <p:cNvSpPr/>
          <p:nvPr/>
        </p:nvSpPr>
        <p:spPr>
          <a:xfrm>
            <a:off x="9517489" y="3900392"/>
            <a:ext cx="522530" cy="270895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查看立项结果</a:t>
            </a:r>
          </a:p>
        </p:txBody>
      </p:sp>
      <p:sp>
        <p:nvSpPr>
          <p:cNvPr id="15" name="矩形 14"/>
          <p:cNvSpPr/>
          <p:nvPr/>
        </p:nvSpPr>
        <p:spPr>
          <a:xfrm>
            <a:off x="5892256" y="3900392"/>
            <a:ext cx="522530" cy="27089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sp>
        <p:nvSpPr>
          <p:cNvPr id="16" name="矩形 15"/>
          <p:cNvSpPr/>
          <p:nvPr/>
        </p:nvSpPr>
        <p:spPr>
          <a:xfrm>
            <a:off x="11032807" y="3914909"/>
            <a:ext cx="522530" cy="269443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cxnSp>
        <p:nvCxnSpPr>
          <p:cNvPr id="17" name="直接连接符 16"/>
          <p:cNvCxnSpPr>
            <a:stCxn id="2" idx="2"/>
          </p:cNvCxnSpPr>
          <p:nvPr/>
        </p:nvCxnSpPr>
        <p:spPr>
          <a:xfrm>
            <a:off x="6171730" y="2232279"/>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直接连接符 17"/>
          <p:cNvCxnSpPr>
            <a:stCxn id="3" idx="0"/>
          </p:cNvCxnSpPr>
          <p:nvPr/>
        </p:nvCxnSpPr>
        <p:spPr>
          <a:xfrm flipH="1" flipV="1">
            <a:off x="2462116" y="2554514"/>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637118" y="2541030"/>
            <a:ext cx="5307" cy="2500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7959502" y="254331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0508802" y="254103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62116" y="2541030"/>
            <a:ext cx="8046686" cy="13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614773"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362252"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055591"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803065"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41361" y="3654978"/>
            <a:ext cx="0" cy="24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186679"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153521" y="3641771"/>
            <a:ext cx="0" cy="292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775192"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294072" y="368267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14773" y="3654331"/>
            <a:ext cx="3605065" cy="9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6679" y="3641771"/>
            <a:ext cx="985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775192" y="3655619"/>
            <a:ext cx="1518880" cy="16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 idx="2"/>
          </p:cNvCxnSpPr>
          <p:nvPr/>
        </p:nvCxnSpPr>
        <p:spPr>
          <a:xfrm flipH="1">
            <a:off x="2462116" y="3341597"/>
            <a:ext cx="5307" cy="341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 idx="2"/>
          </p:cNvCxnSpPr>
          <p:nvPr/>
        </p:nvCxnSpPr>
        <p:spPr>
          <a:xfrm flipH="1">
            <a:off x="5637118" y="3341597"/>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13" idx="0"/>
          </p:cNvCxnSpPr>
          <p:nvPr/>
        </p:nvCxnSpPr>
        <p:spPr>
          <a:xfrm>
            <a:off x="7933665" y="3352799"/>
            <a:ext cx="6969" cy="58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506148" y="3347219"/>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968374" y="3934065"/>
            <a:ext cx="522530" cy="267528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cxnSp>
        <p:nvCxnSpPr>
          <p:cNvPr id="40" name="直接连接符 39"/>
          <p:cNvCxnSpPr/>
          <p:nvPr/>
        </p:nvCxnSpPr>
        <p:spPr>
          <a:xfrm flipV="1">
            <a:off x="4229639" y="3680058"/>
            <a:ext cx="0" cy="254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317927" y="860753"/>
            <a:ext cx="1707606" cy="5370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r>
              <a:rPr lang="zh-CN" altLang="en-US" sz="2400" dirty="0" smtClean="0"/>
              <a:t> 注册</a:t>
            </a:r>
            <a:endParaRPr lang="zh-CN" altLang="en-US" sz="2400" dirty="0"/>
          </a:p>
        </p:txBody>
      </p:sp>
      <p:cxnSp>
        <p:nvCxnSpPr>
          <p:cNvPr id="42" name="直接连接符 41"/>
          <p:cNvCxnSpPr/>
          <p:nvPr/>
        </p:nvCxnSpPr>
        <p:spPr>
          <a:xfrm>
            <a:off x="6153521" y="1402360"/>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99929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831492"/>
            <a:ext cx="12225872" cy="5975707"/>
            <a:chOff x="0" y="831492"/>
            <a:chExt cx="12225872" cy="5975707"/>
          </a:xfrm>
        </p:grpSpPr>
        <p:grpSp>
          <p:nvGrpSpPr>
            <p:cNvPr id="6" name="组合 5"/>
            <p:cNvGrpSpPr/>
            <p:nvPr/>
          </p:nvGrpSpPr>
          <p:grpSpPr>
            <a:xfrm>
              <a:off x="0" y="831492"/>
              <a:ext cx="12225872" cy="5975707"/>
              <a:chOff x="0" y="831492"/>
              <a:chExt cx="12225872" cy="5975707"/>
            </a:xfrm>
          </p:grpSpPr>
          <p:pic>
            <p:nvPicPr>
              <p:cNvPr id="3" name="图片 2"/>
              <p:cNvPicPr>
                <a:picLocks noChangeAspect="1"/>
              </p:cNvPicPr>
              <p:nvPr/>
            </p:nvPicPr>
            <p:blipFill>
              <a:blip r:embed="rId2"/>
              <a:stretch>
                <a:fillRect/>
              </a:stretch>
            </p:blipFill>
            <p:spPr>
              <a:xfrm>
                <a:off x="0" y="831492"/>
                <a:ext cx="12225872" cy="5975707"/>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56" y="3974708"/>
                <a:ext cx="10546158" cy="2761176"/>
              </a:xfrm>
              <a:prstGeom prst="rect">
                <a:avLst/>
              </a:prstGeom>
            </p:spPr>
          </p:pic>
        </p:grpSp>
        <p:pic>
          <p:nvPicPr>
            <p:cNvPr id="9" name="图片 8"/>
            <p:cNvPicPr>
              <a:picLocks noChangeAspect="1"/>
            </p:cNvPicPr>
            <p:nvPr/>
          </p:nvPicPr>
          <p:blipFill>
            <a:blip r:embed="rId4"/>
            <a:stretch>
              <a:fillRect/>
            </a:stretch>
          </p:blipFill>
          <p:spPr>
            <a:xfrm>
              <a:off x="9449755" y="1996281"/>
              <a:ext cx="1524537" cy="316414"/>
            </a:xfrm>
            <a:prstGeom prst="rect">
              <a:avLst/>
            </a:prstGeom>
          </p:spPr>
        </p:pic>
      </p:grpSp>
      <p:sp>
        <p:nvSpPr>
          <p:cNvPr id="12" name="椭圆 11"/>
          <p:cNvSpPr/>
          <p:nvPr/>
        </p:nvSpPr>
        <p:spPr>
          <a:xfrm>
            <a:off x="6193720" y="1798932"/>
            <a:ext cx="2268109" cy="697525"/>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标注 12"/>
          <p:cNvSpPr/>
          <p:nvPr/>
        </p:nvSpPr>
        <p:spPr>
          <a:xfrm>
            <a:off x="7823200" y="2697314"/>
            <a:ext cx="3461523" cy="1060495"/>
          </a:xfrm>
          <a:prstGeom prst="wedgeRoundRectCallout">
            <a:avLst>
              <a:gd name="adj1" fmla="val -37138"/>
              <a:gd name="adj2" fmla="val -78512"/>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3200" b="1" dirty="0" smtClean="0">
                <a:solidFill>
                  <a:schemeClr val="bg1"/>
                </a:solidFill>
                <a:latin typeface="楷体" panose="02010609060101010101" pitchFamily="49" charset="-122"/>
                <a:ea typeface="楷体" panose="02010609060101010101" pitchFamily="49" charset="-122"/>
              </a:rPr>
              <a:t>科委负责人分配专家评审项目</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7" name="文本框 6"/>
          <p:cNvSpPr txBox="1"/>
          <p:nvPr/>
        </p:nvSpPr>
        <p:spPr>
          <a:xfrm>
            <a:off x="1172715" y="7493"/>
            <a:ext cx="9880441"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6.1 </a:t>
            </a:r>
            <a:r>
              <a:rPr lang="zh-CN" altLang="en-US" sz="4000" dirty="0" smtClean="0">
                <a:solidFill>
                  <a:srgbClr val="003399"/>
                </a:solidFill>
                <a:latin typeface="+mn-ea"/>
                <a:cs typeface="Times New Roman" panose="02020603050405020304" pitchFamily="18" charset="0"/>
              </a:rPr>
              <a:t>查看</a:t>
            </a:r>
            <a:r>
              <a:rPr lang="zh-CN" altLang="en-US" sz="4000" dirty="0">
                <a:solidFill>
                  <a:srgbClr val="003399"/>
                </a:solidFill>
                <a:latin typeface="+mn-ea"/>
                <a:cs typeface="Times New Roman" panose="02020603050405020304" pitchFamily="18" charset="0"/>
              </a:rPr>
              <a:t>立项</a:t>
            </a:r>
            <a:r>
              <a:rPr lang="zh-CN" altLang="en-US" sz="4000" dirty="0" smtClean="0">
                <a:solidFill>
                  <a:srgbClr val="003399"/>
                </a:solidFill>
                <a:latin typeface="+mn-ea"/>
                <a:cs typeface="Times New Roman" panose="02020603050405020304" pitchFamily="18" charset="0"/>
              </a:rPr>
              <a:t>结果</a:t>
            </a:r>
            <a:r>
              <a:rPr lang="en-US" altLang="zh-CN" sz="3200" dirty="0" smtClean="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下载</a:t>
            </a:r>
          </a:p>
        </p:txBody>
      </p:sp>
      <p:pic>
        <p:nvPicPr>
          <p:cNvPr id="4" name="图片 3"/>
          <p:cNvPicPr>
            <a:picLocks noChangeAspect="1"/>
          </p:cNvPicPr>
          <p:nvPr/>
        </p:nvPicPr>
        <p:blipFill>
          <a:blip r:embed="rId5"/>
          <a:stretch>
            <a:fillRect/>
          </a:stretch>
        </p:blipFill>
        <p:spPr>
          <a:xfrm>
            <a:off x="6690659" y="1995615"/>
            <a:ext cx="1132541" cy="268234"/>
          </a:xfrm>
          <a:prstGeom prst="rect">
            <a:avLst/>
          </a:prstGeom>
        </p:spPr>
      </p:pic>
    </p:spTree>
    <p:extLst>
      <p:ext uri="{BB962C8B-B14F-4D97-AF65-F5344CB8AC3E}">
        <p14:creationId xmlns:p14="http://schemas.microsoft.com/office/powerpoint/2010/main" val="11535561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758920"/>
            <a:ext cx="12212020" cy="6099079"/>
            <a:chOff x="0" y="758920"/>
            <a:chExt cx="12212020" cy="6099079"/>
          </a:xfrm>
        </p:grpSpPr>
        <p:grpSp>
          <p:nvGrpSpPr>
            <p:cNvPr id="5" name="组合 4"/>
            <p:cNvGrpSpPr/>
            <p:nvPr/>
          </p:nvGrpSpPr>
          <p:grpSpPr>
            <a:xfrm>
              <a:off x="0" y="758920"/>
              <a:ext cx="12212020" cy="6099079"/>
              <a:chOff x="0" y="758920"/>
              <a:chExt cx="12212020" cy="6099079"/>
            </a:xfrm>
          </p:grpSpPr>
          <p:pic>
            <p:nvPicPr>
              <p:cNvPr id="3" name="图片 2"/>
              <p:cNvPicPr>
                <a:picLocks noChangeAspect="1"/>
              </p:cNvPicPr>
              <p:nvPr/>
            </p:nvPicPr>
            <p:blipFill>
              <a:blip r:embed="rId2"/>
              <a:stretch>
                <a:fillRect/>
              </a:stretch>
            </p:blipFill>
            <p:spPr>
              <a:xfrm>
                <a:off x="0" y="758920"/>
                <a:ext cx="12212020" cy="6099079"/>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71" y="3968408"/>
                <a:ext cx="10549003" cy="2769275"/>
              </a:xfrm>
              <a:prstGeom prst="rect">
                <a:avLst/>
              </a:prstGeom>
            </p:spPr>
          </p:pic>
        </p:grpSp>
        <p:pic>
          <p:nvPicPr>
            <p:cNvPr id="7" name="图片 6"/>
            <p:cNvPicPr>
              <a:picLocks noChangeAspect="1"/>
            </p:cNvPicPr>
            <p:nvPr/>
          </p:nvPicPr>
          <p:blipFill>
            <a:blip r:embed="rId4"/>
            <a:stretch>
              <a:fillRect/>
            </a:stretch>
          </p:blipFill>
          <p:spPr>
            <a:xfrm>
              <a:off x="9449755" y="1917123"/>
              <a:ext cx="1524537" cy="316414"/>
            </a:xfrm>
            <a:prstGeom prst="rect">
              <a:avLst/>
            </a:prstGeom>
          </p:spPr>
        </p:pic>
      </p:grpSp>
      <p:sp>
        <p:nvSpPr>
          <p:cNvPr id="8" name="椭圆 7"/>
          <p:cNvSpPr/>
          <p:nvPr/>
        </p:nvSpPr>
        <p:spPr>
          <a:xfrm>
            <a:off x="6190343" y="1755659"/>
            <a:ext cx="2268109" cy="595501"/>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81904" y="0"/>
            <a:ext cx="9648212"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6.1 </a:t>
            </a:r>
            <a:r>
              <a:rPr lang="zh-CN" altLang="en-US" sz="4000" dirty="0" smtClean="0">
                <a:solidFill>
                  <a:srgbClr val="003399"/>
                </a:solidFill>
                <a:latin typeface="+mn-ea"/>
                <a:cs typeface="Times New Roman" panose="02020603050405020304" pitchFamily="18" charset="0"/>
              </a:rPr>
              <a:t>查看</a:t>
            </a:r>
            <a:r>
              <a:rPr lang="zh-CN" altLang="en-US" sz="4000" dirty="0">
                <a:solidFill>
                  <a:srgbClr val="003399"/>
                </a:solidFill>
                <a:latin typeface="+mn-ea"/>
                <a:cs typeface="Times New Roman" panose="02020603050405020304" pitchFamily="18" charset="0"/>
              </a:rPr>
              <a:t>立项</a:t>
            </a:r>
            <a:r>
              <a:rPr lang="zh-CN" altLang="en-US" sz="4000" dirty="0" smtClean="0">
                <a:solidFill>
                  <a:srgbClr val="003399"/>
                </a:solidFill>
                <a:latin typeface="+mn-ea"/>
                <a:cs typeface="Times New Roman" panose="02020603050405020304" pitchFamily="18" charset="0"/>
              </a:rPr>
              <a:t>结果</a:t>
            </a:r>
            <a:r>
              <a:rPr lang="en-US" altLang="zh-CN" sz="3200" dirty="0" smtClean="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下载</a:t>
            </a:r>
          </a:p>
        </p:txBody>
      </p:sp>
    </p:spTree>
    <p:extLst>
      <p:ext uri="{BB962C8B-B14F-4D97-AF65-F5344CB8AC3E}">
        <p14:creationId xmlns:p14="http://schemas.microsoft.com/office/powerpoint/2010/main" val="30831636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758921"/>
            <a:ext cx="12192000" cy="6047565"/>
            <a:chOff x="0" y="758921"/>
            <a:chExt cx="12192000" cy="6047565"/>
          </a:xfrm>
        </p:grpSpPr>
        <p:grpSp>
          <p:nvGrpSpPr>
            <p:cNvPr id="3" name="组合 2"/>
            <p:cNvGrpSpPr/>
            <p:nvPr/>
          </p:nvGrpSpPr>
          <p:grpSpPr>
            <a:xfrm>
              <a:off x="0" y="758921"/>
              <a:ext cx="12192000" cy="6047565"/>
              <a:chOff x="0" y="758921"/>
              <a:chExt cx="12192000" cy="6047565"/>
            </a:xfrm>
          </p:grpSpPr>
          <p:pic>
            <p:nvPicPr>
              <p:cNvPr id="2" name="图片 1"/>
              <p:cNvPicPr>
                <a:picLocks noChangeAspect="1"/>
              </p:cNvPicPr>
              <p:nvPr/>
            </p:nvPicPr>
            <p:blipFill>
              <a:blip r:embed="rId2"/>
              <a:stretch>
                <a:fillRect/>
              </a:stretch>
            </p:blipFill>
            <p:spPr>
              <a:xfrm>
                <a:off x="0" y="758921"/>
                <a:ext cx="12192000" cy="6047565"/>
              </a:xfrm>
              <a:prstGeom prst="rect">
                <a:avLst/>
              </a:prstGeom>
            </p:spPr>
          </p:pic>
          <p:pic>
            <p:nvPicPr>
              <p:cNvPr id="7" name="图片 6"/>
              <p:cNvPicPr>
                <a:picLocks noChangeAspect="1"/>
              </p:cNvPicPr>
              <p:nvPr/>
            </p:nvPicPr>
            <p:blipFill>
              <a:blip r:embed="rId3"/>
              <a:stretch>
                <a:fillRect/>
              </a:stretch>
            </p:blipFill>
            <p:spPr>
              <a:xfrm>
                <a:off x="9449755" y="1917123"/>
                <a:ext cx="1524537" cy="316414"/>
              </a:xfrm>
              <a:prstGeom prst="rect">
                <a:avLst/>
              </a:prstGeom>
            </p:spPr>
          </p:pic>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771" y="3968408"/>
              <a:ext cx="10549003" cy="2769275"/>
            </a:xfrm>
            <a:prstGeom prst="rect">
              <a:avLst/>
            </a:prstGeom>
          </p:spPr>
        </p:pic>
      </p:grpSp>
      <p:sp>
        <p:nvSpPr>
          <p:cNvPr id="8" name="椭圆 7"/>
          <p:cNvSpPr/>
          <p:nvPr/>
        </p:nvSpPr>
        <p:spPr>
          <a:xfrm>
            <a:off x="6190343" y="1755659"/>
            <a:ext cx="2268109" cy="595501"/>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315436" y="0"/>
            <a:ext cx="9561127"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6.1 </a:t>
            </a:r>
            <a:r>
              <a:rPr lang="zh-CN" altLang="en-US" sz="4000" dirty="0" smtClean="0">
                <a:solidFill>
                  <a:srgbClr val="003399"/>
                </a:solidFill>
                <a:latin typeface="+mn-ea"/>
                <a:cs typeface="Times New Roman" panose="02020603050405020304" pitchFamily="18" charset="0"/>
              </a:rPr>
              <a:t>查看</a:t>
            </a:r>
            <a:r>
              <a:rPr lang="zh-CN" altLang="en-US" sz="4000" dirty="0">
                <a:solidFill>
                  <a:srgbClr val="003399"/>
                </a:solidFill>
                <a:latin typeface="+mn-ea"/>
                <a:cs typeface="Times New Roman" panose="02020603050405020304" pitchFamily="18" charset="0"/>
              </a:rPr>
              <a:t>立项</a:t>
            </a:r>
            <a:r>
              <a:rPr lang="zh-CN" altLang="en-US" sz="4000" dirty="0" smtClean="0">
                <a:solidFill>
                  <a:srgbClr val="003399"/>
                </a:solidFill>
                <a:latin typeface="+mn-ea"/>
                <a:cs typeface="Times New Roman" panose="02020603050405020304" pitchFamily="18" charset="0"/>
              </a:rPr>
              <a:t>结果</a:t>
            </a:r>
            <a:r>
              <a:rPr lang="en-US" altLang="zh-CN" sz="3200" dirty="0" smtClean="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查看</a:t>
            </a:r>
            <a:r>
              <a:rPr lang="en-US" altLang="zh-CN" sz="3200" dirty="0">
                <a:solidFill>
                  <a:srgbClr val="003399"/>
                </a:solidFill>
                <a:latin typeface="+mn-ea"/>
                <a:cs typeface="Times New Roman" panose="02020603050405020304" pitchFamily="18" charset="0"/>
              </a:rPr>
              <a:t>/</a:t>
            </a:r>
            <a:r>
              <a:rPr lang="zh-CN" altLang="en-US" sz="3200" dirty="0">
                <a:solidFill>
                  <a:srgbClr val="003399"/>
                </a:solidFill>
                <a:latin typeface="+mn-ea"/>
                <a:cs typeface="Times New Roman" panose="02020603050405020304" pitchFamily="18" charset="0"/>
              </a:rPr>
              <a:t>下载</a:t>
            </a:r>
          </a:p>
        </p:txBody>
      </p:sp>
    </p:spTree>
    <p:extLst>
      <p:ext uri="{BB962C8B-B14F-4D97-AF65-F5344CB8AC3E}">
        <p14:creationId xmlns:p14="http://schemas.microsoft.com/office/powerpoint/2010/main" val="8371673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758921"/>
            <a:ext cx="12192000" cy="6151292"/>
            <a:chOff x="0" y="758921"/>
            <a:chExt cx="12192000" cy="6151292"/>
          </a:xfrm>
        </p:grpSpPr>
        <p:grpSp>
          <p:nvGrpSpPr>
            <p:cNvPr id="3" name="组合 2"/>
            <p:cNvGrpSpPr/>
            <p:nvPr/>
          </p:nvGrpSpPr>
          <p:grpSpPr>
            <a:xfrm>
              <a:off x="0" y="758921"/>
              <a:ext cx="12192000" cy="6151292"/>
              <a:chOff x="0" y="758921"/>
              <a:chExt cx="12192000" cy="6151292"/>
            </a:xfrm>
          </p:grpSpPr>
          <p:pic>
            <p:nvPicPr>
              <p:cNvPr id="4" name="图片 3"/>
              <p:cNvPicPr>
                <a:picLocks noChangeAspect="1"/>
              </p:cNvPicPr>
              <p:nvPr/>
            </p:nvPicPr>
            <p:blipFill>
              <a:blip r:embed="rId2"/>
              <a:stretch>
                <a:fillRect/>
              </a:stretch>
            </p:blipFill>
            <p:spPr>
              <a:xfrm>
                <a:off x="0" y="758921"/>
                <a:ext cx="12192000" cy="6151292"/>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71" y="4000492"/>
                <a:ext cx="10549003" cy="2769275"/>
              </a:xfrm>
              <a:prstGeom prst="rect">
                <a:avLst/>
              </a:prstGeom>
            </p:spPr>
          </p:pic>
        </p:grpSp>
        <p:pic>
          <p:nvPicPr>
            <p:cNvPr id="15" name="图片 14"/>
            <p:cNvPicPr>
              <a:picLocks noChangeAspect="1"/>
            </p:cNvPicPr>
            <p:nvPr/>
          </p:nvPicPr>
          <p:blipFill>
            <a:blip r:embed="rId4"/>
            <a:stretch>
              <a:fillRect/>
            </a:stretch>
          </p:blipFill>
          <p:spPr>
            <a:xfrm>
              <a:off x="9449755" y="1917123"/>
              <a:ext cx="1524537" cy="316414"/>
            </a:xfrm>
            <a:prstGeom prst="rect">
              <a:avLst/>
            </a:prstGeom>
          </p:spPr>
        </p:pic>
      </p:grpSp>
      <p:sp>
        <p:nvSpPr>
          <p:cNvPr id="8" name="椭圆 7"/>
          <p:cNvSpPr/>
          <p:nvPr/>
        </p:nvSpPr>
        <p:spPr>
          <a:xfrm>
            <a:off x="6160363" y="1785639"/>
            <a:ext cx="2268109" cy="595501"/>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标注 11"/>
          <p:cNvSpPr/>
          <p:nvPr/>
        </p:nvSpPr>
        <p:spPr>
          <a:xfrm>
            <a:off x="7879823" y="2741146"/>
            <a:ext cx="3711412" cy="1093421"/>
          </a:xfrm>
          <a:prstGeom prst="wedgeRoundRectCallout">
            <a:avLst>
              <a:gd name="adj1" fmla="val -20956"/>
              <a:gd name="adj2" fmla="val -47461"/>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smtClean="0">
                <a:solidFill>
                  <a:schemeClr val="bg1"/>
                </a:solidFill>
                <a:latin typeface="楷体" panose="02010609060101010101" pitchFamily="49" charset="-122"/>
                <a:ea typeface="楷体" panose="02010609060101010101" pitchFamily="49" charset="-122"/>
              </a:rPr>
              <a:t>2)</a:t>
            </a:r>
            <a:r>
              <a:rPr lang="zh-CN" altLang="en-US" sz="3200" b="1" dirty="0" smtClean="0">
                <a:solidFill>
                  <a:schemeClr val="bg1"/>
                </a:solidFill>
                <a:latin typeface="楷体" panose="02010609060101010101" pitchFamily="49" charset="-122"/>
                <a:ea typeface="楷体" panose="02010609060101010101" pitchFamily="49" charset="-122"/>
              </a:rPr>
              <a:t>联系</a:t>
            </a:r>
            <a:r>
              <a:rPr lang="zh-CN" altLang="en-US" sz="3200" b="1" dirty="0">
                <a:solidFill>
                  <a:schemeClr val="bg1"/>
                </a:solidFill>
                <a:latin typeface="楷体" panose="02010609060101010101" pitchFamily="49" charset="-122"/>
                <a:ea typeface="楷体" panose="02010609060101010101" pitchFamily="49" charset="-122"/>
              </a:rPr>
              <a:t>主管部门对申请人进行“告知”</a:t>
            </a:r>
          </a:p>
        </p:txBody>
      </p:sp>
      <p:sp>
        <p:nvSpPr>
          <p:cNvPr id="14" name="圆角矩形标注 13"/>
          <p:cNvSpPr/>
          <p:nvPr/>
        </p:nvSpPr>
        <p:spPr>
          <a:xfrm>
            <a:off x="8895824" y="806819"/>
            <a:ext cx="3296176" cy="602695"/>
          </a:xfrm>
          <a:prstGeom prst="wedgeRoundRectCallout">
            <a:avLst>
              <a:gd name="adj1" fmla="val -22202"/>
              <a:gd name="adj2" fmla="val 131421"/>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3200" b="1" dirty="0" smtClean="0">
                <a:solidFill>
                  <a:schemeClr val="bg1"/>
                </a:solidFill>
                <a:latin typeface="楷体" panose="02010609060101010101" pitchFamily="49" charset="-122"/>
                <a:ea typeface="楷体" panose="02010609060101010101" pitchFamily="49" charset="-122"/>
              </a:rPr>
              <a:t>1)</a:t>
            </a:r>
            <a:r>
              <a:rPr lang="zh-CN" altLang="en-US" sz="3200" b="1" dirty="0" smtClean="0">
                <a:solidFill>
                  <a:schemeClr val="bg1"/>
                </a:solidFill>
                <a:latin typeface="楷体" panose="02010609060101010101" pitchFamily="49" charset="-122"/>
                <a:ea typeface="楷体" panose="02010609060101010101" pitchFamily="49" charset="-122"/>
              </a:rPr>
              <a:t>点击查看意见</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10" name="文本框 9"/>
          <p:cNvSpPr txBox="1"/>
          <p:nvPr/>
        </p:nvSpPr>
        <p:spPr>
          <a:xfrm>
            <a:off x="646176" y="0"/>
            <a:ext cx="10799023"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6.2</a:t>
            </a:r>
            <a:r>
              <a:rPr lang="zh-CN" altLang="en-US" sz="4000" dirty="0" smtClean="0">
                <a:solidFill>
                  <a:srgbClr val="003399"/>
                </a:solidFill>
                <a:latin typeface="+mn-ea"/>
                <a:cs typeface="Times New Roman" panose="02020603050405020304" pitchFamily="18" charset="0"/>
              </a:rPr>
              <a:t> 修改</a:t>
            </a:r>
            <a:r>
              <a:rPr lang="zh-CN" altLang="en-US" sz="4000" dirty="0">
                <a:solidFill>
                  <a:srgbClr val="003399"/>
                </a:solidFill>
                <a:latin typeface="+mn-ea"/>
                <a:cs typeface="Times New Roman" panose="02020603050405020304" pitchFamily="18" charset="0"/>
              </a:rPr>
              <a:t>和</a:t>
            </a:r>
            <a:r>
              <a:rPr lang="zh-CN" altLang="en-US" sz="4000" dirty="0" smtClean="0">
                <a:solidFill>
                  <a:srgbClr val="003399"/>
                </a:solidFill>
                <a:latin typeface="+mn-ea"/>
                <a:cs typeface="Times New Roman" panose="02020603050405020304" pitchFamily="18" charset="0"/>
              </a:rPr>
              <a:t>提交</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查看</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下载</a:t>
            </a:r>
            <a:endParaRPr lang="zh-CN" altLang="en-US" sz="3200" dirty="0">
              <a:solidFill>
                <a:srgbClr val="003399"/>
              </a:solidFill>
              <a:latin typeface="+mn-ea"/>
              <a:cs typeface="Times New Roman" panose="02020603050405020304" pitchFamily="18" charset="0"/>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685" y="2552265"/>
            <a:ext cx="5667375" cy="2924175"/>
          </a:xfrm>
          <a:prstGeom prst="rect">
            <a:avLst/>
          </a:prstGeom>
          <a:ln w="57150">
            <a:solidFill>
              <a:srgbClr val="FF9999"/>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61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774962"/>
            <a:ext cx="12192000" cy="6040073"/>
            <a:chOff x="0" y="774962"/>
            <a:chExt cx="12192000" cy="6040073"/>
          </a:xfrm>
        </p:grpSpPr>
        <p:pic>
          <p:nvPicPr>
            <p:cNvPr id="2" name="图片 1"/>
            <p:cNvPicPr>
              <a:picLocks noChangeAspect="1"/>
            </p:cNvPicPr>
            <p:nvPr/>
          </p:nvPicPr>
          <p:blipFill>
            <a:blip r:embed="rId2"/>
            <a:stretch>
              <a:fillRect/>
            </a:stretch>
          </p:blipFill>
          <p:spPr>
            <a:xfrm>
              <a:off x="0" y="774962"/>
              <a:ext cx="12192000" cy="6040073"/>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13" y="3888198"/>
              <a:ext cx="10549003" cy="2769275"/>
            </a:xfrm>
            <a:prstGeom prst="rect">
              <a:avLst/>
            </a:prstGeom>
          </p:spPr>
        </p:pic>
      </p:grpSp>
      <p:sp>
        <p:nvSpPr>
          <p:cNvPr id="7" name="文本框 6"/>
          <p:cNvSpPr txBox="1"/>
          <p:nvPr/>
        </p:nvSpPr>
        <p:spPr>
          <a:xfrm>
            <a:off x="646176" y="0"/>
            <a:ext cx="10799023"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smtClean="0">
                <a:solidFill>
                  <a:srgbClr val="003399"/>
                </a:solidFill>
                <a:latin typeface="+mn-ea"/>
                <a:cs typeface="Times New Roman" panose="02020603050405020304" pitchFamily="18" charset="0"/>
              </a:rPr>
              <a:t>6.2</a:t>
            </a:r>
            <a:r>
              <a:rPr lang="zh-CN" altLang="en-US" sz="4000" dirty="0" smtClean="0">
                <a:solidFill>
                  <a:srgbClr val="003399"/>
                </a:solidFill>
                <a:latin typeface="+mn-ea"/>
                <a:cs typeface="Times New Roman" panose="02020603050405020304" pitchFamily="18" charset="0"/>
              </a:rPr>
              <a:t> 修改</a:t>
            </a:r>
            <a:r>
              <a:rPr lang="zh-CN" altLang="en-US" sz="4000" dirty="0">
                <a:solidFill>
                  <a:srgbClr val="003399"/>
                </a:solidFill>
                <a:latin typeface="+mn-ea"/>
                <a:cs typeface="Times New Roman" panose="02020603050405020304" pitchFamily="18" charset="0"/>
              </a:rPr>
              <a:t>和</a:t>
            </a:r>
            <a:r>
              <a:rPr lang="zh-CN" altLang="en-US" sz="4000" dirty="0" smtClean="0">
                <a:solidFill>
                  <a:srgbClr val="003399"/>
                </a:solidFill>
                <a:latin typeface="+mn-ea"/>
                <a:cs typeface="Times New Roman" panose="02020603050405020304" pitchFamily="18" charset="0"/>
              </a:rPr>
              <a:t>提交</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查看</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修改</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下载</a:t>
            </a:r>
            <a:r>
              <a:rPr lang="en-US" altLang="zh-CN" sz="3200" dirty="0" smtClean="0">
                <a:solidFill>
                  <a:srgbClr val="003399"/>
                </a:solidFill>
                <a:latin typeface="+mn-ea"/>
                <a:cs typeface="Times New Roman" panose="02020603050405020304" pitchFamily="18" charset="0"/>
              </a:rPr>
              <a:t>/</a:t>
            </a:r>
            <a:r>
              <a:rPr lang="zh-CN" altLang="en-US" sz="3200" dirty="0" smtClean="0">
                <a:solidFill>
                  <a:srgbClr val="003399"/>
                </a:solidFill>
                <a:latin typeface="+mn-ea"/>
                <a:cs typeface="Times New Roman" panose="02020603050405020304" pitchFamily="18" charset="0"/>
              </a:rPr>
              <a:t>提交</a:t>
            </a:r>
            <a:endParaRPr lang="zh-CN" altLang="en-US" sz="3200" dirty="0">
              <a:solidFill>
                <a:srgbClr val="003399"/>
              </a:solidFill>
              <a:latin typeface="+mn-ea"/>
              <a:cs typeface="Times New Roman" panose="02020603050405020304" pitchFamily="18" charset="0"/>
            </a:endParaRPr>
          </a:p>
        </p:txBody>
      </p:sp>
      <p:sp>
        <p:nvSpPr>
          <p:cNvPr id="4" name="圆角矩形标注 3"/>
          <p:cNvSpPr/>
          <p:nvPr/>
        </p:nvSpPr>
        <p:spPr>
          <a:xfrm>
            <a:off x="7816873" y="2759119"/>
            <a:ext cx="3380780" cy="1117599"/>
          </a:xfrm>
          <a:prstGeom prst="wedgeRoundRectCallout">
            <a:avLst>
              <a:gd name="adj1" fmla="val 21252"/>
              <a:gd name="adj2" fmla="val -89165"/>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3200" b="1" dirty="0" smtClean="0">
                <a:solidFill>
                  <a:schemeClr val="bg1"/>
                </a:solidFill>
                <a:latin typeface="楷体" panose="02010609060101010101" pitchFamily="49" charset="-122"/>
                <a:ea typeface="楷体" panose="02010609060101010101" pitchFamily="49" charset="-122"/>
              </a:rPr>
              <a:t>告知</a:t>
            </a:r>
            <a:r>
              <a:rPr lang="zh-CN" altLang="en-US" sz="3200" b="1" dirty="0">
                <a:solidFill>
                  <a:schemeClr val="bg1"/>
                </a:solidFill>
                <a:latin typeface="楷体" panose="02010609060101010101" pitchFamily="49" charset="-122"/>
                <a:ea typeface="楷体" panose="02010609060101010101" pitchFamily="49" charset="-122"/>
              </a:rPr>
              <a:t>后</a:t>
            </a:r>
            <a:r>
              <a:rPr lang="en-US" altLang="zh-CN" sz="3200" b="1" dirty="0" smtClean="0">
                <a:solidFill>
                  <a:schemeClr val="bg1"/>
                </a:solidFill>
                <a:latin typeface="楷体" panose="02010609060101010101" pitchFamily="49" charset="-122"/>
                <a:ea typeface="楷体" panose="02010609060101010101" pitchFamily="49" charset="-122"/>
              </a:rPr>
              <a:t>,</a:t>
            </a:r>
            <a:r>
              <a:rPr lang="zh-CN" altLang="en-US" sz="3200" b="1" dirty="0" smtClean="0">
                <a:solidFill>
                  <a:schemeClr val="bg1"/>
                </a:solidFill>
                <a:latin typeface="楷体" panose="02010609060101010101" pitchFamily="49" charset="-122"/>
                <a:ea typeface="楷体" panose="02010609060101010101" pitchFamily="49" charset="-122"/>
              </a:rPr>
              <a:t> 可修改或提交</a:t>
            </a:r>
            <a:r>
              <a:rPr lang="zh-CN" altLang="en-US" sz="3200" b="1" dirty="0">
                <a:solidFill>
                  <a:schemeClr val="bg1"/>
                </a:solidFill>
                <a:latin typeface="楷体" panose="02010609060101010101" pitchFamily="49" charset="-122"/>
                <a:ea typeface="楷体" panose="02010609060101010101" pitchFamily="49" charset="-122"/>
              </a:rPr>
              <a:t>申请书</a:t>
            </a:r>
          </a:p>
        </p:txBody>
      </p:sp>
      <p:sp>
        <p:nvSpPr>
          <p:cNvPr id="6" name="椭圆 5"/>
          <p:cNvSpPr/>
          <p:nvPr/>
        </p:nvSpPr>
        <p:spPr>
          <a:xfrm>
            <a:off x="6100403" y="1740669"/>
            <a:ext cx="2268109" cy="595501"/>
          </a:xfrm>
          <a:prstGeom prst="ellipse">
            <a:avLst/>
          </a:prstGeom>
          <a:noFill/>
          <a:ln w="57150">
            <a:solidFill>
              <a:srgbClr val="E6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stretch>
            <a:fillRect/>
          </a:stretch>
        </p:blipFill>
        <p:spPr>
          <a:xfrm>
            <a:off x="9035427" y="1943536"/>
            <a:ext cx="2162226" cy="319420"/>
          </a:xfrm>
          <a:prstGeom prst="rect">
            <a:avLst/>
          </a:prstGeom>
        </p:spPr>
      </p:pic>
    </p:spTree>
    <p:extLst>
      <p:ext uri="{BB962C8B-B14F-4D97-AF65-F5344CB8AC3E}">
        <p14:creationId xmlns:p14="http://schemas.microsoft.com/office/powerpoint/2010/main" val="3032907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27145" y="312389"/>
            <a:ext cx="4248571" cy="83099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zh-CN" altLang="en-US" sz="4800" dirty="0" smtClean="0">
                <a:solidFill>
                  <a:srgbClr val="003399"/>
                </a:solidFill>
                <a:latin typeface="+mn-ea"/>
              </a:rPr>
              <a:t>目  录</a:t>
            </a:r>
            <a:endParaRPr lang="zh-CN" altLang="en-US" sz="4800" dirty="0">
              <a:solidFill>
                <a:srgbClr val="003399"/>
              </a:solidFill>
              <a:latin typeface="+mn-ea"/>
            </a:endParaRPr>
          </a:p>
        </p:txBody>
      </p:sp>
      <p:sp>
        <p:nvSpPr>
          <p:cNvPr id="3" name="文本框 2"/>
          <p:cNvSpPr txBox="1"/>
          <p:nvPr/>
        </p:nvSpPr>
        <p:spPr>
          <a:xfrm>
            <a:off x="2546064" y="1535270"/>
            <a:ext cx="7410735" cy="3416320"/>
          </a:xfrm>
          <a:prstGeom prst="rect">
            <a:avLst/>
          </a:prstGeom>
          <a:noFill/>
        </p:spPr>
        <p:txBody>
          <a:bodyPr wrap="square" rtlCol="0">
            <a:spAutoFit/>
          </a:bodyPr>
          <a:lstStyle/>
          <a:p>
            <a:pPr>
              <a:lnSpc>
                <a:spcPct val="200000"/>
              </a:lnSpc>
            </a:pPr>
            <a:r>
              <a:rPr lang="zh-CN" altLang="en-US" sz="3600" b="1" dirty="0">
                <a:solidFill>
                  <a:srgbClr val="0000CC"/>
                </a:solidFill>
                <a:latin typeface="楷体" panose="02010609060101010101" pitchFamily="49" charset="-122"/>
                <a:ea typeface="楷体" panose="02010609060101010101" pitchFamily="49" charset="-122"/>
              </a:rPr>
              <a:t>一、项目申报流程</a:t>
            </a:r>
            <a:endParaRPr lang="en-US" altLang="zh-CN" sz="3600" b="1" dirty="0">
              <a:solidFill>
                <a:srgbClr val="0000CC"/>
              </a:solidFill>
              <a:latin typeface="楷体" panose="02010609060101010101" pitchFamily="49" charset="-122"/>
              <a:ea typeface="楷体" panose="02010609060101010101" pitchFamily="49" charset="-122"/>
            </a:endParaRPr>
          </a:p>
          <a:p>
            <a:pPr>
              <a:lnSpc>
                <a:spcPct val="200000"/>
              </a:lnSpc>
            </a:pPr>
            <a:r>
              <a:rPr lang="zh-CN" altLang="en-US" sz="3600" b="1" dirty="0">
                <a:solidFill>
                  <a:srgbClr val="0000CC"/>
                </a:solidFill>
                <a:latin typeface="楷体" panose="02010609060101010101" pitchFamily="49" charset="-122"/>
                <a:ea typeface="楷体" panose="02010609060101010101" pitchFamily="49" charset="-122"/>
              </a:rPr>
              <a:t>二、申请人主要操作</a:t>
            </a:r>
            <a:endParaRPr lang="en-US" altLang="zh-CN" sz="3600" b="1" dirty="0">
              <a:solidFill>
                <a:srgbClr val="0000CC"/>
              </a:solidFill>
              <a:latin typeface="楷体" panose="02010609060101010101" pitchFamily="49" charset="-122"/>
              <a:ea typeface="楷体" panose="02010609060101010101" pitchFamily="49" charset="-122"/>
            </a:endParaRPr>
          </a:p>
          <a:p>
            <a:pPr>
              <a:lnSpc>
                <a:spcPct val="200000"/>
              </a:lnSpc>
            </a:pPr>
            <a:r>
              <a:rPr lang="zh-CN" altLang="en-US" sz="3600" b="1" dirty="0">
                <a:solidFill>
                  <a:srgbClr val="FF0000"/>
                </a:solidFill>
                <a:latin typeface="楷体" panose="02010609060101010101" pitchFamily="49" charset="-122"/>
                <a:ea typeface="楷体" panose="02010609060101010101" pitchFamily="49" charset="-122"/>
              </a:rPr>
              <a:t>三、常见问题</a:t>
            </a:r>
          </a:p>
        </p:txBody>
      </p:sp>
      <p:sp>
        <p:nvSpPr>
          <p:cNvPr id="4" name="右箭头 3"/>
          <p:cNvSpPr/>
          <p:nvPr/>
        </p:nvSpPr>
        <p:spPr>
          <a:xfrm>
            <a:off x="1799770" y="4252173"/>
            <a:ext cx="377372" cy="362857"/>
          </a:xfrm>
          <a:prstGeom prst="rightArrow">
            <a:avLst/>
          </a:prstGeom>
          <a:solidFill>
            <a:srgbClr val="FF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138812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36002" y="152732"/>
            <a:ext cx="4030857" cy="83099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zh-CN" altLang="en-US" sz="4800" dirty="0" smtClean="0">
                <a:solidFill>
                  <a:srgbClr val="003399"/>
                </a:solidFill>
                <a:latin typeface="+mn-ea"/>
              </a:rPr>
              <a:t>目  录</a:t>
            </a:r>
            <a:endParaRPr lang="zh-CN" altLang="en-US" sz="4800" dirty="0">
              <a:solidFill>
                <a:srgbClr val="003399"/>
              </a:solidFill>
              <a:latin typeface="+mn-ea"/>
            </a:endParaRPr>
          </a:p>
        </p:txBody>
      </p:sp>
      <p:sp>
        <p:nvSpPr>
          <p:cNvPr id="3" name="文本框 2"/>
          <p:cNvSpPr txBox="1"/>
          <p:nvPr/>
        </p:nvSpPr>
        <p:spPr>
          <a:xfrm>
            <a:off x="2546064" y="1535270"/>
            <a:ext cx="7410735" cy="3416320"/>
          </a:xfrm>
          <a:prstGeom prst="rect">
            <a:avLst/>
          </a:prstGeom>
          <a:noFill/>
        </p:spPr>
        <p:txBody>
          <a:bodyPr wrap="square" rtlCol="0">
            <a:spAutoFit/>
          </a:bodyPr>
          <a:lstStyle/>
          <a:p>
            <a:pPr>
              <a:lnSpc>
                <a:spcPct val="200000"/>
              </a:lnSpc>
            </a:pPr>
            <a:r>
              <a:rPr lang="zh-CN" altLang="en-US" sz="3600" b="1" dirty="0">
                <a:solidFill>
                  <a:srgbClr val="0000CC"/>
                </a:solidFill>
                <a:latin typeface="楷体" panose="02010609060101010101" pitchFamily="49" charset="-122"/>
                <a:ea typeface="楷体" panose="02010609060101010101" pitchFamily="49" charset="-122"/>
              </a:rPr>
              <a:t>一、项目申报流程</a:t>
            </a:r>
            <a:endParaRPr lang="en-US" altLang="zh-CN" sz="3600" b="1" dirty="0">
              <a:solidFill>
                <a:srgbClr val="0000CC"/>
              </a:solidFill>
              <a:latin typeface="楷体" panose="02010609060101010101" pitchFamily="49" charset="-122"/>
              <a:ea typeface="楷体" panose="02010609060101010101" pitchFamily="49" charset="-122"/>
            </a:endParaRPr>
          </a:p>
          <a:p>
            <a:pPr>
              <a:lnSpc>
                <a:spcPct val="200000"/>
              </a:lnSpc>
            </a:pPr>
            <a:r>
              <a:rPr lang="zh-CN" altLang="en-US" sz="3600" b="1" dirty="0">
                <a:solidFill>
                  <a:srgbClr val="FF0000"/>
                </a:solidFill>
                <a:latin typeface="楷体" panose="02010609060101010101" pitchFamily="49" charset="-122"/>
                <a:ea typeface="楷体" panose="02010609060101010101" pitchFamily="49" charset="-122"/>
              </a:rPr>
              <a:t>二、申请人主要操作</a:t>
            </a:r>
            <a:endParaRPr lang="en-US" altLang="zh-CN" sz="3600" b="1" dirty="0">
              <a:solidFill>
                <a:srgbClr val="FF0000"/>
              </a:solidFill>
              <a:latin typeface="楷体" panose="02010609060101010101" pitchFamily="49" charset="-122"/>
              <a:ea typeface="楷体" panose="02010609060101010101" pitchFamily="49" charset="-122"/>
            </a:endParaRPr>
          </a:p>
          <a:p>
            <a:pPr>
              <a:lnSpc>
                <a:spcPct val="200000"/>
              </a:lnSpc>
            </a:pPr>
            <a:r>
              <a:rPr lang="zh-CN" altLang="en-US" sz="3600" b="1" dirty="0" smtClean="0">
                <a:solidFill>
                  <a:srgbClr val="0000CC"/>
                </a:solidFill>
                <a:latin typeface="楷体" panose="02010609060101010101" pitchFamily="49" charset="-122"/>
                <a:ea typeface="楷体" panose="02010609060101010101" pitchFamily="49" charset="-122"/>
              </a:rPr>
              <a:t>三、常见</a:t>
            </a:r>
            <a:r>
              <a:rPr lang="zh-CN" altLang="en-US" sz="3600" b="1" dirty="0">
                <a:solidFill>
                  <a:srgbClr val="0000CC"/>
                </a:solidFill>
                <a:latin typeface="楷体" panose="02010609060101010101" pitchFamily="49" charset="-122"/>
                <a:ea typeface="楷体" panose="02010609060101010101" pitchFamily="49" charset="-122"/>
              </a:rPr>
              <a:t>问题</a:t>
            </a:r>
          </a:p>
        </p:txBody>
      </p:sp>
      <p:sp>
        <p:nvSpPr>
          <p:cNvPr id="4" name="右箭头 3"/>
          <p:cNvSpPr/>
          <p:nvPr/>
        </p:nvSpPr>
        <p:spPr>
          <a:xfrm>
            <a:off x="1799772" y="3206630"/>
            <a:ext cx="377372" cy="362857"/>
          </a:xfrm>
          <a:prstGeom prst="rightArrow">
            <a:avLst/>
          </a:prstGeom>
          <a:solidFill>
            <a:srgbClr val="FF33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36007419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18874" y="46655"/>
            <a:ext cx="9347809" cy="83099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zh-CN" altLang="en-US" sz="4800" dirty="0" smtClean="0">
                <a:solidFill>
                  <a:srgbClr val="003399"/>
                </a:solidFill>
                <a:latin typeface="+mn-ea"/>
                <a:cs typeface="Times New Roman" panose="02020603050405020304" pitchFamily="18" charset="0"/>
              </a:rPr>
              <a:t>三、常见</a:t>
            </a:r>
            <a:r>
              <a:rPr lang="zh-CN" altLang="en-US" sz="4800" dirty="0">
                <a:solidFill>
                  <a:srgbClr val="003399"/>
                </a:solidFill>
                <a:latin typeface="+mn-ea"/>
                <a:cs typeface="Times New Roman" panose="02020603050405020304" pitchFamily="18" charset="0"/>
              </a:rPr>
              <a:t>问题</a:t>
            </a:r>
          </a:p>
        </p:txBody>
      </p:sp>
      <p:sp>
        <p:nvSpPr>
          <p:cNvPr id="4" name="文本框 3"/>
          <p:cNvSpPr txBox="1"/>
          <p:nvPr/>
        </p:nvSpPr>
        <p:spPr>
          <a:xfrm>
            <a:off x="667492" y="885978"/>
            <a:ext cx="11050571" cy="5853910"/>
          </a:xfrm>
          <a:prstGeom prst="rect">
            <a:avLst/>
          </a:prstGeom>
          <a:noFill/>
        </p:spPr>
        <p:txBody>
          <a:bodyPr wrap="square" rtlCol="0">
            <a:spAutoFit/>
          </a:bodyPr>
          <a:lstStyle/>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1</a:t>
            </a:r>
            <a:r>
              <a:rPr lang="zh-CN" altLang="en-US" sz="3600" b="1" dirty="0" smtClean="0">
                <a:solidFill>
                  <a:srgbClr val="0000CC"/>
                </a:solidFill>
                <a:latin typeface="楷体" panose="02010609060101010101" pitchFamily="49" charset="-122"/>
                <a:ea typeface="楷体" panose="02010609060101010101" pitchFamily="49" charset="-122"/>
              </a:rPr>
              <a:t>、适用的浏览器及屏幕分辨率。</a:t>
            </a:r>
            <a:endParaRPr lang="en-US" altLang="zh-CN" sz="3600" b="1" dirty="0" smtClean="0">
              <a:solidFill>
                <a:srgbClr val="0000CC"/>
              </a:solidFill>
              <a:latin typeface="楷体" panose="02010609060101010101" pitchFamily="49" charset="-122"/>
              <a:ea typeface="楷体" panose="02010609060101010101" pitchFamily="49" charset="-122"/>
            </a:endParaRPr>
          </a:p>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2</a:t>
            </a:r>
            <a:r>
              <a:rPr lang="zh-CN" altLang="en-US" sz="3600" b="1" dirty="0" smtClean="0">
                <a:solidFill>
                  <a:srgbClr val="0000CC"/>
                </a:solidFill>
                <a:latin typeface="楷体" panose="02010609060101010101" pitchFamily="49" charset="-122"/>
                <a:ea typeface="楷体" panose="02010609060101010101" pitchFamily="49" charset="-122"/>
              </a:rPr>
              <a:t>、</a:t>
            </a:r>
            <a:r>
              <a:rPr lang="zh-CN" altLang="en-US" sz="3600" b="1" dirty="0">
                <a:solidFill>
                  <a:srgbClr val="0000CC"/>
                </a:solidFill>
                <a:latin typeface="楷体" panose="02010609060101010101" pitchFamily="49" charset="-122"/>
                <a:ea typeface="楷体" panose="02010609060101010101" pitchFamily="49" charset="-122"/>
              </a:rPr>
              <a:t>注册时没有“主管部门”怎么办？</a:t>
            </a:r>
            <a:endParaRPr lang="en-US" altLang="zh-CN" sz="3600" b="1" dirty="0" smtClean="0">
              <a:solidFill>
                <a:srgbClr val="0000CC"/>
              </a:solidFill>
              <a:latin typeface="楷体" panose="02010609060101010101" pitchFamily="49" charset="-122"/>
              <a:ea typeface="楷体" panose="02010609060101010101" pitchFamily="49" charset="-122"/>
            </a:endParaRPr>
          </a:p>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3</a:t>
            </a:r>
            <a:r>
              <a:rPr lang="zh-CN" altLang="en-US" sz="3600" b="1" dirty="0" smtClean="0">
                <a:solidFill>
                  <a:srgbClr val="0000CC"/>
                </a:solidFill>
                <a:latin typeface="楷体" panose="02010609060101010101" pitchFamily="49" charset="-122"/>
                <a:ea typeface="楷体" panose="02010609060101010101" pitchFamily="49" charset="-122"/>
              </a:rPr>
              <a:t>、</a:t>
            </a:r>
            <a:r>
              <a:rPr lang="zh-CN" altLang="en-US" sz="3600" b="1" dirty="0">
                <a:solidFill>
                  <a:srgbClr val="0000CC"/>
                </a:solidFill>
                <a:latin typeface="楷体" panose="02010609060101010101" pitchFamily="49" charset="-122"/>
                <a:ea typeface="楷体" panose="02010609060101010101" pitchFamily="49" charset="-122"/>
              </a:rPr>
              <a:t>注册时没有“所在单位”怎么办？</a:t>
            </a:r>
            <a:endParaRPr lang="en-US" altLang="zh-CN" sz="3600" b="1" dirty="0" smtClean="0">
              <a:solidFill>
                <a:srgbClr val="0000CC"/>
              </a:solidFill>
              <a:latin typeface="楷体" panose="02010609060101010101" pitchFamily="49" charset="-122"/>
              <a:ea typeface="楷体" panose="02010609060101010101" pitchFamily="49" charset="-122"/>
            </a:endParaRPr>
          </a:p>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4</a:t>
            </a:r>
            <a:r>
              <a:rPr lang="zh-CN" altLang="en-US" sz="3600" b="1" dirty="0" smtClean="0">
                <a:solidFill>
                  <a:srgbClr val="0000CC"/>
                </a:solidFill>
                <a:latin typeface="楷体" panose="02010609060101010101" pitchFamily="49" charset="-122"/>
                <a:ea typeface="楷体" panose="02010609060101010101" pitchFamily="49" charset="-122"/>
              </a:rPr>
              <a:t>、</a:t>
            </a:r>
            <a:r>
              <a:rPr lang="zh-CN" altLang="en-US" sz="3600" b="1" dirty="0">
                <a:solidFill>
                  <a:srgbClr val="0000CC"/>
                </a:solidFill>
                <a:latin typeface="楷体" panose="02010609060101010101" pitchFamily="49" charset="-122"/>
                <a:ea typeface="楷体" panose="02010609060101010101" pitchFamily="49" charset="-122"/>
              </a:rPr>
              <a:t>对登录时用户名的要求是什么？</a:t>
            </a:r>
            <a:endParaRPr lang="en-US" altLang="zh-CN" sz="3600" b="1" dirty="0">
              <a:solidFill>
                <a:srgbClr val="0000CC"/>
              </a:solidFill>
              <a:latin typeface="楷体" panose="02010609060101010101" pitchFamily="49" charset="-122"/>
              <a:ea typeface="楷体" panose="02010609060101010101" pitchFamily="49" charset="-122"/>
            </a:endParaRPr>
          </a:p>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5</a:t>
            </a:r>
            <a:r>
              <a:rPr lang="zh-CN" altLang="en-US" sz="3600" b="1" dirty="0" smtClean="0">
                <a:solidFill>
                  <a:srgbClr val="0000CC"/>
                </a:solidFill>
                <a:latin typeface="楷体" panose="02010609060101010101" pitchFamily="49" charset="-122"/>
                <a:ea typeface="楷体" panose="02010609060101010101" pitchFamily="49" charset="-122"/>
              </a:rPr>
              <a:t>、</a:t>
            </a:r>
            <a:r>
              <a:rPr lang="zh-CN" altLang="en-US" sz="3600" b="1" dirty="0">
                <a:solidFill>
                  <a:srgbClr val="0000CC"/>
                </a:solidFill>
                <a:latin typeface="楷体" panose="02010609060101010101" pitchFamily="49" charset="-122"/>
                <a:ea typeface="楷体" panose="02010609060101010101" pitchFamily="49" charset="-122"/>
              </a:rPr>
              <a:t>如果要更换“主管部门”或“所在单位”怎么办</a:t>
            </a:r>
            <a:r>
              <a:rPr lang="zh-CN" altLang="en-US" sz="3600" b="1" dirty="0" smtClean="0">
                <a:solidFill>
                  <a:srgbClr val="0000CC"/>
                </a:solidFill>
                <a:latin typeface="楷体" panose="02010609060101010101" pitchFamily="49" charset="-122"/>
                <a:ea typeface="楷体" panose="02010609060101010101" pitchFamily="49" charset="-122"/>
              </a:rPr>
              <a:t>？</a:t>
            </a:r>
            <a:endParaRPr lang="en-US" altLang="zh-CN" sz="3600" b="1" dirty="0" smtClean="0">
              <a:solidFill>
                <a:srgbClr val="0000CC"/>
              </a:solidFill>
              <a:latin typeface="楷体" panose="02010609060101010101" pitchFamily="49" charset="-122"/>
              <a:ea typeface="楷体" panose="02010609060101010101" pitchFamily="49" charset="-122"/>
            </a:endParaRPr>
          </a:p>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6</a:t>
            </a:r>
            <a:r>
              <a:rPr lang="zh-CN" altLang="en-US" sz="3600" b="1" dirty="0" smtClean="0">
                <a:solidFill>
                  <a:srgbClr val="0000CC"/>
                </a:solidFill>
                <a:latin typeface="楷体" panose="02010609060101010101" pitchFamily="49" charset="-122"/>
                <a:ea typeface="楷体" panose="02010609060101010101" pitchFamily="49" charset="-122"/>
              </a:rPr>
              <a:t>、如果想更换项目类型怎么办？</a:t>
            </a:r>
            <a:endParaRPr lang="en-US" altLang="zh-CN" sz="3600" b="1" dirty="0">
              <a:solidFill>
                <a:srgbClr val="0000CC"/>
              </a:solidFill>
              <a:latin typeface="楷体" panose="02010609060101010101" pitchFamily="49" charset="-122"/>
              <a:ea typeface="楷体" panose="02010609060101010101" pitchFamily="49" charset="-122"/>
            </a:endParaRPr>
          </a:p>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7</a:t>
            </a:r>
            <a:r>
              <a:rPr lang="zh-CN" altLang="en-US" sz="3600" b="1" dirty="0" smtClean="0">
                <a:solidFill>
                  <a:srgbClr val="0000CC"/>
                </a:solidFill>
                <a:latin typeface="楷体" panose="02010609060101010101" pitchFamily="49" charset="-122"/>
                <a:ea typeface="楷体" panose="02010609060101010101" pitchFamily="49" charset="-122"/>
              </a:rPr>
              <a:t>、如何查看正文和预算明细？</a:t>
            </a:r>
            <a:endParaRPr lang="en-US" altLang="zh-CN" sz="3600" b="1" dirty="0" smtClean="0">
              <a:solidFill>
                <a:srgbClr val="0000CC"/>
              </a:solidFill>
              <a:latin typeface="楷体" panose="02010609060101010101" pitchFamily="49" charset="-122"/>
              <a:ea typeface="楷体" panose="02010609060101010101" pitchFamily="49" charset="-122"/>
            </a:endParaRPr>
          </a:p>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8</a:t>
            </a:r>
            <a:r>
              <a:rPr lang="zh-CN" altLang="en-US" sz="3600" b="1" dirty="0" smtClean="0">
                <a:solidFill>
                  <a:srgbClr val="0000CC"/>
                </a:solidFill>
                <a:latin typeface="楷体" panose="02010609060101010101" pitchFamily="49" charset="-122"/>
                <a:ea typeface="楷体" panose="02010609060101010101" pitchFamily="49" charset="-122"/>
              </a:rPr>
              <a:t>、项目状态显示审核未通过</a:t>
            </a:r>
            <a:r>
              <a:rPr lang="en-US" altLang="zh-CN" sz="3600" b="1" dirty="0" smtClean="0">
                <a:solidFill>
                  <a:srgbClr val="0000CC"/>
                </a:solidFill>
                <a:latin typeface="楷体" panose="02010609060101010101" pitchFamily="49" charset="-122"/>
                <a:ea typeface="楷体" panose="02010609060101010101" pitchFamily="49" charset="-122"/>
              </a:rPr>
              <a:t>,</a:t>
            </a:r>
            <a:r>
              <a:rPr lang="zh-CN" altLang="en-US" sz="3600" b="1" dirty="0" smtClean="0">
                <a:solidFill>
                  <a:srgbClr val="0000CC"/>
                </a:solidFill>
                <a:latin typeface="楷体" panose="02010609060101010101" pitchFamily="49" charset="-122"/>
                <a:ea typeface="楷体" panose="02010609060101010101" pitchFamily="49" charset="-122"/>
              </a:rPr>
              <a:t>为什么</a:t>
            </a:r>
            <a:r>
              <a:rPr lang="zh-CN" altLang="en-US" sz="3600" b="1" dirty="0">
                <a:solidFill>
                  <a:srgbClr val="0000CC"/>
                </a:solidFill>
                <a:latin typeface="楷体" panose="02010609060101010101" pitchFamily="49" charset="-122"/>
                <a:ea typeface="楷体" panose="02010609060101010101" pitchFamily="49" charset="-122"/>
              </a:rPr>
              <a:t>不能修改申请书？</a:t>
            </a:r>
            <a:endParaRPr lang="en-US" altLang="zh-CN" sz="3600" b="1" dirty="0">
              <a:solidFill>
                <a:srgbClr val="0000CC"/>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8003682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92504"/>
            <a:ext cx="1219200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1</a:t>
            </a: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、适用的浏览器及屏幕分辨率。</a:t>
            </a:r>
            <a:endParaRPr lang="en-US" altLang="zh-CN"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980595512"/>
              </p:ext>
            </p:extLst>
          </p:nvPr>
        </p:nvGraphicFramePr>
        <p:xfrm>
          <a:off x="1138989" y="1230088"/>
          <a:ext cx="9914021" cy="5398247"/>
        </p:xfrm>
        <a:graphic>
          <a:graphicData uri="http://schemas.openxmlformats.org/drawingml/2006/table">
            <a:tbl>
              <a:tblPr firstRow="1" firstCol="1" bandRow="1">
                <a:tableStyleId>{5C22544A-7EE6-4342-B048-85BDC9FD1C3A}</a:tableStyleId>
              </a:tblPr>
              <a:tblGrid>
                <a:gridCol w="1828236">
                  <a:extLst>
                    <a:ext uri="{9D8B030D-6E8A-4147-A177-3AD203B41FA5}">
                      <a16:colId xmlns:a16="http://schemas.microsoft.com/office/drawing/2014/main" val="1357988343"/>
                    </a:ext>
                  </a:extLst>
                </a:gridCol>
                <a:gridCol w="5283013">
                  <a:extLst>
                    <a:ext uri="{9D8B030D-6E8A-4147-A177-3AD203B41FA5}">
                      <a16:colId xmlns:a16="http://schemas.microsoft.com/office/drawing/2014/main" val="1914978397"/>
                    </a:ext>
                  </a:extLst>
                </a:gridCol>
                <a:gridCol w="2802772">
                  <a:extLst>
                    <a:ext uri="{9D8B030D-6E8A-4147-A177-3AD203B41FA5}">
                      <a16:colId xmlns:a16="http://schemas.microsoft.com/office/drawing/2014/main" val="1838034140"/>
                    </a:ext>
                  </a:extLst>
                </a:gridCol>
              </a:tblGrid>
              <a:tr h="1009127">
                <a:tc>
                  <a:txBody>
                    <a:bodyPr/>
                    <a:lstStyle/>
                    <a:p>
                      <a:pPr algn="ctr">
                        <a:lnSpc>
                          <a:spcPct val="200000"/>
                        </a:lnSpc>
                        <a:spcAft>
                          <a:spcPts val="0"/>
                        </a:spcAft>
                      </a:pPr>
                      <a:r>
                        <a:rPr lang="zh-CN" sz="2400" kern="100" dirty="0">
                          <a:effectLst/>
                          <a:latin typeface="微软雅黑" panose="020B0503020204020204" pitchFamily="34" charset="-122"/>
                          <a:ea typeface="微软雅黑" panose="020B0503020204020204" pitchFamily="34" charset="-122"/>
                        </a:rPr>
                        <a:t>序号</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a:txBody>
                    <a:bodyPr/>
                    <a:lstStyle/>
                    <a:p>
                      <a:pPr algn="ctr">
                        <a:lnSpc>
                          <a:spcPct val="200000"/>
                        </a:lnSpc>
                        <a:spcAft>
                          <a:spcPts val="0"/>
                        </a:spcAft>
                      </a:pPr>
                      <a:r>
                        <a:rPr lang="zh-CN" sz="2400" kern="100" dirty="0">
                          <a:effectLst/>
                          <a:latin typeface="微软雅黑" panose="020B0503020204020204" pitchFamily="34" charset="-122"/>
                          <a:ea typeface="微软雅黑" panose="020B0503020204020204" pitchFamily="34" charset="-122"/>
                        </a:rPr>
                        <a:t>适用浏览器</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a:txBody>
                    <a:bodyPr/>
                    <a:lstStyle/>
                    <a:p>
                      <a:pPr algn="ctr">
                        <a:lnSpc>
                          <a:spcPct val="200000"/>
                        </a:lnSpc>
                        <a:spcAft>
                          <a:spcPts val="0"/>
                        </a:spcAft>
                      </a:pPr>
                      <a:r>
                        <a:rPr lang="zh-CN" sz="2400" kern="100" dirty="0">
                          <a:effectLst/>
                          <a:latin typeface="微软雅黑" panose="020B0503020204020204" pitchFamily="34" charset="-122"/>
                          <a:ea typeface="微软雅黑" panose="020B0503020204020204" pitchFamily="34" charset="-122"/>
                        </a:rPr>
                        <a:t>适用屏幕分辨率</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extLst>
                  <a:ext uri="{0D108BD9-81ED-4DB2-BD59-A6C34878D82A}">
                    <a16:rowId xmlns:a16="http://schemas.microsoft.com/office/drawing/2014/main" val="2186613963"/>
                  </a:ext>
                </a:extLst>
              </a:tr>
              <a:tr h="464051">
                <a:tc>
                  <a:txBody>
                    <a:bodyPr/>
                    <a:lstStyle/>
                    <a:p>
                      <a:pPr algn="ctr">
                        <a:lnSpc>
                          <a:spcPct val="150000"/>
                        </a:lnSpc>
                        <a:spcAft>
                          <a:spcPts val="0"/>
                        </a:spcAft>
                      </a:pPr>
                      <a:r>
                        <a:rPr lang="en-US" sz="2400" kern="100" dirty="0">
                          <a:effectLst/>
                          <a:latin typeface="微软雅黑" panose="020B0503020204020204" pitchFamily="34" charset="-122"/>
                          <a:ea typeface="微软雅黑" panose="020B0503020204020204" pitchFamily="34" charset="-122"/>
                        </a:rPr>
                        <a:t>1</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kern="100" dirty="0">
                          <a:effectLst/>
                          <a:latin typeface="微软雅黑" panose="020B0503020204020204" pitchFamily="34" charset="-122"/>
                          <a:ea typeface="微软雅黑" panose="020B0503020204020204" pitchFamily="34" charset="-122"/>
                        </a:rPr>
                        <a:t>IE9</a:t>
                      </a:r>
                      <a:r>
                        <a:rPr lang="zh-CN" sz="2400" kern="100" dirty="0">
                          <a:effectLst/>
                          <a:latin typeface="微软雅黑" panose="020B0503020204020204" pitchFamily="34" charset="-122"/>
                          <a:ea typeface="微软雅黑" panose="020B0503020204020204" pitchFamily="34" charset="-122"/>
                        </a:rPr>
                        <a:t>及以上版本</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rowSpan="8">
                  <a:txBody>
                    <a:bodyPr/>
                    <a:lstStyle/>
                    <a:p>
                      <a:pPr algn="ctr">
                        <a:spcAft>
                          <a:spcPts val="0"/>
                        </a:spcAft>
                      </a:pPr>
                      <a:endParaRPr lang="en-US" sz="2400" kern="100" dirty="0" smtClean="0">
                        <a:effectLst/>
                        <a:latin typeface="微软雅黑" panose="020B0503020204020204" pitchFamily="34" charset="-122"/>
                        <a:ea typeface="微软雅黑" panose="020B0503020204020204" pitchFamily="34" charset="-122"/>
                      </a:endParaRPr>
                    </a:p>
                    <a:p>
                      <a:pPr algn="ctr">
                        <a:spcAft>
                          <a:spcPts val="0"/>
                        </a:spcAft>
                      </a:pPr>
                      <a:endParaRPr lang="en-US" sz="2400" kern="100" dirty="0" smtClean="0">
                        <a:effectLst/>
                        <a:latin typeface="微软雅黑" panose="020B0503020204020204" pitchFamily="34" charset="-122"/>
                        <a:ea typeface="微软雅黑" panose="020B0503020204020204" pitchFamily="34" charset="-122"/>
                      </a:endParaRPr>
                    </a:p>
                    <a:p>
                      <a:pPr algn="ctr">
                        <a:spcAft>
                          <a:spcPts val="0"/>
                        </a:spcAft>
                      </a:pPr>
                      <a:endParaRPr lang="en-US" sz="2400" kern="100" dirty="0" smtClean="0">
                        <a:effectLst/>
                        <a:latin typeface="微软雅黑" panose="020B0503020204020204" pitchFamily="34" charset="-122"/>
                        <a:ea typeface="微软雅黑" panose="020B0503020204020204" pitchFamily="34" charset="-122"/>
                      </a:endParaRPr>
                    </a:p>
                    <a:p>
                      <a:pPr algn="ctr">
                        <a:spcAft>
                          <a:spcPts val="0"/>
                        </a:spcAft>
                      </a:pPr>
                      <a:endParaRPr lang="en-US" sz="2400" kern="100" dirty="0" smtClean="0">
                        <a:effectLst/>
                        <a:latin typeface="微软雅黑" panose="020B0503020204020204" pitchFamily="34" charset="-122"/>
                        <a:ea typeface="微软雅黑" panose="020B0503020204020204" pitchFamily="34" charset="-122"/>
                      </a:endParaRPr>
                    </a:p>
                    <a:p>
                      <a:pPr algn="ctr">
                        <a:spcAft>
                          <a:spcPts val="0"/>
                        </a:spcAft>
                      </a:pPr>
                      <a:endParaRPr lang="en-US" sz="2400" kern="100" dirty="0" smtClean="0">
                        <a:effectLst/>
                        <a:latin typeface="微软雅黑" panose="020B0503020204020204" pitchFamily="34" charset="-122"/>
                        <a:ea typeface="微软雅黑" panose="020B0503020204020204" pitchFamily="34" charset="-122"/>
                      </a:endParaRPr>
                    </a:p>
                    <a:p>
                      <a:pPr algn="ctr">
                        <a:spcAft>
                          <a:spcPts val="0"/>
                        </a:spcAft>
                      </a:pPr>
                      <a:r>
                        <a:rPr lang="en-US" sz="2400" kern="100" dirty="0" smtClean="0">
                          <a:effectLst/>
                          <a:latin typeface="微软雅黑" panose="020B0503020204020204" pitchFamily="34" charset="-122"/>
                          <a:ea typeface="微软雅黑" panose="020B0503020204020204" pitchFamily="34" charset="-122"/>
                        </a:rPr>
                        <a:t>1366*768</a:t>
                      </a:r>
                      <a:r>
                        <a:rPr lang="zh-CN" altLang="en-US" sz="2400" kern="100" dirty="0" smtClean="0">
                          <a:effectLst/>
                          <a:latin typeface="微软雅黑" panose="020B0503020204020204" pitchFamily="34" charset="-122"/>
                          <a:ea typeface="微软雅黑" panose="020B0503020204020204" pitchFamily="34" charset="-122"/>
                        </a:rPr>
                        <a:t>及以上</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extLst>
                  <a:ext uri="{0D108BD9-81ED-4DB2-BD59-A6C34878D82A}">
                    <a16:rowId xmlns:a16="http://schemas.microsoft.com/office/drawing/2014/main" val="420718156"/>
                  </a:ext>
                </a:extLst>
              </a:tr>
              <a:tr h="464051">
                <a:tc>
                  <a:txBody>
                    <a:bodyPr/>
                    <a:lstStyle/>
                    <a:p>
                      <a:pPr algn="ctr">
                        <a:lnSpc>
                          <a:spcPct val="150000"/>
                        </a:lnSpc>
                        <a:spcAft>
                          <a:spcPts val="0"/>
                        </a:spcAft>
                      </a:pPr>
                      <a:r>
                        <a:rPr lang="en-US" sz="2400" kern="100" dirty="0" smtClean="0">
                          <a:effectLst/>
                          <a:latin typeface="微软雅黑" panose="020B0503020204020204" pitchFamily="34" charset="-122"/>
                          <a:ea typeface="微软雅黑" panose="020B0503020204020204" pitchFamily="34" charset="-122"/>
                        </a:rPr>
                        <a:t>2</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kern="100" dirty="0">
                          <a:effectLst/>
                          <a:latin typeface="微软雅黑" panose="020B0503020204020204" pitchFamily="34" charset="-122"/>
                          <a:ea typeface="微软雅黑" panose="020B0503020204020204" pitchFamily="34" charset="-122"/>
                        </a:rPr>
                        <a:t>360</a:t>
                      </a:r>
                      <a:r>
                        <a:rPr lang="zh-CN" sz="2400" kern="100" dirty="0">
                          <a:effectLst/>
                          <a:latin typeface="微软雅黑" panose="020B0503020204020204" pitchFamily="34" charset="-122"/>
                          <a:ea typeface="微软雅黑" panose="020B0503020204020204" pitchFamily="34" charset="-122"/>
                        </a:rPr>
                        <a:t>安全、极速浏览器</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vMerge="1">
                  <a:txBody>
                    <a:bodyPr/>
                    <a:lstStyle/>
                    <a:p>
                      <a:endParaRPr lang="zh-CN" altLang="en-US"/>
                    </a:p>
                  </a:txBody>
                  <a:tcPr/>
                </a:tc>
                <a:extLst>
                  <a:ext uri="{0D108BD9-81ED-4DB2-BD59-A6C34878D82A}">
                    <a16:rowId xmlns:a16="http://schemas.microsoft.com/office/drawing/2014/main" val="2961831495"/>
                  </a:ext>
                </a:extLst>
              </a:tr>
              <a:tr h="464051">
                <a:tc>
                  <a:txBody>
                    <a:bodyPr/>
                    <a:lstStyle/>
                    <a:p>
                      <a:pPr algn="ctr">
                        <a:lnSpc>
                          <a:spcPct val="150000"/>
                        </a:lnSpc>
                        <a:spcAft>
                          <a:spcPts val="0"/>
                        </a:spcAft>
                      </a:pPr>
                      <a:r>
                        <a:rPr lang="en-US" sz="2400" kern="100">
                          <a:effectLst/>
                          <a:latin typeface="微软雅黑" panose="020B0503020204020204" pitchFamily="34" charset="-122"/>
                          <a:ea typeface="微软雅黑" panose="020B0503020204020204" pitchFamily="34" charset="-122"/>
                        </a:rPr>
                        <a:t>3</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kern="100" dirty="0">
                          <a:effectLst/>
                          <a:latin typeface="微软雅黑" panose="020B0503020204020204" pitchFamily="34" charset="-122"/>
                          <a:ea typeface="微软雅黑" panose="020B0503020204020204" pitchFamily="34" charset="-122"/>
                        </a:rPr>
                        <a:t>Google</a:t>
                      </a:r>
                      <a:r>
                        <a:rPr lang="zh-CN" sz="2400" kern="100" dirty="0">
                          <a:effectLst/>
                          <a:latin typeface="微软雅黑" panose="020B0503020204020204" pitchFamily="34" charset="-122"/>
                          <a:ea typeface="微软雅黑" panose="020B0503020204020204" pitchFamily="34" charset="-122"/>
                        </a:rPr>
                        <a:t>浏览器</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vMerge="1">
                  <a:txBody>
                    <a:bodyPr/>
                    <a:lstStyle/>
                    <a:p>
                      <a:endParaRPr lang="zh-CN" altLang="en-US"/>
                    </a:p>
                  </a:txBody>
                  <a:tcPr/>
                </a:tc>
                <a:extLst>
                  <a:ext uri="{0D108BD9-81ED-4DB2-BD59-A6C34878D82A}">
                    <a16:rowId xmlns:a16="http://schemas.microsoft.com/office/drawing/2014/main" val="1588810133"/>
                  </a:ext>
                </a:extLst>
              </a:tr>
              <a:tr h="464051">
                <a:tc>
                  <a:txBody>
                    <a:bodyPr/>
                    <a:lstStyle/>
                    <a:p>
                      <a:pPr algn="ctr">
                        <a:lnSpc>
                          <a:spcPct val="150000"/>
                        </a:lnSpc>
                        <a:spcAft>
                          <a:spcPts val="0"/>
                        </a:spcAft>
                      </a:pPr>
                      <a:r>
                        <a:rPr lang="en-US" sz="2400" kern="100">
                          <a:effectLst/>
                          <a:latin typeface="微软雅黑" panose="020B0503020204020204" pitchFamily="34" charset="-122"/>
                          <a:ea typeface="微软雅黑" panose="020B0503020204020204" pitchFamily="34" charset="-122"/>
                        </a:rPr>
                        <a:t>4</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kern="100" dirty="0">
                          <a:effectLst/>
                          <a:latin typeface="微软雅黑" panose="020B0503020204020204" pitchFamily="34" charset="-122"/>
                          <a:ea typeface="微软雅黑" panose="020B0503020204020204" pitchFamily="34" charset="-122"/>
                        </a:rPr>
                        <a:t>UC</a:t>
                      </a:r>
                      <a:r>
                        <a:rPr lang="zh-CN" sz="2400" kern="100" dirty="0">
                          <a:effectLst/>
                          <a:latin typeface="微软雅黑" panose="020B0503020204020204" pitchFamily="34" charset="-122"/>
                          <a:ea typeface="微软雅黑" panose="020B0503020204020204" pitchFamily="34" charset="-122"/>
                        </a:rPr>
                        <a:t>浏览器</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vMerge="1">
                  <a:txBody>
                    <a:bodyPr/>
                    <a:lstStyle/>
                    <a:p>
                      <a:endParaRPr lang="zh-CN" altLang="en-US"/>
                    </a:p>
                  </a:txBody>
                  <a:tcPr/>
                </a:tc>
                <a:extLst>
                  <a:ext uri="{0D108BD9-81ED-4DB2-BD59-A6C34878D82A}">
                    <a16:rowId xmlns:a16="http://schemas.microsoft.com/office/drawing/2014/main" val="749559391"/>
                  </a:ext>
                </a:extLst>
              </a:tr>
              <a:tr h="464051">
                <a:tc>
                  <a:txBody>
                    <a:bodyPr/>
                    <a:lstStyle/>
                    <a:p>
                      <a:pPr algn="ctr">
                        <a:lnSpc>
                          <a:spcPct val="150000"/>
                        </a:lnSpc>
                        <a:spcAft>
                          <a:spcPts val="0"/>
                        </a:spcAft>
                      </a:pPr>
                      <a:r>
                        <a:rPr lang="en-US" sz="2400" kern="100">
                          <a:effectLst/>
                          <a:latin typeface="微软雅黑" panose="020B0503020204020204" pitchFamily="34" charset="-122"/>
                          <a:ea typeface="微软雅黑" panose="020B0503020204020204" pitchFamily="34" charset="-122"/>
                        </a:rPr>
                        <a:t>5</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a:txBody>
                    <a:bodyPr/>
                    <a:lstStyle/>
                    <a:p>
                      <a:pPr algn="ctr">
                        <a:lnSpc>
                          <a:spcPct val="150000"/>
                        </a:lnSpc>
                        <a:spcAft>
                          <a:spcPts val="0"/>
                        </a:spcAft>
                      </a:pPr>
                      <a:r>
                        <a:rPr lang="en-US" sz="2400" kern="100" dirty="0">
                          <a:effectLst/>
                          <a:latin typeface="微软雅黑" panose="020B0503020204020204" pitchFamily="34" charset="-122"/>
                          <a:ea typeface="微软雅黑" panose="020B0503020204020204" pitchFamily="34" charset="-122"/>
                        </a:rPr>
                        <a:t>QQ</a:t>
                      </a:r>
                      <a:r>
                        <a:rPr lang="zh-CN" sz="2400" kern="100" dirty="0">
                          <a:effectLst/>
                          <a:latin typeface="微软雅黑" panose="020B0503020204020204" pitchFamily="34" charset="-122"/>
                          <a:ea typeface="微软雅黑" panose="020B0503020204020204" pitchFamily="34" charset="-122"/>
                        </a:rPr>
                        <a:t>浏览器</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vMerge="1">
                  <a:txBody>
                    <a:bodyPr/>
                    <a:lstStyle/>
                    <a:p>
                      <a:endParaRPr lang="zh-CN" altLang="en-US"/>
                    </a:p>
                  </a:txBody>
                  <a:tcPr/>
                </a:tc>
                <a:extLst>
                  <a:ext uri="{0D108BD9-81ED-4DB2-BD59-A6C34878D82A}">
                    <a16:rowId xmlns:a16="http://schemas.microsoft.com/office/drawing/2014/main" val="4011483926"/>
                  </a:ext>
                </a:extLst>
              </a:tr>
              <a:tr h="464051">
                <a:tc>
                  <a:txBody>
                    <a:bodyPr/>
                    <a:lstStyle/>
                    <a:p>
                      <a:pPr algn="ctr">
                        <a:lnSpc>
                          <a:spcPct val="150000"/>
                        </a:lnSpc>
                        <a:spcAft>
                          <a:spcPts val="0"/>
                        </a:spcAft>
                      </a:pPr>
                      <a:r>
                        <a:rPr lang="en-US" sz="2400" kern="100">
                          <a:effectLst/>
                          <a:latin typeface="微软雅黑" panose="020B0503020204020204" pitchFamily="34" charset="-122"/>
                          <a:ea typeface="微软雅黑" panose="020B0503020204020204" pitchFamily="34" charset="-122"/>
                        </a:rPr>
                        <a:t>6</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2400" kern="100" dirty="0">
                          <a:effectLst/>
                          <a:latin typeface="微软雅黑" panose="020B0503020204020204" pitchFamily="34" charset="-122"/>
                          <a:ea typeface="微软雅黑" panose="020B0503020204020204" pitchFamily="34" charset="-122"/>
                        </a:rPr>
                        <a:t>搜狗高速浏览器</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vMerge="1">
                  <a:txBody>
                    <a:bodyPr/>
                    <a:lstStyle/>
                    <a:p>
                      <a:endParaRPr lang="zh-CN" altLang="en-US"/>
                    </a:p>
                  </a:txBody>
                  <a:tcPr/>
                </a:tc>
                <a:extLst>
                  <a:ext uri="{0D108BD9-81ED-4DB2-BD59-A6C34878D82A}">
                    <a16:rowId xmlns:a16="http://schemas.microsoft.com/office/drawing/2014/main" val="2690397720"/>
                  </a:ext>
                </a:extLst>
              </a:tr>
              <a:tr h="464051">
                <a:tc>
                  <a:txBody>
                    <a:bodyPr/>
                    <a:lstStyle/>
                    <a:p>
                      <a:pPr algn="ctr">
                        <a:lnSpc>
                          <a:spcPct val="150000"/>
                        </a:lnSpc>
                        <a:spcAft>
                          <a:spcPts val="0"/>
                        </a:spcAft>
                      </a:pPr>
                      <a:r>
                        <a:rPr lang="en-US" sz="2400" kern="100">
                          <a:effectLst/>
                          <a:latin typeface="微软雅黑" panose="020B0503020204020204" pitchFamily="34" charset="-122"/>
                          <a:ea typeface="微软雅黑" panose="020B0503020204020204" pitchFamily="34" charset="-122"/>
                        </a:rPr>
                        <a:t>7</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2400" kern="100" dirty="0">
                          <a:effectLst/>
                          <a:latin typeface="微软雅黑" panose="020B0503020204020204" pitchFamily="34" charset="-122"/>
                          <a:ea typeface="微软雅黑" panose="020B0503020204020204" pitchFamily="34" charset="-122"/>
                        </a:rPr>
                        <a:t>火狐浏览器</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vMerge="1">
                  <a:txBody>
                    <a:bodyPr/>
                    <a:lstStyle/>
                    <a:p>
                      <a:endParaRPr lang="zh-CN" altLang="en-US"/>
                    </a:p>
                  </a:txBody>
                  <a:tcPr/>
                </a:tc>
                <a:extLst>
                  <a:ext uri="{0D108BD9-81ED-4DB2-BD59-A6C34878D82A}">
                    <a16:rowId xmlns:a16="http://schemas.microsoft.com/office/drawing/2014/main" val="700392756"/>
                  </a:ext>
                </a:extLst>
              </a:tr>
              <a:tr h="464051">
                <a:tc>
                  <a:txBody>
                    <a:bodyPr/>
                    <a:lstStyle/>
                    <a:p>
                      <a:pPr algn="ctr">
                        <a:lnSpc>
                          <a:spcPct val="150000"/>
                        </a:lnSpc>
                        <a:spcAft>
                          <a:spcPts val="0"/>
                        </a:spcAft>
                      </a:pPr>
                      <a:r>
                        <a:rPr lang="en-US" sz="2400" kern="100">
                          <a:effectLst/>
                          <a:latin typeface="微软雅黑" panose="020B0503020204020204" pitchFamily="34" charset="-122"/>
                          <a:ea typeface="微软雅黑" panose="020B0503020204020204" pitchFamily="34" charset="-122"/>
                        </a:rPr>
                        <a:t>8</a:t>
                      </a:r>
                      <a:endParaRPr lang="zh-CN" sz="2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a:txBody>
                    <a:bodyPr/>
                    <a:lstStyle/>
                    <a:p>
                      <a:pPr algn="ctr">
                        <a:lnSpc>
                          <a:spcPct val="150000"/>
                        </a:lnSpc>
                        <a:spcAft>
                          <a:spcPts val="0"/>
                        </a:spcAft>
                      </a:pPr>
                      <a:r>
                        <a:rPr lang="zh-CN" sz="2400" kern="100" dirty="0">
                          <a:effectLst/>
                          <a:latin typeface="微软雅黑" panose="020B0503020204020204" pitchFamily="34" charset="-122"/>
                          <a:ea typeface="微软雅黑" panose="020B0503020204020204" pitchFamily="34" charset="-122"/>
                        </a:rPr>
                        <a:t>猎豹浏览器</a:t>
                      </a:r>
                      <a:endParaRPr 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vMerge="1">
                  <a:txBody>
                    <a:bodyPr/>
                    <a:lstStyle/>
                    <a:p>
                      <a:endParaRPr lang="zh-CN" altLang="en-US"/>
                    </a:p>
                  </a:txBody>
                  <a:tcPr/>
                </a:tc>
                <a:extLst>
                  <a:ext uri="{0D108BD9-81ED-4DB2-BD59-A6C34878D82A}">
                    <a16:rowId xmlns:a16="http://schemas.microsoft.com/office/drawing/2014/main" val="1743999304"/>
                  </a:ext>
                </a:extLst>
              </a:tr>
            </a:tbl>
          </a:graphicData>
        </a:graphic>
      </p:graphicFrame>
    </p:spTree>
    <p:extLst>
      <p:ext uri="{BB962C8B-B14F-4D97-AF65-F5344CB8AC3E}">
        <p14:creationId xmlns:p14="http://schemas.microsoft.com/office/powerpoint/2010/main" val="32597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14201" t="-240" r="18639" b="240"/>
          <a:stretch/>
        </p:blipFill>
        <p:spPr>
          <a:xfrm>
            <a:off x="899885" y="707886"/>
            <a:ext cx="6676571" cy="6139202"/>
          </a:xfrm>
          <a:prstGeom prst="rect">
            <a:avLst/>
          </a:prstGeom>
          <a:ln w="57150">
            <a:solidFill>
              <a:schemeClr val="accent6">
                <a:lumMod val="20000"/>
                <a:lumOff val="80000"/>
              </a:schemeClr>
            </a:solidFill>
          </a:ln>
        </p:spPr>
      </p:pic>
      <p:sp>
        <p:nvSpPr>
          <p:cNvPr id="10" name="文本框 9"/>
          <p:cNvSpPr txBox="1"/>
          <p:nvPr/>
        </p:nvSpPr>
        <p:spPr>
          <a:xfrm>
            <a:off x="0" y="0"/>
            <a:ext cx="1219200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2</a:t>
            </a: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、注册时没有“主管部门”怎么办？</a:t>
            </a:r>
            <a:endParaRPr lang="en-US" altLang="zh-CN"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6" name="圆角矩形标注 5"/>
          <p:cNvSpPr/>
          <p:nvPr/>
        </p:nvSpPr>
        <p:spPr>
          <a:xfrm>
            <a:off x="7576456" y="4823876"/>
            <a:ext cx="3009042" cy="1292954"/>
          </a:xfrm>
          <a:prstGeom prst="wedgeRoundRectCallout">
            <a:avLst>
              <a:gd name="adj1" fmla="val -93492"/>
              <a:gd name="adj2" fmla="val 22138"/>
              <a:gd name="adj3" fmla="val 16667"/>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b="1" dirty="0" smtClean="0">
                <a:solidFill>
                  <a:schemeClr val="bg1"/>
                </a:solidFill>
                <a:latin typeface="楷体" panose="02010609060101010101" pitchFamily="49" charset="-122"/>
                <a:ea typeface="楷体" panose="02010609060101010101" pitchFamily="49" charset="-122"/>
              </a:rPr>
              <a:t>申请人需联系主管部门</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2" name="矩形 1"/>
          <p:cNvSpPr/>
          <p:nvPr/>
        </p:nvSpPr>
        <p:spPr>
          <a:xfrm>
            <a:off x="2213426" y="5470353"/>
            <a:ext cx="3628573" cy="4693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220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srcRect l="14201" t="-240" r="18639" b="240"/>
          <a:stretch/>
        </p:blipFill>
        <p:spPr>
          <a:xfrm>
            <a:off x="899885" y="707886"/>
            <a:ext cx="6676571" cy="6139202"/>
          </a:xfrm>
          <a:prstGeom prst="rect">
            <a:avLst/>
          </a:prstGeom>
          <a:ln w="57150">
            <a:solidFill>
              <a:schemeClr val="accent6">
                <a:lumMod val="20000"/>
                <a:lumOff val="80000"/>
              </a:schemeClr>
            </a:solidFill>
          </a:ln>
        </p:spPr>
      </p:pic>
      <p:sp>
        <p:nvSpPr>
          <p:cNvPr id="10" name="文本框 9"/>
          <p:cNvSpPr txBox="1"/>
          <p:nvPr/>
        </p:nvSpPr>
        <p:spPr>
          <a:xfrm>
            <a:off x="1" y="17146"/>
            <a:ext cx="1219200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3</a:t>
            </a: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、注册时没有“所在单位”怎么办</a:t>
            </a:r>
            <a:r>
              <a:rPr lang="zh-CN" altLang="en-US"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5" name="圆角矩形标注 4"/>
          <p:cNvSpPr/>
          <p:nvPr/>
        </p:nvSpPr>
        <p:spPr>
          <a:xfrm>
            <a:off x="6241259" y="4111083"/>
            <a:ext cx="5631661" cy="1337802"/>
          </a:xfrm>
          <a:prstGeom prst="wedgeRoundRectCallout">
            <a:avLst>
              <a:gd name="adj1" fmla="val -41415"/>
              <a:gd name="adj2" fmla="val 83221"/>
              <a:gd name="adj3" fmla="val 16667"/>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3200" b="1" dirty="0">
                <a:solidFill>
                  <a:schemeClr val="bg1"/>
                </a:solidFill>
                <a:latin typeface="楷体" panose="02010609060101010101" pitchFamily="49" charset="-122"/>
                <a:ea typeface="楷体" panose="02010609060101010101" pitchFamily="49" charset="-122"/>
              </a:rPr>
              <a:t>2)</a:t>
            </a:r>
            <a:r>
              <a:rPr lang="zh-CN" altLang="en-US" sz="3200" b="1" dirty="0">
                <a:solidFill>
                  <a:schemeClr val="bg1"/>
                </a:solidFill>
                <a:latin typeface="楷体" panose="02010609060101010101" pitchFamily="49" charset="-122"/>
                <a:ea typeface="楷体" panose="02010609060101010101" pitchFamily="49" charset="-122"/>
              </a:rPr>
              <a:t>主管部门为</a:t>
            </a:r>
            <a:r>
              <a:rPr lang="zh-CN" altLang="en-US" sz="3200" b="1" dirty="0">
                <a:solidFill>
                  <a:srgbClr val="FFC000"/>
                </a:solidFill>
                <a:latin typeface="楷体" panose="02010609060101010101" pitchFamily="49" charset="-122"/>
                <a:ea typeface="楷体" panose="02010609060101010101" pitchFamily="49" charset="-122"/>
              </a:rPr>
              <a:t>区县科委委办局</a:t>
            </a:r>
            <a:r>
              <a:rPr lang="en-US" altLang="zh-CN" sz="3200" b="1" dirty="0">
                <a:solidFill>
                  <a:schemeClr val="bg1"/>
                </a:solidFill>
                <a:latin typeface="楷体" panose="02010609060101010101" pitchFamily="49" charset="-122"/>
                <a:ea typeface="楷体" panose="02010609060101010101" pitchFamily="49" charset="-122"/>
              </a:rPr>
              <a:t>,</a:t>
            </a:r>
            <a:r>
              <a:rPr lang="zh-CN" altLang="en-US" sz="3200" b="1" dirty="0" smtClean="0">
                <a:solidFill>
                  <a:schemeClr val="bg1"/>
                </a:solidFill>
                <a:latin typeface="楷体" panose="02010609060101010101" pitchFamily="49" charset="-122"/>
                <a:ea typeface="楷体" panose="02010609060101010101" pitchFamily="49" charset="-122"/>
              </a:rPr>
              <a:t>需联系所在单位</a:t>
            </a:r>
            <a:endParaRPr lang="zh-CN" altLang="en-US" sz="3200" b="1" dirty="0">
              <a:solidFill>
                <a:schemeClr val="bg1"/>
              </a:solidFill>
              <a:latin typeface="楷体" panose="02010609060101010101" pitchFamily="49" charset="-122"/>
              <a:ea typeface="楷体" panose="02010609060101010101" pitchFamily="49" charset="-122"/>
            </a:endParaRPr>
          </a:p>
        </p:txBody>
      </p:sp>
      <p:sp>
        <p:nvSpPr>
          <p:cNvPr id="11" name="圆角矩形标注 10"/>
          <p:cNvSpPr/>
          <p:nvPr/>
        </p:nvSpPr>
        <p:spPr>
          <a:xfrm>
            <a:off x="6370037" y="2458746"/>
            <a:ext cx="5374106" cy="1327313"/>
          </a:xfrm>
          <a:prstGeom prst="wedgeRoundRectCallout">
            <a:avLst>
              <a:gd name="adj1" fmla="val -19365"/>
              <a:gd name="adj2" fmla="val 42840"/>
              <a:gd name="adj3" fmla="val 16667"/>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3200" b="1" dirty="0">
                <a:solidFill>
                  <a:schemeClr val="bg1"/>
                </a:solidFill>
                <a:latin typeface="楷体" panose="02010609060101010101" pitchFamily="49" charset="-122"/>
                <a:ea typeface="楷体" panose="02010609060101010101" pitchFamily="49" charset="-122"/>
              </a:rPr>
              <a:t>1)</a:t>
            </a:r>
            <a:r>
              <a:rPr lang="zh-CN" altLang="en-US" sz="3200" b="1" dirty="0">
                <a:solidFill>
                  <a:schemeClr val="bg1"/>
                </a:solidFill>
                <a:latin typeface="楷体" panose="02010609060101010101" pitchFamily="49" charset="-122"/>
                <a:ea typeface="楷体" panose="02010609060101010101" pitchFamily="49" charset="-122"/>
              </a:rPr>
              <a:t>主管部门</a:t>
            </a:r>
            <a:r>
              <a:rPr lang="zh-CN" altLang="en-US" sz="3200" b="1" dirty="0" smtClean="0">
                <a:solidFill>
                  <a:schemeClr val="bg1"/>
                </a:solidFill>
                <a:latin typeface="楷体" panose="02010609060101010101" pitchFamily="49" charset="-122"/>
                <a:ea typeface="楷体" panose="02010609060101010101" pitchFamily="49" charset="-122"/>
              </a:rPr>
              <a:t>为</a:t>
            </a:r>
            <a:r>
              <a:rPr lang="zh-CN" altLang="en-US" sz="3200" b="1" dirty="0" smtClean="0">
                <a:solidFill>
                  <a:srgbClr val="FFC000"/>
                </a:solidFill>
                <a:latin typeface="楷体" panose="02010609060101010101" pitchFamily="49" charset="-122"/>
                <a:ea typeface="楷体" panose="02010609060101010101" pitchFamily="49" charset="-122"/>
              </a:rPr>
              <a:t>局级主管部门</a:t>
            </a:r>
            <a:r>
              <a:rPr lang="en-US" altLang="zh-CN" sz="3200" b="1" dirty="0" smtClean="0">
                <a:solidFill>
                  <a:schemeClr val="bg1"/>
                </a:solidFill>
                <a:latin typeface="楷体" panose="02010609060101010101" pitchFamily="49" charset="-122"/>
                <a:ea typeface="楷体" panose="02010609060101010101" pitchFamily="49" charset="-122"/>
              </a:rPr>
              <a:t>,</a:t>
            </a:r>
            <a:r>
              <a:rPr lang="zh-CN" altLang="en-US" sz="3200" b="1" dirty="0" smtClean="0">
                <a:solidFill>
                  <a:schemeClr val="bg1"/>
                </a:solidFill>
                <a:latin typeface="楷体" panose="02010609060101010101" pitchFamily="49" charset="-122"/>
                <a:ea typeface="楷体" panose="02010609060101010101" pitchFamily="49" charset="-122"/>
              </a:rPr>
              <a:t> 需要</a:t>
            </a:r>
            <a:r>
              <a:rPr lang="zh-CN" altLang="en-US" sz="3200" b="1" dirty="0">
                <a:solidFill>
                  <a:schemeClr val="bg1"/>
                </a:solidFill>
                <a:latin typeface="楷体" panose="02010609060101010101" pitchFamily="49" charset="-122"/>
                <a:ea typeface="楷体" panose="02010609060101010101" pitchFamily="49" charset="-122"/>
              </a:rPr>
              <a:t>联系主管部门</a:t>
            </a:r>
          </a:p>
        </p:txBody>
      </p:sp>
      <p:sp>
        <p:nvSpPr>
          <p:cNvPr id="13" name="矩形 12"/>
          <p:cNvSpPr/>
          <p:nvPr/>
        </p:nvSpPr>
        <p:spPr>
          <a:xfrm>
            <a:off x="2191658" y="5949320"/>
            <a:ext cx="3454401" cy="4693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675087" y="5934330"/>
            <a:ext cx="1741715" cy="46931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1838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5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 y="17146"/>
            <a:ext cx="12192000"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3</a:t>
            </a: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、注册时没有“所在单位”怎么办</a:t>
            </a:r>
            <a:r>
              <a:rPr lang="zh-CN" altLang="en-US"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512353" y="838528"/>
            <a:ext cx="11219127" cy="6019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33760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2084" y="1166552"/>
            <a:ext cx="4991295" cy="5164529"/>
          </a:xfrm>
          <a:prstGeom prst="rect">
            <a:avLst/>
          </a:prstGeom>
          <a:ln>
            <a:solidFill>
              <a:schemeClr val="bg1">
                <a:lumMod val="75000"/>
              </a:schemeClr>
            </a:solidFill>
          </a:ln>
        </p:spPr>
      </p:pic>
      <p:sp>
        <p:nvSpPr>
          <p:cNvPr id="5" name="文本框 4"/>
          <p:cNvSpPr txBox="1"/>
          <p:nvPr/>
        </p:nvSpPr>
        <p:spPr>
          <a:xfrm>
            <a:off x="5927707" y="1086014"/>
            <a:ext cx="5410087" cy="2252924"/>
          </a:xfrm>
          <a:prstGeom prst="rect">
            <a:avLst/>
          </a:prstGeom>
          <a:noFill/>
        </p:spPr>
        <p:txBody>
          <a:bodyPr wrap="square" rtlCol="0">
            <a:spAutoFit/>
          </a:bodyPr>
          <a:lstStyle/>
          <a:p>
            <a:pPr>
              <a:lnSpc>
                <a:spcPct val="130000"/>
              </a:lnSpc>
            </a:pPr>
            <a:r>
              <a:rPr lang="zh-CN" altLang="en-US" sz="3600" b="1" dirty="0" smtClean="0">
                <a:solidFill>
                  <a:srgbClr val="0000CC"/>
                </a:solidFill>
                <a:latin typeface="楷体" panose="02010609060101010101" pitchFamily="49" charset="-122"/>
                <a:ea typeface="楷体" panose="02010609060101010101" pitchFamily="49" charset="-122"/>
              </a:rPr>
              <a:t>用户名分两种：</a:t>
            </a:r>
            <a:endParaRPr lang="en-US" altLang="zh-CN" sz="3600" b="1" dirty="0" smtClean="0">
              <a:solidFill>
                <a:srgbClr val="0000CC"/>
              </a:solidFill>
              <a:latin typeface="楷体" panose="02010609060101010101" pitchFamily="49" charset="-122"/>
              <a:ea typeface="楷体" panose="02010609060101010101" pitchFamily="49" charset="-122"/>
            </a:endParaRPr>
          </a:p>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	1</a:t>
            </a:r>
            <a:r>
              <a:rPr lang="zh-CN" altLang="en-US" sz="3600" b="1" dirty="0" smtClean="0">
                <a:solidFill>
                  <a:srgbClr val="0000CC"/>
                </a:solidFill>
                <a:latin typeface="楷体" panose="02010609060101010101" pitchFamily="49" charset="-122"/>
                <a:ea typeface="楷体" panose="02010609060101010101" pitchFamily="49" charset="-122"/>
              </a:rPr>
              <a:t>）</a:t>
            </a:r>
            <a:r>
              <a:rPr lang="en-US" altLang="zh-CN" sz="3600" b="1" dirty="0" smtClean="0">
                <a:solidFill>
                  <a:srgbClr val="0000CC"/>
                </a:solidFill>
                <a:latin typeface="楷体" panose="02010609060101010101" pitchFamily="49" charset="-122"/>
                <a:ea typeface="楷体" panose="02010609060101010101" pitchFamily="49" charset="-122"/>
              </a:rPr>
              <a:t>18</a:t>
            </a:r>
            <a:r>
              <a:rPr lang="zh-CN" altLang="en-US" sz="3600" b="1" dirty="0" smtClean="0">
                <a:solidFill>
                  <a:srgbClr val="0000CC"/>
                </a:solidFill>
                <a:latin typeface="楷体" panose="02010609060101010101" pitchFamily="49" charset="-122"/>
                <a:ea typeface="楷体" panose="02010609060101010101" pitchFamily="49" charset="-122"/>
              </a:rPr>
              <a:t>位身份证号；</a:t>
            </a:r>
            <a:endParaRPr lang="en-US" altLang="zh-CN" sz="3600" b="1" dirty="0" smtClean="0">
              <a:solidFill>
                <a:srgbClr val="0000CC"/>
              </a:solidFill>
              <a:latin typeface="楷体" panose="02010609060101010101" pitchFamily="49" charset="-122"/>
              <a:ea typeface="楷体" panose="02010609060101010101" pitchFamily="49" charset="-122"/>
            </a:endParaRPr>
          </a:p>
          <a:p>
            <a:pPr>
              <a:lnSpc>
                <a:spcPct val="130000"/>
              </a:lnSpc>
            </a:pPr>
            <a:r>
              <a:rPr lang="en-US" altLang="zh-CN" sz="3600" b="1" dirty="0" smtClean="0">
                <a:solidFill>
                  <a:srgbClr val="0000CC"/>
                </a:solidFill>
                <a:latin typeface="楷体" panose="02010609060101010101" pitchFamily="49" charset="-122"/>
                <a:ea typeface="楷体" panose="02010609060101010101" pitchFamily="49" charset="-122"/>
              </a:rPr>
              <a:t>	2</a:t>
            </a:r>
            <a:r>
              <a:rPr lang="zh-CN" altLang="en-US" sz="3600" b="1" dirty="0" smtClean="0">
                <a:solidFill>
                  <a:srgbClr val="0000CC"/>
                </a:solidFill>
                <a:latin typeface="楷体" panose="02010609060101010101" pitchFamily="49" charset="-122"/>
                <a:ea typeface="楷体" panose="02010609060101010101" pitchFamily="49" charset="-122"/>
              </a:rPr>
              <a:t>）护照号。</a:t>
            </a:r>
            <a:endParaRPr lang="en-US" altLang="zh-CN" sz="3600" b="1" dirty="0" smtClean="0">
              <a:solidFill>
                <a:srgbClr val="0000CC"/>
              </a:solidFill>
              <a:latin typeface="楷体" panose="02010609060101010101" pitchFamily="49" charset="-122"/>
              <a:ea typeface="楷体" panose="02010609060101010101" pitchFamily="49" charset="-122"/>
            </a:endParaRPr>
          </a:p>
        </p:txBody>
      </p:sp>
      <p:sp>
        <p:nvSpPr>
          <p:cNvPr id="8" name="右箭头 7"/>
          <p:cNvSpPr/>
          <p:nvPr/>
        </p:nvSpPr>
        <p:spPr>
          <a:xfrm>
            <a:off x="5151196" y="2354854"/>
            <a:ext cx="776511" cy="51525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 name="文本框 3"/>
          <p:cNvSpPr txBox="1"/>
          <p:nvPr/>
        </p:nvSpPr>
        <p:spPr>
          <a:xfrm>
            <a:off x="5199858" y="3534233"/>
            <a:ext cx="6817971" cy="2893100"/>
          </a:xfrm>
          <a:prstGeom prst="rect">
            <a:avLst/>
          </a:prstGeom>
          <a:noFill/>
          <a:ln w="38100">
            <a:solidFill>
              <a:schemeClr val="accent4">
                <a:lumMod val="75000"/>
              </a:schemeClr>
            </a:solidFill>
          </a:ln>
        </p:spPr>
        <p:txBody>
          <a:bodyPr wrap="square" rtlCol="0">
            <a:spAutoFit/>
          </a:bodyPr>
          <a:lstStyle/>
          <a:p>
            <a:pPr>
              <a:lnSpc>
                <a:spcPct val="130000"/>
              </a:lnSpc>
            </a:pPr>
            <a:r>
              <a:rPr lang="zh-CN" altLang="en-US" sz="2800" b="1" dirty="0">
                <a:solidFill>
                  <a:srgbClr val="FF0000"/>
                </a:solidFill>
                <a:latin typeface="楷体" panose="02010609060101010101" pitchFamily="49" charset="-122"/>
                <a:ea typeface="楷体" panose="02010609060101010101" pitchFamily="49" charset="-122"/>
              </a:rPr>
              <a:t>护照号</a:t>
            </a:r>
            <a:r>
              <a:rPr lang="zh-CN" altLang="en-US" sz="2800" b="1" dirty="0" smtClean="0">
                <a:solidFill>
                  <a:srgbClr val="FF0000"/>
                </a:solidFill>
                <a:latin typeface="楷体" panose="02010609060101010101" pitchFamily="49" charset="-122"/>
                <a:ea typeface="楷体" panose="02010609060101010101" pitchFamily="49" charset="-122"/>
              </a:rPr>
              <a:t>规则如下，</a:t>
            </a:r>
            <a:endParaRPr lang="en-US" altLang="zh-CN" sz="2800" b="1" dirty="0">
              <a:solidFill>
                <a:srgbClr val="FF0000"/>
              </a:solidFill>
              <a:latin typeface="楷体" panose="02010609060101010101" pitchFamily="49" charset="-122"/>
              <a:ea typeface="楷体" panose="02010609060101010101" pitchFamily="49" charset="-122"/>
            </a:endParaRPr>
          </a:p>
          <a:p>
            <a:pPr>
              <a:lnSpc>
                <a:spcPct val="130000"/>
              </a:lnSpc>
            </a:pPr>
            <a:r>
              <a:rPr lang="zh-CN" altLang="en-US" sz="2800" b="1" dirty="0">
                <a:solidFill>
                  <a:srgbClr val="FF0000"/>
                </a:solidFill>
                <a:latin typeface="楷体" panose="02010609060101010101" pitchFamily="49" charset="-122"/>
                <a:ea typeface="楷体" panose="02010609060101010101" pitchFamily="49" charset="-122"/>
              </a:rPr>
              <a:t>因私普通护照号：</a:t>
            </a:r>
            <a:r>
              <a:rPr lang="en-US" altLang="zh-CN" sz="2800" b="1" dirty="0">
                <a:solidFill>
                  <a:srgbClr val="FF0000"/>
                </a:solidFill>
                <a:latin typeface="楷体" panose="02010609060101010101" pitchFamily="49" charset="-122"/>
                <a:ea typeface="楷体" panose="02010609060101010101" pitchFamily="49" charset="-122"/>
              </a:rPr>
              <a:t>14/15+7</a:t>
            </a:r>
            <a:r>
              <a:rPr lang="zh-CN" altLang="en-US" sz="2800" b="1" dirty="0">
                <a:solidFill>
                  <a:srgbClr val="FF0000"/>
                </a:solidFill>
                <a:latin typeface="楷体" panose="02010609060101010101" pitchFamily="49" charset="-122"/>
                <a:ea typeface="楷体" panose="02010609060101010101" pitchFamily="49" charset="-122"/>
              </a:rPr>
              <a:t>位数，</a:t>
            </a:r>
            <a:r>
              <a:rPr lang="en-US" altLang="zh-CN" sz="2800" b="1" dirty="0">
                <a:solidFill>
                  <a:srgbClr val="FF0000"/>
                </a:solidFill>
                <a:latin typeface="楷体" panose="02010609060101010101" pitchFamily="49" charset="-122"/>
                <a:ea typeface="楷体" panose="02010609060101010101" pitchFamily="49" charset="-122"/>
              </a:rPr>
              <a:t>G+8</a:t>
            </a:r>
            <a:r>
              <a:rPr lang="zh-CN" altLang="en-US" sz="2800" b="1" dirty="0">
                <a:solidFill>
                  <a:srgbClr val="FF0000"/>
                </a:solidFill>
                <a:latin typeface="楷体" panose="02010609060101010101" pitchFamily="49" charset="-122"/>
                <a:ea typeface="楷体" panose="02010609060101010101" pitchFamily="49" charset="-122"/>
              </a:rPr>
              <a:t>位数；</a:t>
            </a:r>
            <a:endParaRPr lang="en-US" altLang="zh-CN" sz="2800" b="1" dirty="0">
              <a:solidFill>
                <a:srgbClr val="FF0000"/>
              </a:solidFill>
              <a:latin typeface="楷体" panose="02010609060101010101" pitchFamily="49" charset="-122"/>
              <a:ea typeface="楷体" panose="02010609060101010101" pitchFamily="49" charset="-122"/>
            </a:endParaRPr>
          </a:p>
          <a:p>
            <a:pPr>
              <a:lnSpc>
                <a:spcPct val="130000"/>
              </a:lnSpc>
            </a:pPr>
            <a:r>
              <a:rPr lang="zh-CN" altLang="en-US" sz="2800" b="1" dirty="0" smtClean="0">
                <a:solidFill>
                  <a:srgbClr val="FF0000"/>
                </a:solidFill>
                <a:latin typeface="楷体" panose="02010609060101010101" pitchFamily="49" charset="-122"/>
                <a:ea typeface="楷体" panose="02010609060101010101" pitchFamily="49" charset="-122"/>
              </a:rPr>
              <a:t>因公普通</a:t>
            </a:r>
            <a:r>
              <a:rPr lang="zh-CN" altLang="en-US" sz="2800" b="1" dirty="0">
                <a:solidFill>
                  <a:srgbClr val="FF0000"/>
                </a:solidFill>
                <a:latin typeface="楷体" panose="02010609060101010101" pitchFamily="49" charset="-122"/>
                <a:ea typeface="楷体" panose="02010609060101010101" pitchFamily="49" charset="-122"/>
              </a:rPr>
              <a:t>护照号：</a:t>
            </a:r>
            <a:r>
              <a:rPr lang="en-US" altLang="zh-CN" sz="2800" b="1" dirty="0">
                <a:solidFill>
                  <a:srgbClr val="FF0000"/>
                </a:solidFill>
                <a:latin typeface="楷体" panose="02010609060101010101" pitchFamily="49" charset="-122"/>
                <a:ea typeface="楷体" panose="02010609060101010101" pitchFamily="49" charset="-122"/>
              </a:rPr>
              <a:t>P+7</a:t>
            </a:r>
            <a:r>
              <a:rPr lang="zh-CN" altLang="en-US" sz="2800" b="1" dirty="0">
                <a:solidFill>
                  <a:srgbClr val="FF0000"/>
                </a:solidFill>
                <a:latin typeface="楷体" panose="02010609060101010101" pitchFamily="49" charset="-122"/>
                <a:ea typeface="楷体" panose="02010609060101010101" pitchFamily="49" charset="-122"/>
              </a:rPr>
              <a:t>位数；</a:t>
            </a:r>
            <a:endParaRPr lang="en-US" altLang="zh-CN" sz="2800" b="1" dirty="0">
              <a:solidFill>
                <a:srgbClr val="FF0000"/>
              </a:solidFill>
              <a:latin typeface="楷体" panose="02010609060101010101" pitchFamily="49" charset="-122"/>
              <a:ea typeface="楷体" panose="02010609060101010101" pitchFamily="49" charset="-122"/>
            </a:endParaRPr>
          </a:p>
          <a:p>
            <a:pPr>
              <a:lnSpc>
                <a:spcPct val="130000"/>
              </a:lnSpc>
            </a:pPr>
            <a:r>
              <a:rPr lang="zh-CN" altLang="en-US" sz="2800" b="1" dirty="0">
                <a:solidFill>
                  <a:srgbClr val="FF0000"/>
                </a:solidFill>
                <a:latin typeface="楷体" panose="02010609060101010101" pitchFamily="49" charset="-122"/>
                <a:ea typeface="楷体" panose="02010609060101010101" pitchFamily="49" charset="-122"/>
              </a:rPr>
              <a:t>公务：</a:t>
            </a:r>
            <a:r>
              <a:rPr lang="en-US" altLang="zh-CN" sz="2800" b="1" dirty="0">
                <a:solidFill>
                  <a:srgbClr val="FF0000"/>
                </a:solidFill>
                <a:latin typeface="楷体" panose="02010609060101010101" pitchFamily="49" charset="-122"/>
                <a:ea typeface="楷体" panose="02010609060101010101" pitchFamily="49" charset="-122"/>
              </a:rPr>
              <a:t>S+7</a:t>
            </a:r>
            <a:r>
              <a:rPr lang="zh-CN" altLang="en-US" sz="2800" b="1" dirty="0">
                <a:solidFill>
                  <a:srgbClr val="FF0000"/>
                </a:solidFill>
                <a:latin typeface="楷体" panose="02010609060101010101" pitchFamily="49" charset="-122"/>
                <a:ea typeface="楷体" panose="02010609060101010101" pitchFamily="49" charset="-122"/>
              </a:rPr>
              <a:t>位数或</a:t>
            </a:r>
            <a:r>
              <a:rPr lang="en-US" altLang="zh-CN" sz="2800" b="1" dirty="0">
                <a:solidFill>
                  <a:srgbClr val="FF0000"/>
                </a:solidFill>
                <a:latin typeface="楷体" panose="02010609060101010101" pitchFamily="49" charset="-122"/>
                <a:ea typeface="楷体" panose="02010609060101010101" pitchFamily="49" charset="-122"/>
              </a:rPr>
              <a:t>S+8</a:t>
            </a:r>
            <a:r>
              <a:rPr lang="zh-CN" altLang="en-US" sz="2800" b="1" dirty="0">
                <a:solidFill>
                  <a:srgbClr val="FF0000"/>
                </a:solidFill>
                <a:latin typeface="楷体" panose="02010609060101010101" pitchFamily="49" charset="-122"/>
                <a:ea typeface="楷体" panose="02010609060101010101" pitchFamily="49" charset="-122"/>
              </a:rPr>
              <a:t>位数；</a:t>
            </a:r>
            <a:endParaRPr lang="en-US" altLang="zh-CN" sz="2800" b="1" dirty="0">
              <a:solidFill>
                <a:srgbClr val="FF0000"/>
              </a:solidFill>
              <a:latin typeface="楷体" panose="02010609060101010101" pitchFamily="49" charset="-122"/>
              <a:ea typeface="楷体" panose="02010609060101010101" pitchFamily="49" charset="-122"/>
            </a:endParaRPr>
          </a:p>
          <a:p>
            <a:pPr>
              <a:lnSpc>
                <a:spcPct val="130000"/>
              </a:lnSpc>
            </a:pPr>
            <a:r>
              <a:rPr lang="zh-CN" altLang="en-US" sz="2800" b="1" dirty="0">
                <a:solidFill>
                  <a:srgbClr val="FF0000"/>
                </a:solidFill>
                <a:latin typeface="楷体" panose="02010609060101010101" pitchFamily="49" charset="-122"/>
                <a:ea typeface="楷体" panose="02010609060101010101" pitchFamily="49" charset="-122"/>
              </a:rPr>
              <a:t>外交护照号：以</a:t>
            </a:r>
            <a:r>
              <a:rPr lang="en-US" altLang="zh-CN" sz="2800" b="1" dirty="0">
                <a:solidFill>
                  <a:srgbClr val="FF0000"/>
                </a:solidFill>
                <a:latin typeface="楷体" panose="02010609060101010101" pitchFamily="49" charset="-122"/>
                <a:ea typeface="楷体" panose="02010609060101010101" pitchFamily="49" charset="-122"/>
              </a:rPr>
              <a:t>D</a:t>
            </a:r>
            <a:r>
              <a:rPr lang="zh-CN" altLang="en-US" sz="2800" b="1" dirty="0">
                <a:solidFill>
                  <a:srgbClr val="FF0000"/>
                </a:solidFill>
                <a:latin typeface="楷体" panose="02010609060101010101" pitchFamily="49" charset="-122"/>
                <a:ea typeface="楷体" panose="02010609060101010101" pitchFamily="49" charset="-122"/>
              </a:rPr>
              <a:t>开头</a:t>
            </a:r>
            <a:r>
              <a:rPr lang="zh-CN" altLang="en-US" sz="2800" b="1" dirty="0" smtClean="0">
                <a:solidFill>
                  <a:srgbClr val="FF0000"/>
                </a:solidFill>
                <a:latin typeface="楷体" panose="02010609060101010101" pitchFamily="49" charset="-122"/>
                <a:ea typeface="楷体" panose="02010609060101010101" pitchFamily="49" charset="-122"/>
              </a:rPr>
              <a:t>。</a:t>
            </a:r>
            <a:endParaRPr lang="en-US" altLang="zh-CN" sz="2800" b="1" dirty="0">
              <a:solidFill>
                <a:srgbClr val="FF0000"/>
              </a:solidFill>
              <a:latin typeface="楷体" panose="02010609060101010101" pitchFamily="49" charset="-122"/>
              <a:ea typeface="楷体" panose="02010609060101010101" pitchFamily="49" charset="-122"/>
            </a:endParaRPr>
          </a:p>
        </p:txBody>
      </p:sp>
      <p:sp>
        <p:nvSpPr>
          <p:cNvPr id="9" name="文本框 8"/>
          <p:cNvSpPr txBox="1"/>
          <p:nvPr/>
        </p:nvSpPr>
        <p:spPr>
          <a:xfrm>
            <a:off x="0" y="149857"/>
            <a:ext cx="12192000" cy="89255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30000"/>
              </a:lnSpc>
            </a:pPr>
            <a:r>
              <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4</a:t>
            </a: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、对登录时用户名的要求是什么？</a:t>
            </a:r>
            <a:endParaRPr lang="en-US" altLang="zh-CN"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52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350" fill="hold"/>
                                        <p:tgtEl>
                                          <p:spTgt spid="4"/>
                                        </p:tgtEl>
                                        <p:attrNameLst>
                                          <p:attrName>ppt_x</p:attrName>
                                        </p:attrNameLst>
                                      </p:cBhvr>
                                      <p:tavLst>
                                        <p:tav tm="0">
                                          <p:val>
                                            <p:strVal val="#ppt_x"/>
                                          </p:val>
                                        </p:tav>
                                        <p:tav tm="100000">
                                          <p:val>
                                            <p:strVal val="#ppt_x"/>
                                          </p:val>
                                        </p:tav>
                                      </p:tavLst>
                                    </p:anim>
                                    <p:anim calcmode="lin" valueType="num">
                                      <p:cBhvr additive="base">
                                        <p:cTn id="19" dur="3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844040" y="1200996"/>
            <a:ext cx="8561256" cy="5626524"/>
          </a:xfrm>
          <a:prstGeom prst="rect">
            <a:avLst/>
          </a:prstGeom>
        </p:spPr>
      </p:pic>
      <p:sp>
        <p:nvSpPr>
          <p:cNvPr id="10" name="文本框 9"/>
          <p:cNvSpPr txBox="1"/>
          <p:nvPr/>
        </p:nvSpPr>
        <p:spPr>
          <a:xfrm>
            <a:off x="0" y="-29504"/>
            <a:ext cx="12192000" cy="132343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5</a:t>
            </a: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、如果要更换“主管部门”或“所在单位”</a:t>
            </a:r>
            <a:endPar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a:p>
            <a:pPr algn="ct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怎么办</a:t>
            </a:r>
            <a:r>
              <a:rPr lang="zh-CN" altLang="en-US"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12" name="矩形 11"/>
          <p:cNvSpPr/>
          <p:nvPr/>
        </p:nvSpPr>
        <p:spPr>
          <a:xfrm>
            <a:off x="6802784" y="5995550"/>
            <a:ext cx="746414" cy="5638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817900" y="6263713"/>
            <a:ext cx="746414" cy="5638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4551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0" y="-29504"/>
            <a:ext cx="12192000" cy="132343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5</a:t>
            </a: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、如果要更换“主管部门”或“所在单位”</a:t>
            </a:r>
            <a:endPar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a:p>
            <a:pPr algn="ct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怎么办</a:t>
            </a:r>
            <a:r>
              <a:rPr lang="zh-CN" altLang="en-US"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6" name="文本框 5"/>
          <p:cNvSpPr txBox="1"/>
          <p:nvPr/>
        </p:nvSpPr>
        <p:spPr>
          <a:xfrm>
            <a:off x="1135886" y="2250184"/>
            <a:ext cx="9920227" cy="2252924"/>
          </a:xfrm>
          <a:prstGeom prst="rect">
            <a:avLst/>
          </a:prstGeom>
          <a:noFill/>
        </p:spPr>
        <p:txBody>
          <a:bodyPr wrap="square" rtlCol="0">
            <a:spAutoFit/>
          </a:bodyPr>
          <a:lstStyle/>
          <a:p>
            <a:pPr>
              <a:lnSpc>
                <a:spcPct val="130000"/>
              </a:lnSpc>
            </a:pPr>
            <a:r>
              <a:rPr lang="zh-CN" altLang="en-US" sz="3600" b="1" dirty="0" smtClean="0">
                <a:solidFill>
                  <a:srgbClr val="0000CC"/>
                </a:solidFill>
                <a:latin typeface="楷体" panose="02010609060101010101" pitchFamily="49" charset="-122"/>
                <a:ea typeface="楷体" panose="02010609060101010101" pitchFamily="49" charset="-122"/>
              </a:rPr>
              <a:t>    您需要联系当前所选的主管部门。由主管部门将您的信息删除后，您可重新</a:t>
            </a:r>
            <a:r>
              <a:rPr lang="zh-CN" altLang="en-US" sz="3600" b="1" dirty="0">
                <a:solidFill>
                  <a:srgbClr val="0000CC"/>
                </a:solidFill>
                <a:latin typeface="楷体" panose="02010609060101010101" pitchFamily="49" charset="-122"/>
                <a:ea typeface="楷体" panose="02010609060101010101" pitchFamily="49" charset="-122"/>
              </a:rPr>
              <a:t>注册</a:t>
            </a:r>
            <a:r>
              <a:rPr lang="zh-CN" altLang="en-US" sz="3600" b="1" dirty="0" smtClean="0">
                <a:solidFill>
                  <a:srgbClr val="0000CC"/>
                </a:solidFill>
                <a:latin typeface="楷体" panose="02010609060101010101" pitchFamily="49" charset="-122"/>
                <a:ea typeface="楷体" panose="02010609060101010101" pitchFamily="49" charset="-122"/>
              </a:rPr>
              <a:t>，</a:t>
            </a:r>
            <a:r>
              <a:rPr lang="zh-CN" altLang="en-US" sz="3600" b="1" dirty="0">
                <a:solidFill>
                  <a:srgbClr val="0000CC"/>
                </a:solidFill>
                <a:latin typeface="楷体" panose="02010609060101010101" pitchFamily="49" charset="-122"/>
                <a:ea typeface="楷体" panose="02010609060101010101" pitchFamily="49" charset="-122"/>
              </a:rPr>
              <a:t>然后进行项目申请。</a:t>
            </a:r>
            <a:endParaRPr lang="en-US" altLang="zh-CN" sz="3600" b="1" dirty="0" smtClean="0">
              <a:solidFill>
                <a:srgbClr val="0000CC"/>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7621122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1439" y="5252"/>
            <a:ext cx="10636532" cy="89255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30000"/>
              </a:lnSpc>
            </a:pPr>
            <a:r>
              <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6</a:t>
            </a: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、如果</a:t>
            </a:r>
            <a:r>
              <a:rPr lang="zh-CN" altLang="en-US"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rPr>
              <a:t>想更换项目类型怎么办？</a:t>
            </a:r>
            <a:endParaRPr lang="en-US" altLang="zh-CN"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3" name="文本框 2"/>
          <p:cNvSpPr txBox="1"/>
          <p:nvPr/>
        </p:nvSpPr>
        <p:spPr>
          <a:xfrm>
            <a:off x="494708" y="738788"/>
            <a:ext cx="11055037" cy="923330"/>
          </a:xfrm>
          <a:prstGeom prst="rect">
            <a:avLst/>
          </a:prstGeom>
          <a:noFill/>
        </p:spPr>
        <p:txBody>
          <a:bodyPr wrap="square" rtlCol="0">
            <a:spAutoFit/>
          </a:bodyPr>
          <a:lstStyle/>
          <a:p>
            <a:pPr>
              <a:lnSpc>
                <a:spcPct val="150000"/>
              </a:lnSpc>
            </a:pPr>
            <a:r>
              <a:rPr lang="zh-CN" altLang="en-US" sz="3600" b="1" dirty="0" smtClean="0">
                <a:solidFill>
                  <a:srgbClr val="0000CC"/>
                </a:solidFill>
                <a:latin typeface="楷体" panose="02010609060101010101" pitchFamily="49" charset="-122"/>
                <a:ea typeface="楷体" panose="02010609060101010101" pitchFamily="49" charset="-122"/>
              </a:rPr>
              <a:t>每个申请人只能申请一个类型的项目</a:t>
            </a:r>
            <a:r>
              <a:rPr lang="en-US" altLang="zh-CN" sz="3600" b="1" dirty="0" smtClean="0">
                <a:solidFill>
                  <a:srgbClr val="0000CC"/>
                </a:solidFill>
                <a:latin typeface="楷体" panose="02010609060101010101" pitchFamily="49" charset="-122"/>
                <a:ea typeface="楷体" panose="02010609060101010101" pitchFamily="49" charset="-122"/>
              </a:rPr>
              <a:t>,</a:t>
            </a:r>
            <a:r>
              <a:rPr lang="zh-CN" altLang="en-US" sz="3600" b="1" dirty="0" smtClean="0">
                <a:solidFill>
                  <a:srgbClr val="0000CC"/>
                </a:solidFill>
                <a:latin typeface="楷体" panose="02010609060101010101" pitchFamily="49" charset="-122"/>
                <a:ea typeface="楷体" panose="02010609060101010101" pitchFamily="49" charset="-122"/>
              </a:rPr>
              <a:t>填写</a:t>
            </a:r>
            <a:r>
              <a:rPr lang="zh-CN" altLang="en-US" sz="3600" b="1" dirty="0">
                <a:solidFill>
                  <a:srgbClr val="0000CC"/>
                </a:solidFill>
                <a:latin typeface="楷体" panose="02010609060101010101" pitchFamily="49" charset="-122"/>
                <a:ea typeface="楷体" panose="02010609060101010101" pitchFamily="49" charset="-122"/>
              </a:rPr>
              <a:t>一份申请书</a:t>
            </a:r>
            <a:r>
              <a:rPr lang="zh-CN" altLang="en-US" sz="3600" b="1" dirty="0" smtClean="0">
                <a:solidFill>
                  <a:srgbClr val="0000CC"/>
                </a:solidFill>
                <a:latin typeface="楷体" panose="02010609060101010101" pitchFamily="49" charset="-122"/>
                <a:ea typeface="楷体" panose="02010609060101010101" pitchFamily="49" charset="-122"/>
              </a:rPr>
              <a:t>。</a:t>
            </a:r>
            <a:endParaRPr lang="zh-CN" altLang="en-US" sz="3600" b="1" dirty="0">
              <a:solidFill>
                <a:srgbClr val="0000CC"/>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3"/>
          <a:stretch>
            <a:fillRect/>
          </a:stretch>
        </p:blipFill>
        <p:spPr>
          <a:xfrm>
            <a:off x="2269188" y="1666044"/>
            <a:ext cx="7500700" cy="2283921"/>
          </a:xfrm>
          <a:prstGeom prst="rect">
            <a:avLst/>
          </a:prstGeom>
          <a:ln>
            <a:solidFill>
              <a:schemeClr val="bg1">
                <a:lumMod val="75000"/>
              </a:schemeClr>
            </a:solidFill>
          </a:ln>
        </p:spPr>
      </p:pic>
      <p:sp>
        <p:nvSpPr>
          <p:cNvPr id="6" name="文本框 5"/>
          <p:cNvSpPr txBox="1"/>
          <p:nvPr/>
        </p:nvSpPr>
        <p:spPr>
          <a:xfrm>
            <a:off x="494708" y="4007527"/>
            <a:ext cx="11287561" cy="812530"/>
          </a:xfrm>
          <a:prstGeom prst="rect">
            <a:avLst/>
          </a:prstGeom>
          <a:noFill/>
        </p:spPr>
        <p:txBody>
          <a:bodyPr wrap="square" rtlCol="0">
            <a:spAutoFit/>
          </a:bodyPr>
          <a:lstStyle/>
          <a:p>
            <a:pPr>
              <a:lnSpc>
                <a:spcPct val="130000"/>
              </a:lnSpc>
            </a:pPr>
            <a:r>
              <a:rPr lang="zh-CN" altLang="en-US" sz="3600" b="1" dirty="0" smtClean="0">
                <a:solidFill>
                  <a:srgbClr val="0000CC"/>
                </a:solidFill>
                <a:latin typeface="楷体" panose="02010609060101010101" pitchFamily="49" charset="-122"/>
                <a:ea typeface="楷体" panose="02010609060101010101" pitchFamily="49" charset="-122"/>
              </a:rPr>
              <a:t>更换项目类型</a:t>
            </a:r>
            <a:r>
              <a:rPr lang="en-US" altLang="zh-CN" sz="3600" b="1" dirty="0" smtClean="0">
                <a:solidFill>
                  <a:srgbClr val="0000CC"/>
                </a:solidFill>
                <a:latin typeface="楷体" panose="02010609060101010101" pitchFamily="49" charset="-122"/>
                <a:ea typeface="楷体" panose="02010609060101010101" pitchFamily="49" charset="-122"/>
              </a:rPr>
              <a:t>,</a:t>
            </a:r>
            <a:r>
              <a:rPr lang="zh-CN" altLang="en-US" sz="3600" b="1" dirty="0" smtClean="0">
                <a:solidFill>
                  <a:srgbClr val="0000CC"/>
                </a:solidFill>
                <a:latin typeface="楷体" panose="02010609060101010101" pitchFamily="49" charset="-122"/>
                <a:ea typeface="楷体" panose="02010609060101010101" pitchFamily="49" charset="-122"/>
              </a:rPr>
              <a:t>需先删除已有申请书</a:t>
            </a:r>
            <a:r>
              <a:rPr lang="en-US" altLang="zh-CN" sz="3600" b="1" dirty="0" smtClean="0">
                <a:solidFill>
                  <a:srgbClr val="0000CC"/>
                </a:solidFill>
                <a:latin typeface="楷体" panose="02010609060101010101" pitchFamily="49" charset="-122"/>
                <a:ea typeface="楷体" panose="02010609060101010101" pitchFamily="49" charset="-122"/>
              </a:rPr>
              <a:t>,</a:t>
            </a:r>
            <a:r>
              <a:rPr lang="zh-CN" altLang="en-US" sz="3600" b="1" dirty="0" smtClean="0">
                <a:solidFill>
                  <a:srgbClr val="0000CC"/>
                </a:solidFill>
                <a:latin typeface="楷体" panose="02010609060101010101" pitchFamily="49" charset="-122"/>
                <a:ea typeface="楷体" panose="02010609060101010101" pitchFamily="49" charset="-122"/>
              </a:rPr>
              <a:t>然后重新申请项目。</a:t>
            </a:r>
            <a:endParaRPr lang="zh-CN" altLang="en-US" sz="3600" b="1" dirty="0">
              <a:solidFill>
                <a:srgbClr val="0000CC"/>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4"/>
          <a:stretch>
            <a:fillRect/>
          </a:stretch>
        </p:blipFill>
        <p:spPr>
          <a:xfrm>
            <a:off x="132340" y="4931527"/>
            <a:ext cx="11803316" cy="1701500"/>
          </a:xfrm>
          <a:prstGeom prst="rect">
            <a:avLst/>
          </a:prstGeom>
          <a:ln>
            <a:solidFill>
              <a:schemeClr val="bg1">
                <a:lumMod val="75000"/>
              </a:schemeClr>
            </a:solidFill>
          </a:ln>
        </p:spPr>
      </p:pic>
      <p:pic>
        <p:nvPicPr>
          <p:cNvPr id="9" name="图片 8"/>
          <p:cNvPicPr>
            <a:picLocks noChangeAspect="1"/>
          </p:cNvPicPr>
          <p:nvPr/>
        </p:nvPicPr>
        <p:blipFill>
          <a:blip r:embed="rId5"/>
          <a:stretch>
            <a:fillRect/>
          </a:stretch>
        </p:blipFill>
        <p:spPr>
          <a:xfrm>
            <a:off x="8549925" y="6013220"/>
            <a:ext cx="2831090" cy="323183"/>
          </a:xfrm>
          <a:prstGeom prst="rect">
            <a:avLst/>
          </a:prstGeom>
        </p:spPr>
      </p:pic>
      <p:sp>
        <p:nvSpPr>
          <p:cNvPr id="8" name="椭圆 7"/>
          <p:cNvSpPr/>
          <p:nvPr/>
        </p:nvSpPr>
        <p:spPr>
          <a:xfrm>
            <a:off x="10772586" y="5911292"/>
            <a:ext cx="638409" cy="5116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496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anim calcmode="lin" valueType="num">
                                      <p:cBhvr>
                                        <p:cTn id="22" dur="250" fill="hold"/>
                                        <p:tgtEl>
                                          <p:spTgt spid="6"/>
                                        </p:tgtEl>
                                        <p:attrNameLst>
                                          <p:attrName>ppt_x</p:attrName>
                                        </p:attrNameLst>
                                      </p:cBhvr>
                                      <p:tavLst>
                                        <p:tav tm="0">
                                          <p:val>
                                            <p:strVal val="#ppt_x"/>
                                          </p:val>
                                        </p:tav>
                                        <p:tav tm="100000">
                                          <p:val>
                                            <p:strVal val="#ppt_x"/>
                                          </p:val>
                                        </p:tav>
                                      </p:tavLst>
                                    </p:anim>
                                    <p:anim calcmode="lin" valueType="num">
                                      <p:cBhvr>
                                        <p:cTn id="23" dur="25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50"/>
                                        <p:tgtEl>
                                          <p:spTgt spid="7"/>
                                        </p:tgtEl>
                                      </p:cBhvr>
                                    </p:animEffect>
                                    <p:anim calcmode="lin" valueType="num">
                                      <p:cBhvr>
                                        <p:cTn id="27" dur="250" fill="hold"/>
                                        <p:tgtEl>
                                          <p:spTgt spid="7"/>
                                        </p:tgtEl>
                                        <p:attrNameLst>
                                          <p:attrName>ppt_x</p:attrName>
                                        </p:attrNameLst>
                                      </p:cBhvr>
                                      <p:tavLst>
                                        <p:tav tm="0">
                                          <p:val>
                                            <p:strVal val="#ppt_x"/>
                                          </p:val>
                                        </p:tav>
                                        <p:tav tm="100000">
                                          <p:val>
                                            <p:strVal val="#ppt_x"/>
                                          </p:val>
                                        </p:tav>
                                      </p:tavLst>
                                    </p:anim>
                                    <p:anim calcmode="lin" valueType="num">
                                      <p:cBhvr>
                                        <p:cTn id="28" dur="25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anim calcmode="lin" valueType="num">
                                      <p:cBhvr>
                                        <p:cTn id="32" dur="250" fill="hold"/>
                                        <p:tgtEl>
                                          <p:spTgt spid="9"/>
                                        </p:tgtEl>
                                        <p:attrNameLst>
                                          <p:attrName>ppt_x</p:attrName>
                                        </p:attrNameLst>
                                      </p:cBhvr>
                                      <p:tavLst>
                                        <p:tav tm="0">
                                          <p:val>
                                            <p:strVal val="#ppt_x"/>
                                          </p:val>
                                        </p:tav>
                                        <p:tav tm="100000">
                                          <p:val>
                                            <p:strVal val="#ppt_x"/>
                                          </p:val>
                                        </p:tav>
                                      </p:tavLst>
                                    </p:anim>
                                    <p:anim calcmode="lin" valueType="num">
                                      <p:cBhvr>
                                        <p:cTn id="33" dur="25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87809" y="134092"/>
            <a:ext cx="10629275" cy="892552"/>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lnSpc>
                <a:spcPct val="130000"/>
              </a:lnSpc>
            </a:pPr>
            <a:r>
              <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7</a:t>
            </a: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、如何</a:t>
            </a:r>
            <a:r>
              <a:rPr lang="zh-CN" altLang="en-US"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rPr>
              <a:t>查看正文和预算明细？</a:t>
            </a:r>
            <a:endParaRPr lang="en-US" altLang="zh-CN"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3" name="文本框 2"/>
          <p:cNvSpPr txBox="1"/>
          <p:nvPr/>
        </p:nvSpPr>
        <p:spPr>
          <a:xfrm>
            <a:off x="887808" y="1100789"/>
            <a:ext cx="10593137" cy="793487"/>
          </a:xfrm>
          <a:prstGeom prst="rect">
            <a:avLst/>
          </a:prstGeom>
          <a:noFill/>
        </p:spPr>
        <p:txBody>
          <a:bodyPr wrap="square" rtlCol="0">
            <a:spAutoFit/>
          </a:bodyPr>
          <a:lstStyle/>
          <a:p>
            <a:pPr>
              <a:lnSpc>
                <a:spcPct val="150000"/>
              </a:lnSpc>
            </a:pPr>
            <a:r>
              <a:rPr lang="en-US" altLang="zh-CN" sz="3600" b="1" dirty="0" smtClean="0">
                <a:solidFill>
                  <a:srgbClr val="0000CC"/>
                </a:solidFill>
                <a:latin typeface="楷体" panose="02010609060101010101" pitchFamily="49" charset="-122"/>
                <a:ea typeface="楷体" panose="02010609060101010101" pitchFamily="49" charset="-122"/>
              </a:rPr>
              <a:t>1</a:t>
            </a:r>
            <a:r>
              <a:rPr lang="zh-CN" altLang="en-US" sz="3600" b="1" dirty="0" smtClean="0">
                <a:solidFill>
                  <a:srgbClr val="0000CC"/>
                </a:solidFill>
                <a:latin typeface="楷体" panose="02010609060101010101" pitchFamily="49" charset="-122"/>
                <a:ea typeface="楷体" panose="02010609060101010101" pitchFamily="49" charset="-122"/>
              </a:rPr>
              <a:t>、查看“正文”，申请人需要下载申请书；</a:t>
            </a:r>
            <a:endParaRPr lang="en-US" altLang="zh-CN" sz="3600" b="1" dirty="0">
              <a:solidFill>
                <a:srgbClr val="0000CC"/>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2"/>
          <a:stretch>
            <a:fillRect/>
          </a:stretch>
        </p:blipFill>
        <p:spPr>
          <a:xfrm>
            <a:off x="0" y="4133045"/>
            <a:ext cx="12192000" cy="1824653"/>
          </a:xfrm>
          <a:prstGeom prst="rect">
            <a:avLst/>
          </a:prstGeom>
        </p:spPr>
      </p:pic>
      <p:pic>
        <p:nvPicPr>
          <p:cNvPr id="7" name="图片 6"/>
          <p:cNvPicPr>
            <a:picLocks noChangeAspect="1"/>
          </p:cNvPicPr>
          <p:nvPr/>
        </p:nvPicPr>
        <p:blipFill>
          <a:blip r:embed="rId3"/>
          <a:stretch>
            <a:fillRect/>
          </a:stretch>
        </p:blipFill>
        <p:spPr>
          <a:xfrm>
            <a:off x="3724358" y="4127177"/>
            <a:ext cx="4743283" cy="2083197"/>
          </a:xfrm>
          <a:prstGeom prst="rect">
            <a:avLst/>
          </a:prstGeom>
          <a:ln w="57150">
            <a:solidFill>
              <a:srgbClr val="FF9999"/>
            </a:solid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4"/>
          <a:stretch>
            <a:fillRect/>
          </a:stretch>
        </p:blipFill>
        <p:spPr>
          <a:xfrm>
            <a:off x="8685993" y="5259328"/>
            <a:ext cx="3036315" cy="346610"/>
          </a:xfrm>
          <a:prstGeom prst="rect">
            <a:avLst/>
          </a:prstGeom>
        </p:spPr>
      </p:pic>
      <p:sp>
        <p:nvSpPr>
          <p:cNvPr id="10" name="椭圆 9"/>
          <p:cNvSpPr/>
          <p:nvPr/>
        </p:nvSpPr>
        <p:spPr>
          <a:xfrm>
            <a:off x="10047637" y="5168776"/>
            <a:ext cx="638409" cy="5116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87808" y="1939552"/>
            <a:ext cx="10593137" cy="1624484"/>
          </a:xfrm>
          <a:prstGeom prst="rect">
            <a:avLst/>
          </a:prstGeom>
          <a:noFill/>
        </p:spPr>
        <p:txBody>
          <a:bodyPr wrap="square" rtlCol="0">
            <a:spAutoFit/>
          </a:bodyPr>
          <a:lstStyle/>
          <a:p>
            <a:pPr>
              <a:lnSpc>
                <a:spcPct val="150000"/>
              </a:lnSpc>
            </a:pPr>
            <a:r>
              <a:rPr lang="en-US" altLang="zh-CN" sz="3600" b="1" dirty="0" smtClean="0">
                <a:solidFill>
                  <a:srgbClr val="0000CC"/>
                </a:solidFill>
                <a:latin typeface="楷体" panose="02010609060101010101" pitchFamily="49" charset="-122"/>
                <a:ea typeface="楷体" panose="02010609060101010101" pitchFamily="49" charset="-122"/>
              </a:rPr>
              <a:t>2</a:t>
            </a:r>
            <a:r>
              <a:rPr lang="zh-CN" altLang="en-US" sz="3600" b="1" dirty="0" smtClean="0">
                <a:solidFill>
                  <a:srgbClr val="0000CC"/>
                </a:solidFill>
                <a:latin typeface="楷体" panose="02010609060101010101" pitchFamily="49" charset="-122"/>
                <a:ea typeface="楷体" panose="02010609060101010101" pitchFamily="49" charset="-122"/>
              </a:rPr>
              <a:t>、查看“预算明细”（重点项目），申请人需要下载重点项目预算书。</a:t>
            </a:r>
            <a:endParaRPr lang="en-US" altLang="zh-CN" sz="3600" b="1" dirty="0">
              <a:solidFill>
                <a:srgbClr val="0000CC"/>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1865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anim calcmode="lin" valueType="num">
                                      <p:cBhvr>
                                        <p:cTn id="22" dur="250" fill="hold"/>
                                        <p:tgtEl>
                                          <p:spTgt spid="4"/>
                                        </p:tgtEl>
                                        <p:attrNameLst>
                                          <p:attrName>ppt_x</p:attrName>
                                        </p:attrNameLst>
                                      </p:cBhvr>
                                      <p:tavLst>
                                        <p:tav tm="0">
                                          <p:val>
                                            <p:strVal val="#ppt_x"/>
                                          </p:val>
                                        </p:tav>
                                        <p:tav tm="100000">
                                          <p:val>
                                            <p:strVal val="#ppt_x"/>
                                          </p:val>
                                        </p:tav>
                                      </p:tavLst>
                                    </p:anim>
                                    <p:anim calcmode="lin" valueType="num">
                                      <p:cBhvr>
                                        <p:cTn id="23" dur="25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50"/>
                                        <p:tgtEl>
                                          <p:spTgt spid="8"/>
                                        </p:tgtEl>
                                      </p:cBhvr>
                                    </p:animEffect>
                                    <p:anim calcmode="lin" valueType="num">
                                      <p:cBhvr>
                                        <p:cTn id="27" dur="250" fill="hold"/>
                                        <p:tgtEl>
                                          <p:spTgt spid="8"/>
                                        </p:tgtEl>
                                        <p:attrNameLst>
                                          <p:attrName>ppt_x</p:attrName>
                                        </p:attrNameLst>
                                      </p:cBhvr>
                                      <p:tavLst>
                                        <p:tav tm="0">
                                          <p:val>
                                            <p:strVal val="#ppt_x"/>
                                          </p:val>
                                        </p:tav>
                                        <p:tav tm="100000">
                                          <p:val>
                                            <p:strVal val="#ppt_x"/>
                                          </p:val>
                                        </p:tav>
                                      </p:tavLst>
                                    </p:anim>
                                    <p:anim calcmode="lin" valueType="num">
                                      <p:cBhvr>
                                        <p:cTn id="28" dur="25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ppt_x</p:attrName>
                                        </p:attrNameLst>
                                      </p:cBhvr>
                                      <p:tavLst>
                                        <p:tav tm="0">
                                          <p:val>
                                            <p:strVal val="#ppt_x"/>
                                          </p:val>
                                        </p:tav>
                                        <p:tav tm="100000">
                                          <p:val>
                                            <p:strVal val="#ppt_x"/>
                                          </p:val>
                                        </p:tav>
                                      </p:tavLst>
                                    </p:anim>
                                    <p:anim calcmode="lin" valueType="num">
                                      <p:cBhvr>
                                        <p:cTn id="33"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350" fill="hold"/>
                                        <p:tgtEl>
                                          <p:spTgt spid="7"/>
                                        </p:tgtEl>
                                        <p:attrNameLst>
                                          <p:attrName>ppt_w</p:attrName>
                                        </p:attrNameLst>
                                      </p:cBhvr>
                                      <p:tavLst>
                                        <p:tav tm="0">
                                          <p:val>
                                            <p:fltVal val="0"/>
                                          </p:val>
                                        </p:tav>
                                        <p:tav tm="100000">
                                          <p:val>
                                            <p:strVal val="#ppt_w"/>
                                          </p:val>
                                        </p:tav>
                                      </p:tavLst>
                                    </p:anim>
                                    <p:anim calcmode="lin" valueType="num">
                                      <p:cBhvr>
                                        <p:cTn id="39" dur="350" fill="hold"/>
                                        <p:tgtEl>
                                          <p:spTgt spid="7"/>
                                        </p:tgtEl>
                                        <p:attrNameLst>
                                          <p:attrName>ppt_h</p:attrName>
                                        </p:attrNameLst>
                                      </p:cBhvr>
                                      <p:tavLst>
                                        <p:tav tm="0">
                                          <p:val>
                                            <p:fltVal val="0"/>
                                          </p:val>
                                        </p:tav>
                                        <p:tav tm="100000">
                                          <p:val>
                                            <p:strVal val="#ppt_h"/>
                                          </p:val>
                                        </p:tav>
                                      </p:tavLst>
                                    </p:anim>
                                    <p:animEffect transition="in" filter="fade">
                                      <p:cBhvr>
                                        <p:cTn id="40" dur="3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402791" y="162414"/>
            <a:ext cx="7836547" cy="830997"/>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zh-CN" altLang="en-US" sz="4800" dirty="0">
                <a:solidFill>
                  <a:srgbClr val="003399"/>
                </a:solidFill>
                <a:latin typeface="+mn-ea"/>
              </a:rPr>
              <a:t>二、申请人主要操作</a:t>
            </a:r>
          </a:p>
        </p:txBody>
      </p:sp>
      <p:sp>
        <p:nvSpPr>
          <p:cNvPr id="4" name="矩形 3"/>
          <p:cNvSpPr/>
          <p:nvPr/>
        </p:nvSpPr>
        <p:spPr>
          <a:xfrm>
            <a:off x="5303413" y="1858728"/>
            <a:ext cx="1707606" cy="5370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r>
              <a:rPr lang="zh-CN" altLang="en-US" sz="2400" dirty="0" smtClean="0"/>
              <a:t> 登录</a:t>
            </a:r>
            <a:endParaRPr lang="zh-CN" altLang="en-US" sz="2400" dirty="0"/>
          </a:p>
        </p:txBody>
      </p:sp>
      <p:sp>
        <p:nvSpPr>
          <p:cNvPr id="5" name="矩形 4"/>
          <p:cNvSpPr/>
          <p:nvPr/>
        </p:nvSpPr>
        <p:spPr>
          <a:xfrm>
            <a:off x="1486530" y="2968045"/>
            <a:ext cx="179965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t>3</a:t>
            </a:r>
            <a:r>
              <a:rPr lang="zh-CN" altLang="en-US" sz="2400" dirty="0"/>
              <a:t> 填报阶段</a:t>
            </a:r>
          </a:p>
        </p:txBody>
      </p:sp>
      <p:sp>
        <p:nvSpPr>
          <p:cNvPr id="6" name="矩形 5"/>
          <p:cNvSpPr/>
          <p:nvPr/>
        </p:nvSpPr>
        <p:spPr>
          <a:xfrm>
            <a:off x="4744148" y="2985234"/>
            <a:ext cx="1701804"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t>4 </a:t>
            </a:r>
            <a:r>
              <a:rPr lang="zh-CN" altLang="en-US" sz="2400" dirty="0"/>
              <a:t>受理阶段</a:t>
            </a:r>
          </a:p>
        </p:txBody>
      </p:sp>
      <p:sp>
        <p:nvSpPr>
          <p:cNvPr id="7" name="矩形 6"/>
          <p:cNvSpPr/>
          <p:nvPr/>
        </p:nvSpPr>
        <p:spPr>
          <a:xfrm>
            <a:off x="9317513" y="2972016"/>
            <a:ext cx="2348241"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t>6 </a:t>
            </a:r>
            <a:r>
              <a:rPr lang="zh-CN" altLang="en-US" sz="2400" dirty="0"/>
              <a:t>评审立项阶段</a:t>
            </a:r>
          </a:p>
        </p:txBody>
      </p:sp>
      <p:sp>
        <p:nvSpPr>
          <p:cNvPr id="8" name="矩形 7"/>
          <p:cNvSpPr/>
          <p:nvPr/>
        </p:nvSpPr>
        <p:spPr>
          <a:xfrm>
            <a:off x="7118585" y="2968045"/>
            <a:ext cx="1721527" cy="537029"/>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t>5 </a:t>
            </a:r>
            <a:r>
              <a:rPr lang="zh-CN" altLang="en-US" sz="2400" dirty="0"/>
              <a:t>形审阶段</a:t>
            </a:r>
          </a:p>
        </p:txBody>
      </p:sp>
      <p:sp>
        <p:nvSpPr>
          <p:cNvPr id="9" name="矩形 8"/>
          <p:cNvSpPr/>
          <p:nvPr/>
        </p:nvSpPr>
        <p:spPr>
          <a:xfrm>
            <a:off x="338994" y="4086979"/>
            <a:ext cx="522530" cy="2554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维护个人信息</a:t>
            </a:r>
            <a:endParaRPr lang="zh-CN" altLang="en-US" sz="2400" dirty="0"/>
          </a:p>
        </p:txBody>
      </p:sp>
      <p:sp>
        <p:nvSpPr>
          <p:cNvPr id="10" name="矩形 9"/>
          <p:cNvSpPr/>
          <p:nvPr/>
        </p:nvSpPr>
        <p:spPr>
          <a:xfrm>
            <a:off x="1059403" y="4086979"/>
            <a:ext cx="522530" cy="2554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填写申请书</a:t>
            </a:r>
            <a:endParaRPr lang="zh-CN" altLang="en-US" sz="2400" dirty="0"/>
          </a:p>
        </p:txBody>
      </p:sp>
      <p:sp>
        <p:nvSpPr>
          <p:cNvPr id="11" name="矩形 10"/>
          <p:cNvSpPr/>
          <p:nvPr/>
        </p:nvSpPr>
        <p:spPr>
          <a:xfrm>
            <a:off x="1779812" y="4097543"/>
            <a:ext cx="522530" cy="2543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合法性检查</a:t>
            </a:r>
            <a:endParaRPr lang="zh-CN" altLang="en-US" sz="2400" dirty="0"/>
          </a:p>
        </p:txBody>
      </p:sp>
      <p:sp>
        <p:nvSpPr>
          <p:cNvPr id="12" name="矩形 11"/>
          <p:cNvSpPr/>
          <p:nvPr/>
        </p:nvSpPr>
        <p:spPr>
          <a:xfrm>
            <a:off x="2527291" y="4086978"/>
            <a:ext cx="522530" cy="2554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提交申请书</a:t>
            </a:r>
            <a:endParaRPr lang="zh-CN" altLang="en-US" sz="2400" dirty="0"/>
          </a:p>
        </p:txBody>
      </p:sp>
      <p:sp>
        <p:nvSpPr>
          <p:cNvPr id="14" name="矩形 13"/>
          <p:cNvSpPr/>
          <p:nvPr/>
        </p:nvSpPr>
        <p:spPr>
          <a:xfrm>
            <a:off x="3241856" y="4086979"/>
            <a:ext cx="522530" cy="2554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查看审核</a:t>
            </a:r>
            <a:r>
              <a:rPr lang="zh-CN" altLang="en-US" sz="2400" dirty="0" smtClean="0"/>
              <a:t>结果</a:t>
            </a:r>
            <a:endParaRPr lang="zh-CN" altLang="en-US" sz="2400" dirty="0"/>
          </a:p>
        </p:txBody>
      </p:sp>
      <p:sp>
        <p:nvSpPr>
          <p:cNvPr id="15" name="矩形 14"/>
          <p:cNvSpPr/>
          <p:nvPr/>
        </p:nvSpPr>
        <p:spPr>
          <a:xfrm>
            <a:off x="4892691" y="4063870"/>
            <a:ext cx="522530" cy="2577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查看受理</a:t>
            </a:r>
            <a:r>
              <a:rPr lang="zh-CN" altLang="en-US" sz="2400" dirty="0" smtClean="0"/>
              <a:t>结果</a:t>
            </a:r>
            <a:endParaRPr lang="zh-CN" altLang="en-US" sz="2400" dirty="0"/>
          </a:p>
        </p:txBody>
      </p:sp>
      <p:sp>
        <p:nvSpPr>
          <p:cNvPr id="16" name="矩形 15"/>
          <p:cNvSpPr/>
          <p:nvPr/>
        </p:nvSpPr>
        <p:spPr>
          <a:xfrm>
            <a:off x="7664855" y="4097543"/>
            <a:ext cx="522530" cy="2543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查看形</a:t>
            </a:r>
            <a:r>
              <a:rPr lang="zh-CN" altLang="en-US" sz="2400" dirty="0" smtClean="0"/>
              <a:t>审结果</a:t>
            </a:r>
            <a:endParaRPr lang="zh-CN" altLang="en-US" sz="2400" dirty="0"/>
          </a:p>
        </p:txBody>
      </p:sp>
      <p:sp>
        <p:nvSpPr>
          <p:cNvPr id="17" name="矩形 16"/>
          <p:cNvSpPr/>
          <p:nvPr/>
        </p:nvSpPr>
        <p:spPr>
          <a:xfrm>
            <a:off x="9502975" y="4063870"/>
            <a:ext cx="522530" cy="2577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查看立项</a:t>
            </a:r>
            <a:r>
              <a:rPr lang="zh-CN" altLang="en-US" sz="2400" dirty="0" smtClean="0"/>
              <a:t>结果</a:t>
            </a:r>
            <a:endParaRPr lang="zh-CN" altLang="en-US" sz="2400" dirty="0"/>
          </a:p>
        </p:txBody>
      </p:sp>
      <p:sp>
        <p:nvSpPr>
          <p:cNvPr id="18" name="矩形 17"/>
          <p:cNvSpPr/>
          <p:nvPr/>
        </p:nvSpPr>
        <p:spPr>
          <a:xfrm>
            <a:off x="5877742" y="4063870"/>
            <a:ext cx="522530" cy="257756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sp>
        <p:nvSpPr>
          <p:cNvPr id="20" name="矩形 19"/>
          <p:cNvSpPr/>
          <p:nvPr/>
        </p:nvSpPr>
        <p:spPr>
          <a:xfrm>
            <a:off x="11018293" y="4078387"/>
            <a:ext cx="522530" cy="256304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cxnSp>
        <p:nvCxnSpPr>
          <p:cNvPr id="23" name="直接连接符 22"/>
          <p:cNvCxnSpPr>
            <a:stCxn id="4" idx="2"/>
          </p:cNvCxnSpPr>
          <p:nvPr/>
        </p:nvCxnSpPr>
        <p:spPr>
          <a:xfrm>
            <a:off x="6157216" y="2395757"/>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直接连接符 24"/>
          <p:cNvCxnSpPr>
            <a:stCxn id="5" idx="0"/>
          </p:cNvCxnSpPr>
          <p:nvPr/>
        </p:nvCxnSpPr>
        <p:spPr>
          <a:xfrm flipH="1" flipV="1">
            <a:off x="2447602" y="2717992"/>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5622604" y="2704508"/>
            <a:ext cx="5307" cy="2500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7944988" y="2706788"/>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10494288" y="2704508"/>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447602" y="2704508"/>
            <a:ext cx="8046686" cy="13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9" idx="0"/>
          </p:cNvCxnSpPr>
          <p:nvPr/>
        </p:nvCxnSpPr>
        <p:spPr>
          <a:xfrm flipV="1">
            <a:off x="600259" y="3844183"/>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347738" y="3844183"/>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2041077" y="3843536"/>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788551" y="3843536"/>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3526847" y="3818456"/>
            <a:ext cx="0" cy="24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172165" y="382769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6139007" y="3805249"/>
            <a:ext cx="0" cy="292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9760678" y="382769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11279558" y="3846156"/>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600259" y="3817809"/>
            <a:ext cx="3605065" cy="9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172165" y="3805249"/>
            <a:ext cx="985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9760678" y="3819097"/>
            <a:ext cx="1518880" cy="16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5" idx="2"/>
          </p:cNvCxnSpPr>
          <p:nvPr/>
        </p:nvCxnSpPr>
        <p:spPr>
          <a:xfrm flipH="1">
            <a:off x="2447602" y="3505075"/>
            <a:ext cx="5307" cy="341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6" idx="2"/>
          </p:cNvCxnSpPr>
          <p:nvPr/>
        </p:nvCxnSpPr>
        <p:spPr>
          <a:xfrm flipH="1">
            <a:off x="5622604" y="3505075"/>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16" idx="0"/>
          </p:cNvCxnSpPr>
          <p:nvPr/>
        </p:nvCxnSpPr>
        <p:spPr>
          <a:xfrm>
            <a:off x="7919151" y="3516277"/>
            <a:ext cx="6969" cy="58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10491634" y="3510697"/>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3953860" y="4097543"/>
            <a:ext cx="522530" cy="254388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cxnSp>
        <p:nvCxnSpPr>
          <p:cNvPr id="64" name="直接连接符 63"/>
          <p:cNvCxnSpPr/>
          <p:nvPr/>
        </p:nvCxnSpPr>
        <p:spPr>
          <a:xfrm flipV="1">
            <a:off x="4215125" y="3843536"/>
            <a:ext cx="0" cy="254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5303413" y="1024231"/>
            <a:ext cx="1707606" cy="53702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r>
              <a:rPr lang="zh-CN" altLang="en-US" sz="2400" dirty="0" smtClean="0"/>
              <a:t> 注册</a:t>
            </a:r>
            <a:endParaRPr lang="zh-CN" altLang="en-US" sz="2400" dirty="0"/>
          </a:p>
        </p:txBody>
      </p:sp>
      <p:cxnSp>
        <p:nvCxnSpPr>
          <p:cNvPr id="47" name="直接连接符 46"/>
          <p:cNvCxnSpPr/>
          <p:nvPr/>
        </p:nvCxnSpPr>
        <p:spPr>
          <a:xfrm>
            <a:off x="6139007" y="1565838"/>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1348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p:cNvSpPr txBox="1"/>
          <p:nvPr/>
        </p:nvSpPr>
        <p:spPr>
          <a:xfrm>
            <a:off x="240632" y="184019"/>
            <a:ext cx="11733652" cy="132343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8</a:t>
            </a: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、项目</a:t>
            </a:r>
            <a:r>
              <a:rPr lang="zh-CN" altLang="en-US"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rPr>
              <a:t>状态显示审核未通过</a:t>
            </a:r>
            <a:r>
              <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a:t>
            </a: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为什么</a:t>
            </a:r>
            <a:endParaRPr lang="en-US" altLang="zh-CN"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a:p>
            <a:pPr algn="ctr"/>
            <a:r>
              <a:rPr lang="zh-CN" altLang="en-US" sz="4000" b="1" dirty="0" smtClean="0">
                <a:solidFill>
                  <a:srgbClr val="003399"/>
                </a:solidFill>
                <a:latin typeface="楷体" panose="02010609060101010101" pitchFamily="49" charset="-122"/>
                <a:ea typeface="楷体" panose="02010609060101010101" pitchFamily="49" charset="-122"/>
                <a:cs typeface="Times New Roman" panose="02020603050405020304" pitchFamily="18" charset="0"/>
              </a:rPr>
              <a:t>不能修改或提交申请书</a:t>
            </a:r>
            <a:r>
              <a:rPr lang="zh-CN" altLang="en-US"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sz="4000" b="1" dirty="0">
              <a:solidFill>
                <a:srgbClr val="003399"/>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47" name="文本框 46"/>
          <p:cNvSpPr txBox="1"/>
          <p:nvPr/>
        </p:nvSpPr>
        <p:spPr>
          <a:xfrm>
            <a:off x="1093683" y="1988267"/>
            <a:ext cx="10264129" cy="923330"/>
          </a:xfrm>
          <a:prstGeom prst="rect">
            <a:avLst/>
          </a:prstGeom>
          <a:noFill/>
        </p:spPr>
        <p:txBody>
          <a:bodyPr wrap="square" rtlCol="0">
            <a:spAutoFit/>
          </a:bodyPr>
          <a:lstStyle/>
          <a:p>
            <a:pPr>
              <a:lnSpc>
                <a:spcPct val="150000"/>
              </a:lnSpc>
            </a:pPr>
            <a:r>
              <a:rPr lang="en-US" altLang="zh-CN" sz="3600" b="1" dirty="0" smtClean="0">
                <a:solidFill>
                  <a:srgbClr val="0000CC"/>
                </a:solidFill>
                <a:latin typeface="楷体" panose="02010609060101010101" pitchFamily="49" charset="-122"/>
                <a:ea typeface="楷体" panose="02010609060101010101" pitchFamily="49" charset="-122"/>
              </a:rPr>
              <a:t>1</a:t>
            </a:r>
            <a:r>
              <a:rPr lang="zh-CN" altLang="en-US" sz="3600" b="1" dirty="0" smtClean="0">
                <a:solidFill>
                  <a:srgbClr val="0000CC"/>
                </a:solidFill>
                <a:latin typeface="楷体" panose="02010609060101010101" pitchFamily="49" charset="-122"/>
                <a:ea typeface="楷体" panose="02010609060101010101" pitchFamily="49" charset="-122"/>
              </a:rPr>
              <a:t>、不能修改申请书原因：主管部门没有告知。</a:t>
            </a:r>
            <a:endParaRPr lang="zh-CN" altLang="en-US" sz="3600" b="1" dirty="0">
              <a:solidFill>
                <a:srgbClr val="0000CC"/>
              </a:solidFill>
              <a:latin typeface="楷体" panose="02010609060101010101" pitchFamily="49" charset="-122"/>
              <a:ea typeface="楷体" panose="02010609060101010101" pitchFamily="49" charset="-122"/>
            </a:endParaRPr>
          </a:p>
        </p:txBody>
      </p:sp>
      <p:sp>
        <p:nvSpPr>
          <p:cNvPr id="52" name="文本框 51"/>
          <p:cNvSpPr txBox="1"/>
          <p:nvPr/>
        </p:nvSpPr>
        <p:spPr>
          <a:xfrm>
            <a:off x="1093683" y="3424490"/>
            <a:ext cx="10264128" cy="923330"/>
          </a:xfrm>
          <a:prstGeom prst="rect">
            <a:avLst/>
          </a:prstGeom>
          <a:noFill/>
        </p:spPr>
        <p:txBody>
          <a:bodyPr wrap="square" rtlCol="0">
            <a:spAutoFit/>
          </a:bodyPr>
          <a:lstStyle/>
          <a:p>
            <a:pPr>
              <a:lnSpc>
                <a:spcPct val="150000"/>
              </a:lnSpc>
            </a:pPr>
            <a:r>
              <a:rPr lang="en-US" altLang="zh-CN" sz="3600" b="1" dirty="0" smtClean="0">
                <a:solidFill>
                  <a:srgbClr val="0000CC"/>
                </a:solidFill>
                <a:latin typeface="楷体" panose="02010609060101010101" pitchFamily="49" charset="-122"/>
                <a:ea typeface="楷体" panose="02010609060101010101" pitchFamily="49" charset="-122"/>
              </a:rPr>
              <a:t>2</a:t>
            </a:r>
            <a:r>
              <a:rPr lang="zh-CN" altLang="en-US" sz="3600" b="1" dirty="0" smtClean="0">
                <a:solidFill>
                  <a:srgbClr val="0000CC"/>
                </a:solidFill>
                <a:latin typeface="楷体" panose="02010609060101010101" pitchFamily="49" charset="-122"/>
                <a:ea typeface="楷体" panose="02010609060101010101" pitchFamily="49" charset="-122"/>
              </a:rPr>
              <a:t>、不能提交申请书原因：超过时间限制。</a:t>
            </a:r>
            <a:endParaRPr lang="zh-CN" altLang="en-US" sz="3600" b="1" dirty="0">
              <a:solidFill>
                <a:srgbClr val="0000CC"/>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3750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50"/>
                                        <p:tgtEl>
                                          <p:spTgt spid="47"/>
                                        </p:tgtEl>
                                      </p:cBhvr>
                                    </p:animEffect>
                                    <p:anim calcmode="lin" valueType="num">
                                      <p:cBhvr>
                                        <p:cTn id="8" dur="250" fill="hold"/>
                                        <p:tgtEl>
                                          <p:spTgt spid="47"/>
                                        </p:tgtEl>
                                        <p:attrNameLst>
                                          <p:attrName>ppt_x</p:attrName>
                                        </p:attrNameLst>
                                      </p:cBhvr>
                                      <p:tavLst>
                                        <p:tav tm="0">
                                          <p:val>
                                            <p:strVal val="#ppt_x"/>
                                          </p:val>
                                        </p:tav>
                                        <p:tav tm="100000">
                                          <p:val>
                                            <p:strVal val="#ppt_x"/>
                                          </p:val>
                                        </p:tav>
                                      </p:tavLst>
                                    </p:anim>
                                    <p:anim calcmode="lin" valueType="num">
                                      <p:cBhvr>
                                        <p:cTn id="9"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250"/>
                                        <p:tgtEl>
                                          <p:spTgt spid="52"/>
                                        </p:tgtEl>
                                      </p:cBhvr>
                                    </p:animEffect>
                                    <p:anim calcmode="lin" valueType="num">
                                      <p:cBhvr>
                                        <p:cTn id="15" dur="250" fill="hold"/>
                                        <p:tgtEl>
                                          <p:spTgt spid="52"/>
                                        </p:tgtEl>
                                        <p:attrNameLst>
                                          <p:attrName>ppt_x</p:attrName>
                                        </p:attrNameLst>
                                      </p:cBhvr>
                                      <p:tavLst>
                                        <p:tav tm="0">
                                          <p:val>
                                            <p:strVal val="#ppt_x"/>
                                          </p:val>
                                        </p:tav>
                                        <p:tav tm="100000">
                                          <p:val>
                                            <p:strVal val="#ppt_x"/>
                                          </p:val>
                                        </p:tav>
                                      </p:tavLst>
                                    </p:anim>
                                    <p:anim calcmode="lin" valueType="num">
                                      <p:cBhvr>
                                        <p:cTn id="16" dur="25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15971" y="2011196"/>
            <a:ext cx="8641570" cy="120032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7200" b="1" i="1" dirty="0">
                <a:solidFill>
                  <a:srgbClr val="DA0000"/>
                </a:solidFill>
                <a:latin typeface="Cooper Black" panose="0208090404030B020404" pitchFamily="18" charset="0"/>
                <a:ea typeface="楷体" panose="02010609060101010101" pitchFamily="49" charset="-122"/>
                <a:cs typeface="Times New Roman" panose="02020603050405020304" pitchFamily="18" charset="0"/>
              </a:rPr>
              <a:t>Thank You!</a:t>
            </a:r>
          </a:p>
        </p:txBody>
      </p:sp>
      <p:sp>
        <p:nvSpPr>
          <p:cNvPr id="4" name="副标题 2"/>
          <p:cNvSpPr txBox="1">
            <a:spLocks/>
          </p:cNvSpPr>
          <p:nvPr/>
        </p:nvSpPr>
        <p:spPr>
          <a:xfrm>
            <a:off x="4122055" y="4046046"/>
            <a:ext cx="7068459" cy="24708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2400" dirty="0">
                <a:latin typeface="微软雅黑" panose="020B0503020204020204" pitchFamily="34" charset="-122"/>
                <a:ea typeface="微软雅黑" panose="020B0503020204020204" pitchFamily="34" charset="-122"/>
              </a:rPr>
              <a:t>天津市科学技术委员会</a:t>
            </a:r>
            <a:endParaRPr lang="en-US" altLang="zh-CN" sz="2400" dirty="0">
              <a:latin typeface="微软雅黑" panose="020B0503020204020204" pitchFamily="34" charset="-122"/>
              <a:ea typeface="微软雅黑" panose="020B0503020204020204" pitchFamily="34" charset="-122"/>
            </a:endParaRPr>
          </a:p>
          <a:p>
            <a:pPr marL="0" indent="0">
              <a:lnSpc>
                <a:spcPct val="130000"/>
              </a:lnSpc>
              <a:buNone/>
            </a:pPr>
            <a:r>
              <a:rPr lang="zh-CN" altLang="en-US" sz="2400" dirty="0">
                <a:latin typeface="微软雅黑" panose="020B0503020204020204" pitchFamily="34" charset="-122"/>
                <a:ea typeface="微软雅黑" panose="020B0503020204020204" pitchFamily="34" charset="-122"/>
              </a:rPr>
              <a:t>基  础  处：</a:t>
            </a:r>
            <a:r>
              <a:rPr lang="en-US" altLang="zh-CN" sz="2400" dirty="0">
                <a:latin typeface="微软雅黑" panose="020B0503020204020204" pitchFamily="34" charset="-122"/>
                <a:ea typeface="微软雅黑" panose="020B0503020204020204" pitchFamily="34" charset="-122"/>
              </a:rPr>
              <a:t>022-58832857</a:t>
            </a:r>
          </a:p>
          <a:p>
            <a:pPr marL="0" indent="0">
              <a:lnSpc>
                <a:spcPct val="130000"/>
              </a:lnSpc>
              <a:buNone/>
            </a:pPr>
            <a:r>
              <a:rPr lang="zh-CN" altLang="en-US" sz="2400" dirty="0">
                <a:latin typeface="微软雅黑" panose="020B0503020204020204" pitchFamily="34" charset="-122"/>
                <a:ea typeface="微软雅黑" panose="020B0503020204020204" pitchFamily="34" charset="-122"/>
              </a:rPr>
              <a:t>技术支持：</a:t>
            </a:r>
            <a:r>
              <a:rPr lang="en-US" altLang="zh-CN" sz="2400" dirty="0">
                <a:latin typeface="微软雅黑" panose="020B0503020204020204" pitchFamily="34" charset="-122"/>
                <a:ea typeface="微软雅黑" panose="020B0503020204020204" pitchFamily="34" charset="-122"/>
              </a:rPr>
              <a:t>15122661430</a:t>
            </a:r>
          </a:p>
          <a:p>
            <a:pPr marL="0" indent="0">
              <a:lnSpc>
                <a:spcPct val="130000"/>
              </a:lnSpc>
              <a:buNone/>
            </a:pPr>
            <a:r>
              <a:rPr lang="zh-CN" altLang="en-US" sz="2400" dirty="0">
                <a:latin typeface="微软雅黑" panose="020B0503020204020204" pitchFamily="34" charset="-122"/>
                <a:ea typeface="微软雅黑" panose="020B0503020204020204" pitchFamily="34" charset="-122"/>
              </a:rPr>
              <a:t>邮       箱：</a:t>
            </a:r>
            <a:r>
              <a:rPr lang="en-US" altLang="zh-CN" sz="2400" dirty="0">
                <a:latin typeface="微软雅黑" panose="020B0503020204020204" pitchFamily="34" charset="-122"/>
                <a:ea typeface="微软雅黑" panose="020B0503020204020204" pitchFamily="34" charset="-122"/>
              </a:rPr>
              <a:t>fund2004@163.com</a:t>
            </a:r>
          </a:p>
        </p:txBody>
      </p:sp>
    </p:spTree>
    <p:extLst>
      <p:ext uri="{BB962C8B-B14F-4D97-AF65-F5344CB8AC3E}">
        <p14:creationId xmlns:p14="http://schemas.microsoft.com/office/powerpoint/2010/main" val="2592300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17927" y="1695250"/>
            <a:ext cx="1707606" cy="53702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r>
              <a:rPr lang="zh-CN" altLang="en-US" sz="2400" dirty="0" smtClean="0"/>
              <a:t> 登录</a:t>
            </a:r>
            <a:endParaRPr lang="zh-CN" altLang="en-US" sz="2400" dirty="0"/>
          </a:p>
        </p:txBody>
      </p:sp>
      <p:sp>
        <p:nvSpPr>
          <p:cNvPr id="3" name="矩形 2"/>
          <p:cNvSpPr/>
          <p:nvPr/>
        </p:nvSpPr>
        <p:spPr>
          <a:xfrm>
            <a:off x="1501044" y="2804567"/>
            <a:ext cx="1799654"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3</a:t>
            </a:r>
            <a:r>
              <a:rPr lang="zh-CN" altLang="en-US" sz="2400" dirty="0" smtClean="0"/>
              <a:t> 填报阶段</a:t>
            </a:r>
            <a:endParaRPr lang="zh-CN" altLang="en-US" sz="2400" dirty="0"/>
          </a:p>
        </p:txBody>
      </p:sp>
      <p:sp>
        <p:nvSpPr>
          <p:cNvPr id="4" name="矩形 3"/>
          <p:cNvSpPr/>
          <p:nvPr/>
        </p:nvSpPr>
        <p:spPr>
          <a:xfrm>
            <a:off x="4758662" y="2821756"/>
            <a:ext cx="1701804"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4 </a:t>
            </a:r>
            <a:r>
              <a:rPr lang="zh-CN" altLang="en-US" sz="2400" dirty="0" smtClean="0"/>
              <a:t>受理阶段</a:t>
            </a:r>
            <a:endParaRPr lang="zh-CN" altLang="en-US" sz="2400" dirty="0"/>
          </a:p>
        </p:txBody>
      </p:sp>
      <p:sp>
        <p:nvSpPr>
          <p:cNvPr id="5" name="矩形 4"/>
          <p:cNvSpPr/>
          <p:nvPr/>
        </p:nvSpPr>
        <p:spPr>
          <a:xfrm>
            <a:off x="9332027" y="2808538"/>
            <a:ext cx="2348241"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6 </a:t>
            </a:r>
            <a:r>
              <a:rPr lang="zh-CN" altLang="en-US" sz="2400" dirty="0" smtClean="0"/>
              <a:t>评审立项阶段</a:t>
            </a:r>
            <a:endParaRPr lang="zh-CN" altLang="en-US" sz="2400" dirty="0"/>
          </a:p>
        </p:txBody>
      </p:sp>
      <p:sp>
        <p:nvSpPr>
          <p:cNvPr id="6" name="矩形 5"/>
          <p:cNvSpPr/>
          <p:nvPr/>
        </p:nvSpPr>
        <p:spPr>
          <a:xfrm>
            <a:off x="7133099" y="2804567"/>
            <a:ext cx="1721527" cy="537029"/>
          </a:xfrm>
          <a:prstGeom prst="rect">
            <a:avLst/>
          </a:prstGeom>
          <a:solidFill>
            <a:schemeClr val="bg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t>5 </a:t>
            </a:r>
            <a:r>
              <a:rPr lang="zh-CN" altLang="en-US" sz="2400" dirty="0" smtClean="0"/>
              <a:t>形审阶段</a:t>
            </a:r>
            <a:endParaRPr lang="zh-CN" altLang="en-US" sz="2400" dirty="0"/>
          </a:p>
        </p:txBody>
      </p:sp>
      <p:sp>
        <p:nvSpPr>
          <p:cNvPr id="7" name="矩形 6"/>
          <p:cNvSpPr/>
          <p:nvPr/>
        </p:nvSpPr>
        <p:spPr>
          <a:xfrm>
            <a:off x="353508" y="3923501"/>
            <a:ext cx="522530" cy="255751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维护个人信息</a:t>
            </a:r>
            <a:endParaRPr lang="zh-CN" altLang="en-US" sz="2400" dirty="0"/>
          </a:p>
        </p:txBody>
      </p:sp>
      <p:sp>
        <p:nvSpPr>
          <p:cNvPr id="8" name="矩形 7"/>
          <p:cNvSpPr/>
          <p:nvPr/>
        </p:nvSpPr>
        <p:spPr>
          <a:xfrm>
            <a:off x="1073917" y="3923501"/>
            <a:ext cx="522530" cy="255751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填写申请书</a:t>
            </a:r>
            <a:endParaRPr lang="zh-CN" altLang="en-US" sz="2400" dirty="0"/>
          </a:p>
        </p:txBody>
      </p:sp>
      <p:sp>
        <p:nvSpPr>
          <p:cNvPr id="9" name="矩形 8"/>
          <p:cNvSpPr/>
          <p:nvPr/>
        </p:nvSpPr>
        <p:spPr>
          <a:xfrm>
            <a:off x="1794326" y="3934065"/>
            <a:ext cx="522530" cy="254694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合法性检查</a:t>
            </a:r>
            <a:endParaRPr lang="zh-CN" altLang="en-US" sz="2400" dirty="0"/>
          </a:p>
        </p:txBody>
      </p:sp>
      <p:sp>
        <p:nvSpPr>
          <p:cNvPr id="10" name="矩形 9"/>
          <p:cNvSpPr/>
          <p:nvPr/>
        </p:nvSpPr>
        <p:spPr>
          <a:xfrm>
            <a:off x="2541805" y="3923500"/>
            <a:ext cx="522530" cy="255751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t>提交申请书</a:t>
            </a:r>
            <a:endParaRPr lang="zh-CN" altLang="en-US" sz="2400" dirty="0"/>
          </a:p>
        </p:txBody>
      </p:sp>
      <p:sp>
        <p:nvSpPr>
          <p:cNvPr id="11" name="矩形 10"/>
          <p:cNvSpPr/>
          <p:nvPr/>
        </p:nvSpPr>
        <p:spPr>
          <a:xfrm>
            <a:off x="3256370" y="3923501"/>
            <a:ext cx="522530" cy="255751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查看审核</a:t>
            </a:r>
            <a:r>
              <a:rPr lang="zh-CN" altLang="en-US" sz="2400" dirty="0" smtClean="0"/>
              <a:t>结果</a:t>
            </a:r>
            <a:endParaRPr lang="zh-CN" altLang="en-US" sz="2400" dirty="0"/>
          </a:p>
        </p:txBody>
      </p:sp>
      <p:sp>
        <p:nvSpPr>
          <p:cNvPr id="12" name="矩形 11"/>
          <p:cNvSpPr/>
          <p:nvPr/>
        </p:nvSpPr>
        <p:spPr>
          <a:xfrm>
            <a:off x="4907205" y="3900392"/>
            <a:ext cx="522530" cy="25806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查看受理</a:t>
            </a:r>
            <a:r>
              <a:rPr lang="zh-CN" altLang="en-US" sz="2400" dirty="0" smtClean="0"/>
              <a:t>结果</a:t>
            </a:r>
            <a:endParaRPr lang="zh-CN" altLang="en-US" sz="2400" dirty="0"/>
          </a:p>
        </p:txBody>
      </p:sp>
      <p:sp>
        <p:nvSpPr>
          <p:cNvPr id="13" name="矩形 12"/>
          <p:cNvSpPr/>
          <p:nvPr/>
        </p:nvSpPr>
        <p:spPr>
          <a:xfrm>
            <a:off x="7679369" y="3934065"/>
            <a:ext cx="522530" cy="254694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查看形</a:t>
            </a:r>
            <a:r>
              <a:rPr lang="zh-CN" altLang="en-US" sz="2400" dirty="0" smtClean="0"/>
              <a:t>审结果</a:t>
            </a:r>
            <a:endParaRPr lang="zh-CN" altLang="en-US" sz="2400" dirty="0"/>
          </a:p>
        </p:txBody>
      </p:sp>
      <p:sp>
        <p:nvSpPr>
          <p:cNvPr id="14" name="矩形 13"/>
          <p:cNvSpPr/>
          <p:nvPr/>
        </p:nvSpPr>
        <p:spPr>
          <a:xfrm>
            <a:off x="9517489" y="3900392"/>
            <a:ext cx="522530" cy="25806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查看立项</a:t>
            </a:r>
            <a:r>
              <a:rPr lang="zh-CN" altLang="en-US" sz="2400" dirty="0" smtClean="0"/>
              <a:t>结果</a:t>
            </a:r>
            <a:endParaRPr lang="zh-CN" altLang="en-US" sz="2400" dirty="0"/>
          </a:p>
        </p:txBody>
      </p:sp>
      <p:sp>
        <p:nvSpPr>
          <p:cNvPr id="15" name="矩形 14"/>
          <p:cNvSpPr/>
          <p:nvPr/>
        </p:nvSpPr>
        <p:spPr>
          <a:xfrm>
            <a:off x="5892256" y="3900392"/>
            <a:ext cx="522530" cy="25806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sp>
        <p:nvSpPr>
          <p:cNvPr id="16" name="矩形 15"/>
          <p:cNvSpPr/>
          <p:nvPr/>
        </p:nvSpPr>
        <p:spPr>
          <a:xfrm>
            <a:off x="11032807" y="3914909"/>
            <a:ext cx="522530" cy="256610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修改和提交</a:t>
            </a:r>
          </a:p>
        </p:txBody>
      </p:sp>
      <p:cxnSp>
        <p:nvCxnSpPr>
          <p:cNvPr id="17" name="直接连接符 16"/>
          <p:cNvCxnSpPr>
            <a:stCxn id="2" idx="2"/>
          </p:cNvCxnSpPr>
          <p:nvPr/>
        </p:nvCxnSpPr>
        <p:spPr>
          <a:xfrm>
            <a:off x="6171730" y="2232279"/>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直接连接符 17"/>
          <p:cNvCxnSpPr>
            <a:stCxn id="3" idx="0"/>
          </p:cNvCxnSpPr>
          <p:nvPr/>
        </p:nvCxnSpPr>
        <p:spPr>
          <a:xfrm flipH="1" flipV="1">
            <a:off x="2462116" y="2554514"/>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5637118" y="2541030"/>
            <a:ext cx="5307" cy="25005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7959502" y="254331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0508802" y="2541030"/>
            <a:ext cx="5307" cy="250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462116" y="2541030"/>
            <a:ext cx="8046686" cy="13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7" idx="0"/>
          </p:cNvCxnSpPr>
          <p:nvPr/>
        </p:nvCxnSpPr>
        <p:spPr>
          <a:xfrm flipV="1">
            <a:off x="614773"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362252" y="3680705"/>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055591"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803065" y="368005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541361" y="3654978"/>
            <a:ext cx="0" cy="2427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186679"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6153521" y="3641771"/>
            <a:ext cx="0" cy="292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9775192" y="3664217"/>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1294072" y="3682678"/>
            <a:ext cx="0" cy="2427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14773" y="3654331"/>
            <a:ext cx="3605065" cy="9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186679" y="3641771"/>
            <a:ext cx="9850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775192" y="3655619"/>
            <a:ext cx="1518880" cy="164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3" idx="2"/>
          </p:cNvCxnSpPr>
          <p:nvPr/>
        </p:nvCxnSpPr>
        <p:spPr>
          <a:xfrm flipH="1">
            <a:off x="2462116" y="3341597"/>
            <a:ext cx="5307" cy="341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4" idx="2"/>
          </p:cNvCxnSpPr>
          <p:nvPr/>
        </p:nvCxnSpPr>
        <p:spPr>
          <a:xfrm flipH="1">
            <a:off x="5637118" y="3341597"/>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13" idx="0"/>
          </p:cNvCxnSpPr>
          <p:nvPr/>
        </p:nvCxnSpPr>
        <p:spPr>
          <a:xfrm>
            <a:off x="7933665" y="3352799"/>
            <a:ext cx="6969" cy="581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0506148" y="3347219"/>
            <a:ext cx="5308" cy="2975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968374" y="3934065"/>
            <a:ext cx="522530" cy="254694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bg1"/>
                </a:solidFill>
              </a:rPr>
              <a:t>修改和提交</a:t>
            </a:r>
            <a:endParaRPr lang="zh-CN" altLang="en-US" sz="2400" dirty="0">
              <a:solidFill>
                <a:schemeClr val="bg1"/>
              </a:solidFill>
            </a:endParaRPr>
          </a:p>
        </p:txBody>
      </p:sp>
      <p:cxnSp>
        <p:nvCxnSpPr>
          <p:cNvPr id="40" name="直接连接符 39"/>
          <p:cNvCxnSpPr/>
          <p:nvPr/>
        </p:nvCxnSpPr>
        <p:spPr>
          <a:xfrm flipV="1">
            <a:off x="4229639" y="3680058"/>
            <a:ext cx="0" cy="254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317927" y="860753"/>
            <a:ext cx="1707606" cy="537029"/>
          </a:xfrm>
          <a:prstGeom prst="rect">
            <a:avLst/>
          </a:prstGeom>
          <a:solidFill>
            <a:srgbClr val="FF52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1</a:t>
            </a:r>
            <a:r>
              <a:rPr lang="zh-CN" altLang="en-US" sz="2400" dirty="0" smtClean="0"/>
              <a:t> 注册</a:t>
            </a:r>
            <a:endParaRPr lang="zh-CN" altLang="en-US" sz="2400" dirty="0"/>
          </a:p>
        </p:txBody>
      </p:sp>
      <p:cxnSp>
        <p:nvCxnSpPr>
          <p:cNvPr id="42" name="直接连接符 41"/>
          <p:cNvCxnSpPr/>
          <p:nvPr/>
        </p:nvCxnSpPr>
        <p:spPr>
          <a:xfrm>
            <a:off x="6153521" y="1402360"/>
            <a:ext cx="0" cy="2928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096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098103" y="882002"/>
            <a:ext cx="10004275" cy="5936197"/>
          </a:xfrm>
          <a:prstGeom prst="rect">
            <a:avLst/>
          </a:prstGeom>
          <a:ln w="19050">
            <a:solidFill>
              <a:schemeClr val="bg1">
                <a:lumMod val="75000"/>
              </a:schemeClr>
            </a:solidFill>
          </a:ln>
        </p:spPr>
      </p:pic>
      <p:sp>
        <p:nvSpPr>
          <p:cNvPr id="19" name="圆角矩形标注 18"/>
          <p:cNvSpPr/>
          <p:nvPr/>
        </p:nvSpPr>
        <p:spPr>
          <a:xfrm>
            <a:off x="8649109" y="2404786"/>
            <a:ext cx="2382512" cy="812801"/>
          </a:xfrm>
          <a:prstGeom prst="wedgeRoundRectCallout">
            <a:avLst>
              <a:gd name="adj1" fmla="val -73614"/>
              <a:gd name="adj2" fmla="val -24616"/>
              <a:gd name="adj3" fmla="val 16667"/>
            </a:avLst>
          </a:prstGeom>
          <a:solidFill>
            <a:schemeClr val="accent2">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3200" dirty="0">
                <a:solidFill>
                  <a:srgbClr val="0000CC"/>
                </a:solidFill>
                <a:latin typeface="楷体" panose="02010609060101010101" pitchFamily="49" charset="-122"/>
                <a:ea typeface="楷体" panose="02010609060101010101" pitchFamily="49" charset="-122"/>
              </a:rPr>
              <a:t>新</a:t>
            </a:r>
            <a:r>
              <a:rPr lang="zh-CN" altLang="en-US" sz="3200" dirty="0" smtClean="0">
                <a:solidFill>
                  <a:srgbClr val="0000CC"/>
                </a:solidFill>
                <a:latin typeface="楷体" panose="02010609060101010101" pitchFamily="49" charset="-122"/>
                <a:ea typeface="楷体" panose="02010609060101010101" pitchFamily="49" charset="-122"/>
              </a:rPr>
              <a:t>用户注册</a:t>
            </a:r>
            <a:endParaRPr lang="zh-CN" altLang="en-US" sz="3200" dirty="0">
              <a:solidFill>
                <a:srgbClr val="0000CC"/>
              </a:solidFill>
              <a:latin typeface="楷体" panose="02010609060101010101" pitchFamily="49" charset="-122"/>
              <a:ea typeface="楷体" panose="02010609060101010101" pitchFamily="49" charset="-122"/>
            </a:endParaRPr>
          </a:p>
        </p:txBody>
      </p:sp>
      <p:sp>
        <p:nvSpPr>
          <p:cNvPr id="5" name="文本框 4"/>
          <p:cNvSpPr txBox="1"/>
          <p:nvPr/>
        </p:nvSpPr>
        <p:spPr>
          <a:xfrm>
            <a:off x="2152717" y="142034"/>
            <a:ext cx="7766712" cy="70788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US" altLang="zh-CN" sz="4000" dirty="0">
                <a:solidFill>
                  <a:srgbClr val="003399"/>
                </a:solidFill>
                <a:latin typeface="+mn-ea"/>
                <a:cs typeface="Times New Roman" panose="02020603050405020304" pitchFamily="18" charset="0"/>
              </a:rPr>
              <a:t>1</a:t>
            </a:r>
            <a:r>
              <a:rPr lang="zh-CN" altLang="en-US" sz="4000" dirty="0">
                <a:solidFill>
                  <a:srgbClr val="003399"/>
                </a:solidFill>
                <a:latin typeface="+mn-ea"/>
                <a:cs typeface="Times New Roman" panose="02020603050405020304" pitchFamily="18" charset="0"/>
              </a:rPr>
              <a:t>  </a:t>
            </a:r>
            <a:r>
              <a:rPr lang="zh-CN" altLang="en-US" sz="4000" dirty="0" smtClean="0">
                <a:solidFill>
                  <a:srgbClr val="003399"/>
                </a:solidFill>
                <a:latin typeface="+mn-ea"/>
                <a:cs typeface="Times New Roman" panose="02020603050405020304" pitchFamily="18" charset="0"/>
              </a:rPr>
              <a:t>注册</a:t>
            </a:r>
            <a:endParaRPr lang="zh-CN" altLang="en-US" sz="4000" dirty="0">
              <a:solidFill>
                <a:srgbClr val="003399"/>
              </a:solidFill>
              <a:latin typeface="+mn-ea"/>
              <a:cs typeface="Times New Roman" panose="02020603050405020304" pitchFamily="18" charset="0"/>
            </a:endParaRPr>
          </a:p>
        </p:txBody>
      </p:sp>
    </p:spTree>
    <p:extLst>
      <p:ext uri="{BB962C8B-B14F-4D97-AF65-F5344CB8AC3E}">
        <p14:creationId xmlns:p14="http://schemas.microsoft.com/office/powerpoint/2010/main" val="329508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11962</TotalTime>
  <Words>1713</Words>
  <Application>Microsoft Office PowerPoint</Application>
  <PresentationFormat>宽屏</PresentationFormat>
  <Paragraphs>391</Paragraphs>
  <Slides>71</Slides>
  <Notes>15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71</vt:i4>
      </vt:variant>
    </vt:vector>
  </HeadingPairs>
  <TitlesOfParts>
    <vt:vector size="81" baseType="lpstr">
      <vt:lpstr>等线</vt:lpstr>
      <vt:lpstr>等线 Light</vt:lpstr>
      <vt:lpstr>楷体</vt:lpstr>
      <vt:lpstr>微软雅黑</vt:lpstr>
      <vt:lpstr>Arial</vt:lpstr>
      <vt:lpstr>Calibri</vt:lpstr>
      <vt:lpstr>Calibri Light</vt:lpstr>
      <vt:lpstr>Cooper Black</vt:lpstr>
      <vt:lpstr>Times New Roman</vt:lpstr>
      <vt:lpstr>Office 主题​​</vt:lpstr>
      <vt:lpstr>天津市自然科学基金 项目申报系统使用培训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2016年度项目申请 培训手册</dc:title>
  <dc:creator>tclsevers</dc:creator>
  <cp:lastModifiedBy>tclsevers</cp:lastModifiedBy>
  <cp:revision>1593</cp:revision>
  <dcterms:created xsi:type="dcterms:W3CDTF">2016-05-17T00:47:21Z</dcterms:created>
  <dcterms:modified xsi:type="dcterms:W3CDTF">2016-07-09T02:31:02Z</dcterms:modified>
</cp:coreProperties>
</file>