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318" r:id="rId3"/>
    <p:sldId id="319" r:id="rId4"/>
    <p:sldId id="320" r:id="rId5"/>
    <p:sldId id="321" r:id="rId6"/>
    <p:sldId id="323" r:id="rId7"/>
    <p:sldId id="322" r:id="rId8"/>
    <p:sldId id="324" r:id="rId9"/>
    <p:sldId id="325" r:id="rId10"/>
    <p:sldId id="326" r:id="rId11"/>
    <p:sldId id="327" r:id="rId12"/>
    <p:sldId id="328" r:id="rId13"/>
    <p:sldId id="329" r:id="rId14"/>
    <p:sldId id="330" r:id="rId15"/>
    <p:sldId id="331" r:id="rId16"/>
    <p:sldId id="334" r:id="rId17"/>
    <p:sldId id="333" r:id="rId18"/>
    <p:sldId id="332" r:id="rId19"/>
    <p:sldId id="335" r:id="rId20"/>
    <p:sldId id="336" r:id="rId21"/>
    <p:sldId id="339" r:id="rId22"/>
    <p:sldId id="338" r:id="rId23"/>
    <p:sldId id="257" r:id="rId24"/>
    <p:sldId id="340" r:id="rId25"/>
    <p:sldId id="269" r:id="rId26"/>
    <p:sldId id="268" r:id="rId27"/>
    <p:sldId id="270" r:id="rId28"/>
    <p:sldId id="272" r:id="rId29"/>
    <p:sldId id="271" r:id="rId30"/>
    <p:sldId id="276" r:id="rId31"/>
    <p:sldId id="273" r:id="rId32"/>
    <p:sldId id="274" r:id="rId33"/>
    <p:sldId id="275" r:id="rId34"/>
    <p:sldId id="277" r:id="rId35"/>
    <p:sldId id="278" r:id="rId36"/>
    <p:sldId id="280" r:id="rId37"/>
    <p:sldId id="281" r:id="rId38"/>
    <p:sldId id="283" r:id="rId39"/>
    <p:sldId id="282" r:id="rId40"/>
    <p:sldId id="284" r:id="rId41"/>
    <p:sldId id="285" r:id="rId42"/>
    <p:sldId id="286" r:id="rId43"/>
    <p:sldId id="287" r:id="rId44"/>
    <p:sldId id="288" r:id="rId45"/>
    <p:sldId id="295" r:id="rId46"/>
    <p:sldId id="296" r:id="rId47"/>
    <p:sldId id="297" r:id="rId48"/>
    <p:sldId id="298" r:id="rId49"/>
    <p:sldId id="299" r:id="rId50"/>
    <p:sldId id="293" r:id="rId51"/>
    <p:sldId id="304" r:id="rId52"/>
    <p:sldId id="305" r:id="rId53"/>
    <p:sldId id="306" r:id="rId54"/>
    <p:sldId id="292" r:id="rId55"/>
    <p:sldId id="294" r:id="rId56"/>
    <p:sldId id="301" r:id="rId57"/>
    <p:sldId id="309" r:id="rId58"/>
    <p:sldId id="311" r:id="rId59"/>
    <p:sldId id="312" r:id="rId60"/>
    <p:sldId id="310" r:id="rId61"/>
    <p:sldId id="302" r:id="rId62"/>
    <p:sldId id="303" r:id="rId63"/>
    <p:sldId id="300" r:id="rId6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446A"/>
    <a:srgbClr val="9D2D80"/>
    <a:srgbClr val="A72378"/>
    <a:srgbClr val="933774"/>
    <a:srgbClr val="8E3C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49" autoAdjust="0"/>
  </p:normalViewPr>
  <p:slideViewPr>
    <p:cSldViewPr>
      <p:cViewPr varScale="1">
        <p:scale>
          <a:sx n="144" d="100"/>
          <a:sy n="144" d="100"/>
        </p:scale>
        <p:origin x="-684"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3C197C-62C4-4EC4-AAF9-128423879BC8}" type="datetimeFigureOut">
              <a:rPr lang="zh-CN" altLang="en-US" smtClean="0"/>
              <a:t>2019/1/8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0C1B58-D2BC-4732-8F65-A4AFBD28CB61}" type="slidenum">
              <a:rPr lang="zh-CN" altLang="en-US" smtClean="0"/>
              <a:t>‹#›</a:t>
            </a:fld>
            <a:endParaRPr lang="zh-CN" altLang="en-US"/>
          </a:p>
        </p:txBody>
      </p:sp>
    </p:spTree>
    <p:extLst>
      <p:ext uri="{BB962C8B-B14F-4D97-AF65-F5344CB8AC3E}">
        <p14:creationId xmlns:p14="http://schemas.microsoft.com/office/powerpoint/2010/main" val="243908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0C1B58-D2BC-4732-8F65-A4AFBD28CB61}" type="slidenum">
              <a:rPr lang="zh-CN" altLang="en-US" smtClean="0"/>
              <a:t>25</a:t>
            </a:fld>
            <a:endParaRPr lang="zh-CN" altLang="en-US"/>
          </a:p>
        </p:txBody>
      </p:sp>
    </p:spTree>
    <p:extLst>
      <p:ext uri="{BB962C8B-B14F-4D97-AF65-F5344CB8AC3E}">
        <p14:creationId xmlns:p14="http://schemas.microsoft.com/office/powerpoint/2010/main" val="1893680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0C1B58-D2BC-4732-8F65-A4AFBD28CB61}" type="slidenum">
              <a:rPr lang="zh-CN" altLang="en-US" smtClean="0"/>
              <a:t>33</a:t>
            </a:fld>
            <a:endParaRPr lang="zh-CN" altLang="en-US"/>
          </a:p>
        </p:txBody>
      </p:sp>
    </p:spTree>
    <p:extLst>
      <p:ext uri="{BB962C8B-B14F-4D97-AF65-F5344CB8AC3E}">
        <p14:creationId xmlns:p14="http://schemas.microsoft.com/office/powerpoint/2010/main" val="2606785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0C1B58-D2BC-4732-8F65-A4AFBD28CB61}" type="slidenum">
              <a:rPr lang="zh-CN" altLang="en-US" smtClean="0"/>
              <a:t>41</a:t>
            </a:fld>
            <a:endParaRPr lang="zh-CN" altLang="en-US"/>
          </a:p>
        </p:txBody>
      </p:sp>
    </p:spTree>
    <p:extLst>
      <p:ext uri="{BB962C8B-B14F-4D97-AF65-F5344CB8AC3E}">
        <p14:creationId xmlns:p14="http://schemas.microsoft.com/office/powerpoint/2010/main" val="335803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12" name="矩形 11"/>
          <p:cNvSpPr/>
          <p:nvPr userDrawn="1"/>
        </p:nvSpPr>
        <p:spPr>
          <a:xfrm>
            <a:off x="827583" y="628087"/>
            <a:ext cx="8316417" cy="45719"/>
          </a:xfrm>
          <a:prstGeom prst="rect">
            <a:avLst/>
          </a:prstGeom>
          <a:solidFill>
            <a:srgbClr val="86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Picture 1" descr="C:\Users\赵玲\Desktop\A1-1-1_HIGH.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5141" y="-361305"/>
            <a:ext cx="1532765" cy="185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7792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标题和内容">
    <p:spTree>
      <p:nvGrpSpPr>
        <p:cNvPr id="1" name=""/>
        <p:cNvGrpSpPr/>
        <p:nvPr/>
      </p:nvGrpSpPr>
      <p:grpSpPr>
        <a:xfrm>
          <a:off x="0" y="0"/>
          <a:ext cx="0" cy="0"/>
          <a:chOff x="0" y="0"/>
          <a:chExt cx="0" cy="0"/>
        </a:xfrm>
      </p:grpSpPr>
      <p:sp>
        <p:nvSpPr>
          <p:cNvPr id="18" name="矩形 17"/>
          <p:cNvSpPr/>
          <p:nvPr userDrawn="1"/>
        </p:nvSpPr>
        <p:spPr>
          <a:xfrm>
            <a:off x="827583" y="628087"/>
            <a:ext cx="8316417" cy="45719"/>
          </a:xfrm>
          <a:prstGeom prst="rect">
            <a:avLst/>
          </a:prstGeom>
          <a:solidFill>
            <a:srgbClr val="86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Picture 1" descr="C:\Users\赵玲\Desktop\A1-1-1_HIGH.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5141" y="-361305"/>
            <a:ext cx="1532765" cy="185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0487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alphaModFix amt="10000"/>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nvSpPr>
        <p:spPr>
          <a:xfrm>
            <a:off x="0" y="4855468"/>
            <a:ext cx="9143999" cy="288032"/>
          </a:xfrm>
          <a:prstGeom prst="rect">
            <a:avLst/>
          </a:prstGeom>
          <a:solidFill>
            <a:srgbClr val="86446A">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4000" r="-4000"/>
          </a:stretch>
        </a:blipFill>
        <a:effectLst/>
      </p:bgPr>
    </p:bg>
    <p:spTree>
      <p:nvGrpSpPr>
        <p:cNvPr id="1" name=""/>
        <p:cNvGrpSpPr/>
        <p:nvPr/>
      </p:nvGrpSpPr>
      <p:grpSpPr>
        <a:xfrm>
          <a:off x="0" y="0"/>
          <a:ext cx="0" cy="0"/>
          <a:chOff x="0" y="0"/>
          <a:chExt cx="0" cy="0"/>
        </a:xfrm>
      </p:grpSpPr>
      <p:sp>
        <p:nvSpPr>
          <p:cNvPr id="3" name="矩形 2"/>
          <p:cNvSpPr/>
          <p:nvPr/>
        </p:nvSpPr>
        <p:spPr>
          <a:xfrm>
            <a:off x="971600" y="1443429"/>
            <a:ext cx="7272808" cy="1200329"/>
          </a:xfrm>
          <a:prstGeom prst="rect">
            <a:avLst/>
          </a:prstGeom>
          <a:noFill/>
          <a:effectLst>
            <a:glow rad="228600">
              <a:schemeClr val="accent2">
                <a:satMod val="175000"/>
                <a:alpha val="40000"/>
              </a:schemeClr>
            </a:glow>
          </a:effectLst>
        </p:spPr>
        <p:txBody>
          <a:bodyPr wrap="square" lIns="91440" tIns="45720" rIns="91440" bIns="45720">
            <a:spAutoFit/>
          </a:bodyPr>
          <a:lstStyle/>
          <a:p>
            <a:pPr algn="ctr"/>
            <a:r>
              <a:rPr lang="en-US" altLang="zh-CN" sz="3600" b="1" dirty="0" smtClean="0">
                <a:ln w="11430"/>
                <a:solidFill>
                  <a:srgbClr val="86446A"/>
                </a:solidFill>
                <a:effectLst>
                  <a:outerShdw blurRad="50800" dist="39000" dir="5460000" algn="tl">
                    <a:srgbClr val="000000">
                      <a:alpha val="38000"/>
                    </a:srgbClr>
                  </a:outerShdw>
                </a:effectLst>
                <a:latin typeface="Times New Roman" pitchFamily="18" charset="0"/>
                <a:ea typeface="宋体" pitchFamily="2" charset="-122"/>
              </a:rPr>
              <a:t>2019</a:t>
            </a:r>
            <a:r>
              <a:rPr lang="zh-CN" altLang="en-US" sz="3600" b="1" dirty="0">
                <a:ln w="11430"/>
                <a:solidFill>
                  <a:srgbClr val="86446A"/>
                </a:solidFill>
                <a:effectLst>
                  <a:outerShdw blurRad="50800" dist="39000" dir="5460000" algn="tl">
                    <a:srgbClr val="000000">
                      <a:alpha val="38000"/>
                    </a:srgbClr>
                  </a:outerShdw>
                </a:effectLst>
                <a:latin typeface="Times New Roman" pitchFamily="18" charset="0"/>
                <a:ea typeface="宋体" pitchFamily="2" charset="-122"/>
              </a:rPr>
              <a:t>年度国家</a:t>
            </a:r>
            <a:r>
              <a:rPr lang="zh-CN" altLang="en-US" sz="3600" b="1" dirty="0" smtClean="0">
                <a:ln w="11430"/>
                <a:solidFill>
                  <a:srgbClr val="86446A"/>
                </a:solidFill>
                <a:effectLst>
                  <a:outerShdw blurRad="50800" dist="39000" dir="5460000" algn="tl">
                    <a:srgbClr val="000000">
                      <a:alpha val="38000"/>
                    </a:srgbClr>
                  </a:outerShdw>
                </a:effectLst>
                <a:latin typeface="Times New Roman" pitchFamily="18" charset="0"/>
                <a:ea typeface="宋体" pitchFamily="2" charset="-122"/>
              </a:rPr>
              <a:t>自然科学</a:t>
            </a:r>
            <a:endParaRPr lang="en-US" altLang="zh-CN" sz="3600" b="1" dirty="0" smtClean="0">
              <a:ln w="11430"/>
              <a:solidFill>
                <a:srgbClr val="86446A"/>
              </a:solidFill>
              <a:effectLst>
                <a:outerShdw blurRad="50800" dist="39000" dir="5460000" algn="tl">
                  <a:srgbClr val="000000">
                    <a:alpha val="38000"/>
                  </a:srgbClr>
                </a:outerShdw>
              </a:effectLst>
              <a:latin typeface="Times New Roman" pitchFamily="18" charset="0"/>
              <a:ea typeface="宋体" pitchFamily="2" charset="-122"/>
            </a:endParaRPr>
          </a:p>
          <a:p>
            <a:pPr algn="ctr"/>
            <a:r>
              <a:rPr lang="zh-CN" altLang="en-US" sz="3600" b="1" dirty="0" smtClean="0">
                <a:ln w="11430"/>
                <a:solidFill>
                  <a:srgbClr val="86446A"/>
                </a:solidFill>
                <a:effectLst>
                  <a:outerShdw blurRad="50800" dist="39000" dir="5460000" algn="tl">
                    <a:srgbClr val="000000">
                      <a:alpha val="38000"/>
                    </a:srgbClr>
                  </a:outerShdw>
                </a:effectLst>
                <a:latin typeface="Times New Roman" pitchFamily="18" charset="0"/>
                <a:ea typeface="宋体" pitchFamily="2" charset="-122"/>
              </a:rPr>
              <a:t>基金申请布置会</a:t>
            </a:r>
            <a:endParaRPr lang="zh-CN" altLang="en-US" sz="3600" b="1" dirty="0">
              <a:ln w="11430"/>
              <a:solidFill>
                <a:srgbClr val="86446A"/>
              </a:solidFill>
              <a:effectLst>
                <a:outerShdw blurRad="50800" dist="39000" dir="5460000" algn="tl">
                  <a:srgbClr val="000000">
                    <a:alpha val="38000"/>
                  </a:srgbClr>
                </a:outerShdw>
              </a:effectLst>
              <a:ea typeface="宋体" pitchFamily="2" charset="-122"/>
            </a:endParaRPr>
          </a:p>
        </p:txBody>
      </p:sp>
      <p:sp>
        <p:nvSpPr>
          <p:cNvPr id="4" name="矩形 3"/>
          <p:cNvSpPr/>
          <p:nvPr/>
        </p:nvSpPr>
        <p:spPr>
          <a:xfrm>
            <a:off x="3928826" y="3365579"/>
            <a:ext cx="1579278" cy="646331"/>
          </a:xfrm>
          <a:prstGeom prst="rect">
            <a:avLst/>
          </a:prstGeom>
          <a:noFill/>
        </p:spPr>
        <p:txBody>
          <a:bodyPr wrap="none" lIns="91440" tIns="45720" rIns="91440" bIns="45720">
            <a:spAutoFit/>
          </a:bodyPr>
          <a:lstStyle/>
          <a:p>
            <a:pPr algn="ctr"/>
            <a:r>
              <a:rPr lang="zh-CN" altLang="en-US" b="1" cap="all" dirty="0" smtClean="0">
                <a:ln w="9000" cmpd="sng">
                  <a:solidFill>
                    <a:schemeClr val="accent4">
                      <a:shade val="50000"/>
                      <a:satMod val="120000"/>
                    </a:schemeClr>
                  </a:solidFill>
                  <a:prstDash val="solid"/>
                </a:ln>
                <a:solidFill>
                  <a:srgbClr val="88446A"/>
                </a:solidFill>
                <a:effectLst>
                  <a:reflection blurRad="12700" stA="28000" endPos="45000" dist="1000" dir="5400000" sy="-100000" algn="bl" rotWithShape="0"/>
                </a:effectLst>
                <a:latin typeface="Times New Roman" pitchFamily="18" charset="0"/>
                <a:ea typeface="宋体" pitchFamily="2" charset="-122"/>
              </a:rPr>
              <a:t>科学技术</a:t>
            </a:r>
            <a:r>
              <a:rPr lang="zh-CN" altLang="en-US" b="1" cap="all" dirty="0">
                <a:ln w="9000" cmpd="sng">
                  <a:solidFill>
                    <a:schemeClr val="accent4">
                      <a:shade val="50000"/>
                      <a:satMod val="120000"/>
                    </a:schemeClr>
                  </a:solidFill>
                  <a:prstDash val="solid"/>
                </a:ln>
                <a:solidFill>
                  <a:srgbClr val="88446A"/>
                </a:solidFill>
                <a:effectLst>
                  <a:reflection blurRad="12700" stA="28000" endPos="45000" dist="1000" dir="5400000" sy="-100000" algn="bl" rotWithShape="0"/>
                </a:effectLst>
                <a:latin typeface="Times New Roman" pitchFamily="18" charset="0"/>
                <a:ea typeface="宋体" pitchFamily="2" charset="-122"/>
              </a:rPr>
              <a:t>处</a:t>
            </a:r>
            <a:endParaRPr lang="en-US" altLang="zh-CN" b="1" cap="all" dirty="0">
              <a:ln w="9000" cmpd="sng">
                <a:solidFill>
                  <a:schemeClr val="accent4">
                    <a:shade val="50000"/>
                    <a:satMod val="120000"/>
                  </a:schemeClr>
                </a:solidFill>
                <a:prstDash val="solid"/>
              </a:ln>
              <a:solidFill>
                <a:srgbClr val="88446A"/>
              </a:solidFill>
              <a:effectLst>
                <a:reflection blurRad="12700" stA="28000" endPos="45000" dist="1000" dir="5400000" sy="-100000" algn="bl" rotWithShape="0"/>
              </a:effectLst>
              <a:latin typeface="Times New Roman" pitchFamily="18" charset="0"/>
              <a:ea typeface="宋体" pitchFamily="2" charset="-122"/>
            </a:endParaRPr>
          </a:p>
          <a:p>
            <a:pPr algn="ctr"/>
            <a:r>
              <a:rPr lang="en-US" altLang="zh-CN" b="1" cap="all" dirty="0">
                <a:ln w="9000" cmpd="sng">
                  <a:solidFill>
                    <a:schemeClr val="accent4">
                      <a:shade val="50000"/>
                      <a:satMod val="120000"/>
                    </a:schemeClr>
                  </a:solidFill>
                  <a:prstDash val="solid"/>
                </a:ln>
                <a:solidFill>
                  <a:srgbClr val="88446A"/>
                </a:solidFill>
                <a:effectLst>
                  <a:reflection blurRad="12700" stA="28000" endPos="45000" dist="1000" dir="5400000" sy="-100000" algn="bl" rotWithShape="0"/>
                </a:effectLst>
                <a:latin typeface="Times New Roman" pitchFamily="18" charset="0"/>
                <a:ea typeface="宋体" pitchFamily="2" charset="-122"/>
              </a:rPr>
              <a:t>2019</a:t>
            </a:r>
            <a:r>
              <a:rPr lang="zh-CN" altLang="en-US" b="1" cap="all" dirty="0">
                <a:ln w="9000" cmpd="sng">
                  <a:solidFill>
                    <a:schemeClr val="accent4">
                      <a:shade val="50000"/>
                      <a:satMod val="120000"/>
                    </a:schemeClr>
                  </a:solidFill>
                  <a:prstDash val="solid"/>
                </a:ln>
                <a:solidFill>
                  <a:srgbClr val="88446A"/>
                </a:solidFill>
                <a:effectLst>
                  <a:reflection blurRad="12700" stA="28000" endPos="45000" dist="1000" dir="5400000" sy="-100000" algn="bl" rotWithShape="0"/>
                </a:effectLst>
                <a:latin typeface="Times New Roman" pitchFamily="18" charset="0"/>
                <a:ea typeface="宋体" pitchFamily="2" charset="-122"/>
              </a:rPr>
              <a:t>年</a:t>
            </a:r>
            <a:r>
              <a:rPr lang="en-US" altLang="zh-CN" b="1" cap="all" dirty="0">
                <a:ln w="9000" cmpd="sng">
                  <a:solidFill>
                    <a:schemeClr val="accent4">
                      <a:shade val="50000"/>
                      <a:satMod val="120000"/>
                    </a:schemeClr>
                  </a:solidFill>
                  <a:prstDash val="solid"/>
                </a:ln>
                <a:solidFill>
                  <a:srgbClr val="88446A"/>
                </a:solidFill>
                <a:effectLst>
                  <a:reflection blurRad="12700" stA="28000" endPos="45000" dist="1000" dir="5400000" sy="-100000" algn="bl" rotWithShape="0"/>
                </a:effectLst>
                <a:latin typeface="Times New Roman" pitchFamily="18" charset="0"/>
                <a:ea typeface="宋体" pitchFamily="2" charset="-122"/>
              </a:rPr>
              <a:t>1</a:t>
            </a:r>
            <a:r>
              <a:rPr lang="zh-CN" altLang="en-US" b="1" cap="all" dirty="0">
                <a:ln w="9000" cmpd="sng">
                  <a:solidFill>
                    <a:schemeClr val="accent4">
                      <a:shade val="50000"/>
                      <a:satMod val="120000"/>
                    </a:schemeClr>
                  </a:solidFill>
                  <a:prstDash val="solid"/>
                </a:ln>
                <a:solidFill>
                  <a:srgbClr val="88446A"/>
                </a:solidFill>
                <a:effectLst>
                  <a:reflection blurRad="12700" stA="28000" endPos="45000" dist="1000" dir="5400000" sy="-100000" algn="bl" rotWithShape="0"/>
                </a:effectLst>
                <a:latin typeface="Times New Roman" pitchFamily="18" charset="0"/>
                <a:ea typeface="宋体" pitchFamily="2" charset="-122"/>
              </a:rPr>
              <a:t>月</a:t>
            </a:r>
            <a:r>
              <a:rPr lang="en-US" altLang="zh-CN" b="1" cap="all" dirty="0">
                <a:ln w="9000" cmpd="sng">
                  <a:solidFill>
                    <a:schemeClr val="accent4">
                      <a:shade val="50000"/>
                      <a:satMod val="120000"/>
                    </a:schemeClr>
                  </a:solidFill>
                  <a:prstDash val="solid"/>
                </a:ln>
                <a:solidFill>
                  <a:srgbClr val="88446A"/>
                </a:solidFill>
                <a:effectLst>
                  <a:reflection blurRad="12700" stA="28000" endPos="45000" dist="1000" dir="5400000" sy="-100000" algn="bl" rotWithShape="0"/>
                </a:effectLst>
                <a:latin typeface="Times New Roman" pitchFamily="18" charset="0"/>
                <a:ea typeface="宋体" pitchFamily="2" charset="-122"/>
              </a:rPr>
              <a:t>7</a:t>
            </a:r>
            <a:r>
              <a:rPr lang="zh-CN" altLang="en-US" b="1" cap="all" dirty="0">
                <a:ln w="9000" cmpd="sng">
                  <a:solidFill>
                    <a:schemeClr val="accent4">
                      <a:shade val="50000"/>
                      <a:satMod val="120000"/>
                    </a:schemeClr>
                  </a:solidFill>
                  <a:prstDash val="solid"/>
                </a:ln>
                <a:solidFill>
                  <a:srgbClr val="88446A"/>
                </a:solidFill>
                <a:effectLst>
                  <a:reflection blurRad="12700" stA="28000" endPos="45000" dist="1000" dir="5400000" sy="-100000" algn="bl" rotWithShape="0"/>
                </a:effectLst>
                <a:latin typeface="Times New Roman" pitchFamily="18" charset="0"/>
                <a:ea typeface="宋体" pitchFamily="2" charset="-122"/>
              </a:rPr>
              <a:t>日</a:t>
            </a:r>
          </a:p>
        </p:txBody>
      </p:sp>
      <p:pic>
        <p:nvPicPr>
          <p:cNvPr id="2052" name="Picture 4" descr="C:\Users\赵玲\Deskto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786" y="-31296"/>
            <a:ext cx="4010251"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702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srcRect/>
          <a:stretch>
            <a:fillRect/>
          </a:stretch>
        </p:blipFill>
        <p:spPr bwMode="auto">
          <a:xfrm>
            <a:off x="467544" y="1358434"/>
            <a:ext cx="5927105" cy="3570496"/>
          </a:xfrm>
          <a:prstGeom prst="rect">
            <a:avLst/>
          </a:prstGeom>
          <a:noFill/>
          <a:ln w="9525">
            <a:noFill/>
            <a:miter lim="800000"/>
            <a:headEnd/>
            <a:tailEnd/>
          </a:ln>
        </p:spPr>
      </p:pic>
      <p:sp>
        <p:nvSpPr>
          <p:cNvPr id="3" name="矩形 2"/>
          <p:cNvSpPr/>
          <p:nvPr/>
        </p:nvSpPr>
        <p:spPr>
          <a:xfrm>
            <a:off x="899592" y="0"/>
            <a:ext cx="5280613" cy="646331"/>
          </a:xfrm>
          <a:prstGeom prst="rect">
            <a:avLst/>
          </a:prstGeom>
          <a:noFill/>
        </p:spPr>
        <p:txBody>
          <a:bodyPr wrap="none" lIns="91440" tIns="45720" rIns="91440" bIns="45720">
            <a:spAutoFit/>
          </a:bodyPr>
          <a:lstStyle/>
          <a:p>
            <a:pPr algn="ctr"/>
            <a:r>
              <a:rPr lang="zh-CN" altLang="en-US" sz="3600" b="1" dirty="0">
                <a:ln w="10541" cmpd="sng">
                  <a:solidFill>
                    <a:schemeClr val="tx1"/>
                  </a:solidFill>
                  <a:prstDash val="solid"/>
                </a:ln>
                <a:solidFill>
                  <a:srgbClr val="A72378"/>
                </a:solidFill>
                <a:latin typeface="Times New Roman" pitchFamily="18" charset="0"/>
                <a:ea typeface="宋体" pitchFamily="2" charset="-122"/>
              </a:rPr>
              <a:t>重点</a:t>
            </a:r>
            <a:r>
              <a:rPr lang="zh-CN" altLang="en-US" sz="3600" b="1" dirty="0" smtClean="0">
                <a:ln w="10541" cmpd="sng">
                  <a:solidFill>
                    <a:schemeClr val="tx1"/>
                  </a:solidFill>
                  <a:prstDash val="solid"/>
                </a:ln>
                <a:solidFill>
                  <a:srgbClr val="A72378"/>
                </a:solidFill>
                <a:latin typeface="Times New Roman" pitchFamily="18" charset="0"/>
                <a:ea typeface="宋体" pitchFamily="2" charset="-122"/>
              </a:rPr>
              <a:t>项目申请与资助情况</a:t>
            </a:r>
            <a:endParaRPr lang="zh-CN" altLang="en-US" sz="36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
        <p:nvSpPr>
          <p:cNvPr id="4" name="矩形 3"/>
          <p:cNvSpPr/>
          <p:nvPr/>
        </p:nvSpPr>
        <p:spPr>
          <a:xfrm>
            <a:off x="827584" y="771550"/>
            <a:ext cx="4248472" cy="461665"/>
          </a:xfrm>
          <a:prstGeom prst="rect">
            <a:avLst/>
          </a:prstGeom>
        </p:spPr>
        <p:txBody>
          <a:bodyPr wrap="square">
            <a:spAutoFit/>
          </a:bodyPr>
          <a:lstStyle/>
          <a:p>
            <a:pPr algn="ctr"/>
            <a:r>
              <a:rPr lang="zh-CN" altLang="en-US" sz="2400" b="1" dirty="0">
                <a:latin typeface="仿宋" panose="02010609060101010101" pitchFamily="49" charset="-122"/>
                <a:ea typeface="仿宋" panose="02010609060101010101" pitchFamily="49" charset="-122"/>
              </a:rPr>
              <a:t>重点</a:t>
            </a:r>
            <a:r>
              <a:rPr lang="zh-CN" altLang="en-US" sz="2400" b="1" dirty="0" smtClean="0">
                <a:latin typeface="仿宋" panose="02010609060101010101" pitchFamily="49" charset="-122"/>
                <a:ea typeface="仿宋" panose="02010609060101010101" pitchFamily="49" charset="-122"/>
              </a:rPr>
              <a:t>项目</a:t>
            </a:r>
            <a:r>
              <a:rPr lang="zh-CN" altLang="en-US" sz="2400" b="1" dirty="0">
                <a:latin typeface="仿宋" panose="02010609060101010101" pitchFamily="49" charset="-122"/>
                <a:ea typeface="仿宋" panose="02010609060101010101" pitchFamily="49" charset="-122"/>
              </a:rPr>
              <a:t>负责人年龄分布曲线</a:t>
            </a:r>
            <a:endParaRPr lang="zh-CN" altLang="en-US" sz="2400" dirty="0">
              <a:latin typeface="仿宋" panose="02010609060101010101" pitchFamily="49" charset="-122"/>
              <a:ea typeface="仿宋" panose="02010609060101010101" pitchFamily="49" charset="-122"/>
            </a:endParaRPr>
          </a:p>
        </p:txBody>
      </p:sp>
      <p:sp>
        <p:nvSpPr>
          <p:cNvPr id="5" name="矩形 3"/>
          <p:cNvSpPr>
            <a:spLocks noChangeArrowheads="1"/>
          </p:cNvSpPr>
          <p:nvPr/>
        </p:nvSpPr>
        <p:spPr bwMode="auto">
          <a:xfrm>
            <a:off x="6516216" y="1707654"/>
            <a:ext cx="2376264" cy="1938992"/>
          </a:xfrm>
          <a:prstGeom prst="rect">
            <a:avLst/>
          </a:prstGeom>
          <a:noFill/>
          <a:ln w="9525">
            <a:noFill/>
            <a:miter lim="800000"/>
          </a:ln>
        </p:spPr>
        <p:txBody>
          <a:bodyPr wrap="square">
            <a:spAutoFit/>
          </a:bodyPr>
          <a:lstStyle/>
          <a:p>
            <a:r>
              <a:rPr lang="en-US" altLang="zh-CN" sz="2400" b="1" dirty="0">
                <a:latin typeface="Times New Roman" panose="02020603050405020304" pitchFamily="18" charset="0"/>
                <a:ea typeface="仿宋" panose="02010609060101010101" pitchFamily="49" charset="-122"/>
              </a:rPr>
              <a:t>2018</a:t>
            </a:r>
            <a:r>
              <a:rPr lang="zh-CN" altLang="en-US" sz="2400" b="1" dirty="0">
                <a:latin typeface="Times New Roman" panose="02020603050405020304" pitchFamily="18" charset="0"/>
                <a:ea typeface="仿宋" panose="02010609060101010101" pitchFamily="49" charset="-122"/>
              </a:rPr>
              <a:t>年重点项目负责人平均年龄</a:t>
            </a:r>
            <a:r>
              <a:rPr lang="en-US" altLang="zh-CN" sz="2400" b="1" dirty="0">
                <a:latin typeface="Times New Roman" panose="02020603050405020304" pitchFamily="18" charset="0"/>
                <a:ea typeface="仿宋" panose="02010609060101010101" pitchFamily="49" charset="-122"/>
              </a:rPr>
              <a:t>50.68</a:t>
            </a:r>
            <a:r>
              <a:rPr lang="zh-CN" altLang="en-US" sz="2400" b="1" dirty="0">
                <a:latin typeface="Times New Roman" panose="02020603050405020304" pitchFamily="18" charset="0"/>
                <a:ea typeface="仿宋" panose="02010609060101010101" pitchFamily="49" charset="-122"/>
              </a:rPr>
              <a:t>岁，</a:t>
            </a:r>
            <a:r>
              <a:rPr lang="zh-CN" altLang="en-US" sz="2400" b="1" dirty="0">
                <a:solidFill>
                  <a:srgbClr val="C00000"/>
                </a:solidFill>
                <a:latin typeface="Times New Roman" panose="02020603050405020304" pitchFamily="18" charset="0"/>
                <a:ea typeface="仿宋" panose="02010609060101010101" pitchFamily="49" charset="-122"/>
              </a:rPr>
              <a:t>比</a:t>
            </a:r>
            <a:r>
              <a:rPr lang="en-US" altLang="zh-CN" sz="2400" b="1" dirty="0">
                <a:solidFill>
                  <a:srgbClr val="C00000"/>
                </a:solidFill>
                <a:latin typeface="Times New Roman" panose="02020603050405020304" pitchFamily="18" charset="0"/>
                <a:ea typeface="仿宋" panose="02010609060101010101" pitchFamily="49" charset="-122"/>
              </a:rPr>
              <a:t>2017</a:t>
            </a:r>
            <a:r>
              <a:rPr lang="zh-CN" altLang="en-US" sz="2400" b="1" dirty="0">
                <a:solidFill>
                  <a:srgbClr val="C00000"/>
                </a:solidFill>
                <a:latin typeface="Times New Roman" panose="02020603050405020304" pitchFamily="18" charset="0"/>
                <a:ea typeface="仿宋" panose="02010609060101010101" pitchFamily="49" charset="-122"/>
              </a:rPr>
              <a:t>年的</a:t>
            </a:r>
            <a:r>
              <a:rPr lang="en-US" altLang="zh-CN" sz="2400" b="1" dirty="0">
                <a:solidFill>
                  <a:srgbClr val="C00000"/>
                </a:solidFill>
                <a:latin typeface="Times New Roman" panose="02020603050405020304" pitchFamily="18" charset="0"/>
                <a:ea typeface="仿宋" panose="02010609060101010101" pitchFamily="49" charset="-122"/>
              </a:rPr>
              <a:t>50.93</a:t>
            </a:r>
            <a:r>
              <a:rPr lang="zh-CN" altLang="en-US" sz="2400" b="1" dirty="0">
                <a:solidFill>
                  <a:srgbClr val="C00000"/>
                </a:solidFill>
                <a:latin typeface="Times New Roman" panose="02020603050405020304" pitchFamily="18" charset="0"/>
                <a:ea typeface="仿宋" panose="02010609060101010101" pitchFamily="49" charset="-122"/>
              </a:rPr>
              <a:t>岁略有降低</a:t>
            </a:r>
            <a:r>
              <a:rPr lang="zh-CN" altLang="en-US" sz="2400" b="1" dirty="0">
                <a:latin typeface="Times New Roman" panose="02020603050405020304" pitchFamily="18" charset="0"/>
                <a:ea typeface="仿宋" panose="02010609060101010101" pitchFamily="49" charset="-122"/>
              </a:rPr>
              <a:t>。</a:t>
            </a:r>
          </a:p>
        </p:txBody>
      </p:sp>
    </p:spTree>
    <p:extLst>
      <p:ext uri="{BB962C8B-B14F-4D97-AF65-F5344CB8AC3E}">
        <p14:creationId xmlns:p14="http://schemas.microsoft.com/office/powerpoint/2010/main" val="507943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p:cNvSpPr>
          <p:nvPr/>
        </p:nvSpPr>
        <p:spPr>
          <a:xfrm>
            <a:off x="395536" y="699542"/>
            <a:ext cx="8358246" cy="63878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Bef>
                <a:spcPts val="1200"/>
              </a:spcBef>
              <a:spcAft>
                <a:spcPts val="600"/>
              </a:spcAft>
              <a:buFont typeface="Wingdings" panose="05000000000000000000" pitchFamily="2" charset="2"/>
              <a:buChar char="Ø"/>
            </a:pPr>
            <a:r>
              <a:rPr lang="zh-CN" altLang="en-US" sz="2000" dirty="0" smtClean="0">
                <a:latin typeface="Times New Roman" panose="02020603050405020304" pitchFamily="18" charset="0"/>
                <a:ea typeface="仿宋" panose="02010609060101010101" pitchFamily="49" charset="-122"/>
              </a:rPr>
              <a:t>截止到</a:t>
            </a:r>
            <a:r>
              <a:rPr lang="en-US" altLang="zh-CN" sz="2000" dirty="0" smtClean="0">
                <a:latin typeface="Times New Roman" panose="02020603050405020304" pitchFamily="18" charset="0"/>
                <a:ea typeface="仿宋" panose="02010609060101010101" pitchFamily="49" charset="-122"/>
              </a:rPr>
              <a:t>12</a:t>
            </a:r>
            <a:r>
              <a:rPr lang="zh-CN" altLang="en-US" sz="2000" dirty="0" smtClean="0">
                <a:latin typeface="Times New Roman" panose="02020603050405020304" pitchFamily="18" charset="0"/>
                <a:ea typeface="仿宋" panose="02010609060101010101" pitchFamily="49" charset="-122"/>
              </a:rPr>
              <a:t>月</a:t>
            </a:r>
            <a:r>
              <a:rPr lang="en-US" altLang="zh-CN" sz="2000" dirty="0" smtClean="0">
                <a:latin typeface="Times New Roman" panose="02020603050405020304" pitchFamily="18" charset="0"/>
                <a:ea typeface="仿宋" panose="02010609060101010101" pitchFamily="49" charset="-122"/>
              </a:rPr>
              <a:t>6</a:t>
            </a:r>
            <a:r>
              <a:rPr lang="zh-CN" altLang="en-US" sz="2000" dirty="0" smtClean="0">
                <a:latin typeface="Times New Roman" panose="02020603050405020304" pitchFamily="18" charset="0"/>
                <a:ea typeface="仿宋" panose="02010609060101010101" pitchFamily="49" charset="-122"/>
              </a:rPr>
              <a:t>日，</a:t>
            </a:r>
            <a:r>
              <a:rPr lang="zh-CN" altLang="zh-CN" sz="2000" dirty="0" smtClean="0">
                <a:latin typeface="Times New Roman" panose="02020603050405020304" pitchFamily="18" charset="0"/>
                <a:ea typeface="仿宋" panose="02010609060101010101" pitchFamily="49" charset="-122"/>
              </a:rPr>
              <a:t>资助</a:t>
            </a:r>
            <a:r>
              <a:rPr lang="zh-CN" altLang="en-US" sz="2000" dirty="0" smtClean="0">
                <a:latin typeface="Times New Roman" panose="02020603050405020304" pitchFamily="18" charset="0"/>
                <a:ea typeface="仿宋" panose="02010609060101010101" pitchFamily="49" charset="-122"/>
              </a:rPr>
              <a:t>重大项目</a:t>
            </a:r>
            <a:r>
              <a:rPr lang="en-US" altLang="zh-CN" sz="2000" dirty="0" smtClean="0">
                <a:solidFill>
                  <a:srgbClr val="FF0000"/>
                </a:solidFill>
                <a:latin typeface="Times New Roman" panose="02020603050405020304" pitchFamily="18" charset="0"/>
                <a:ea typeface="仿宋" panose="02010609060101010101" pitchFamily="49" charset="-122"/>
              </a:rPr>
              <a:t>36</a:t>
            </a:r>
            <a:r>
              <a:rPr lang="zh-CN" altLang="en-US" sz="2000" dirty="0" smtClean="0">
                <a:solidFill>
                  <a:srgbClr val="FF0000"/>
                </a:solidFill>
                <a:latin typeface="Times New Roman" panose="02020603050405020304" pitchFamily="18" charset="0"/>
                <a:ea typeface="仿宋" panose="02010609060101010101" pitchFamily="49" charset="-122"/>
              </a:rPr>
              <a:t>项</a:t>
            </a:r>
            <a:r>
              <a:rPr lang="zh-CN" altLang="en-US" sz="2000" dirty="0" smtClean="0">
                <a:latin typeface="Times New Roman" panose="02020603050405020304" pitchFamily="18" charset="0"/>
                <a:ea typeface="仿宋" panose="02010609060101010101" pitchFamily="49" charset="-122"/>
              </a:rPr>
              <a:t>，</a:t>
            </a:r>
            <a:r>
              <a:rPr lang="zh-CN" altLang="zh-CN" sz="2000" dirty="0" smtClean="0">
                <a:latin typeface="Times New Roman" panose="02020603050405020304" pitchFamily="18" charset="0"/>
                <a:ea typeface="仿宋" panose="02010609060101010101" pitchFamily="49" charset="-122"/>
              </a:rPr>
              <a:t>直接费用</a:t>
            </a:r>
            <a:r>
              <a:rPr lang="en-US" altLang="zh-CN" sz="2000" dirty="0" smtClean="0">
                <a:solidFill>
                  <a:srgbClr val="FF0000"/>
                </a:solidFill>
                <a:latin typeface="Times New Roman" panose="02020603050405020304" pitchFamily="18" charset="0"/>
                <a:ea typeface="仿宋" panose="02010609060101010101" pitchFamily="49" charset="-122"/>
              </a:rPr>
              <a:t>6.87</a:t>
            </a:r>
            <a:r>
              <a:rPr lang="zh-CN" altLang="en-US" sz="2000" dirty="0" smtClean="0">
                <a:solidFill>
                  <a:srgbClr val="FF0000"/>
                </a:solidFill>
                <a:latin typeface="Times New Roman" panose="02020603050405020304" pitchFamily="18" charset="0"/>
                <a:ea typeface="仿宋" panose="02010609060101010101" pitchFamily="49" charset="-122"/>
              </a:rPr>
              <a:t>亿元。</a:t>
            </a:r>
            <a:r>
              <a:rPr lang="zh-CN" altLang="en-US" sz="2000" dirty="0" smtClean="0">
                <a:latin typeface="Times New Roman" panose="02020603050405020304" pitchFamily="18" charset="0"/>
                <a:ea typeface="仿宋" panose="02010609060101010101" pitchFamily="49" charset="-122"/>
              </a:rPr>
              <a:t>平均资助强度为</a:t>
            </a:r>
            <a:r>
              <a:rPr lang="en-US" altLang="zh-CN" sz="2000" dirty="0" smtClean="0">
                <a:solidFill>
                  <a:srgbClr val="FF0000"/>
                </a:solidFill>
                <a:latin typeface="Times New Roman" panose="02020603050405020304" pitchFamily="18" charset="0"/>
                <a:ea typeface="仿宋" panose="02010609060101010101" pitchFamily="49" charset="-122"/>
              </a:rPr>
              <a:t>1909</a:t>
            </a:r>
            <a:r>
              <a:rPr lang="zh-CN" altLang="en-US" sz="2000" dirty="0" smtClean="0">
                <a:solidFill>
                  <a:srgbClr val="FF0000"/>
                </a:solidFill>
                <a:latin typeface="Times New Roman" panose="02020603050405020304" pitchFamily="18" charset="0"/>
                <a:ea typeface="仿宋" panose="02010609060101010101" pitchFamily="49" charset="-122"/>
              </a:rPr>
              <a:t>万元</a:t>
            </a:r>
            <a:r>
              <a:rPr lang="en-US" altLang="zh-CN" sz="2000" dirty="0" smtClean="0">
                <a:solidFill>
                  <a:srgbClr val="FF0000"/>
                </a:solidFill>
                <a:latin typeface="Times New Roman" panose="02020603050405020304" pitchFamily="18" charset="0"/>
                <a:ea typeface="仿宋" panose="02010609060101010101" pitchFamily="49" charset="-122"/>
              </a:rPr>
              <a:t>/</a:t>
            </a:r>
            <a:r>
              <a:rPr lang="zh-CN" altLang="en-US" sz="2000" dirty="0" smtClean="0">
                <a:solidFill>
                  <a:srgbClr val="FF0000"/>
                </a:solidFill>
                <a:latin typeface="Times New Roman" panose="02020603050405020304" pitchFamily="18" charset="0"/>
                <a:ea typeface="仿宋" panose="02010609060101010101" pitchFamily="49" charset="-122"/>
              </a:rPr>
              <a:t>项，</a:t>
            </a:r>
            <a:r>
              <a:rPr lang="zh-CN" altLang="en-US" sz="2000" dirty="0" smtClean="0">
                <a:solidFill>
                  <a:srgbClr val="002060"/>
                </a:solidFill>
                <a:latin typeface="Times New Roman" panose="02020603050405020304" pitchFamily="18" charset="0"/>
                <a:ea typeface="仿宋" panose="02010609060101010101" pitchFamily="49" charset="-122"/>
              </a:rPr>
              <a:t>与去年（</a:t>
            </a:r>
            <a:r>
              <a:rPr lang="en-US" altLang="zh-CN" sz="2000" dirty="0" smtClean="0">
                <a:solidFill>
                  <a:srgbClr val="002060"/>
                </a:solidFill>
                <a:latin typeface="Times New Roman" panose="02020603050405020304" pitchFamily="18" charset="0"/>
                <a:ea typeface="仿宋" panose="02010609060101010101" pitchFamily="49" charset="-122"/>
              </a:rPr>
              <a:t>1639</a:t>
            </a:r>
            <a:r>
              <a:rPr lang="zh-CN" altLang="en-US" sz="2000" dirty="0" smtClean="0">
                <a:solidFill>
                  <a:srgbClr val="002060"/>
                </a:solidFill>
                <a:latin typeface="Times New Roman" panose="02020603050405020304" pitchFamily="18" charset="0"/>
                <a:ea typeface="仿宋" panose="02010609060101010101" pitchFamily="49" charset="-122"/>
              </a:rPr>
              <a:t>万元</a:t>
            </a:r>
            <a:r>
              <a:rPr lang="en-US" altLang="zh-CN" sz="2000" dirty="0" smtClean="0">
                <a:solidFill>
                  <a:srgbClr val="002060"/>
                </a:solidFill>
                <a:latin typeface="Times New Roman" panose="02020603050405020304" pitchFamily="18" charset="0"/>
                <a:ea typeface="仿宋" panose="02010609060101010101" pitchFamily="49" charset="-122"/>
              </a:rPr>
              <a:t>/</a:t>
            </a:r>
            <a:r>
              <a:rPr lang="zh-CN" altLang="en-US" sz="2000" dirty="0" smtClean="0">
                <a:solidFill>
                  <a:srgbClr val="002060"/>
                </a:solidFill>
                <a:latin typeface="Times New Roman" panose="02020603050405020304" pitchFamily="18" charset="0"/>
                <a:ea typeface="仿宋" panose="02010609060101010101" pitchFamily="49" charset="-122"/>
              </a:rPr>
              <a:t>项）相比提高了</a:t>
            </a:r>
            <a:r>
              <a:rPr lang="en-US" altLang="zh-CN" sz="2000" dirty="0" smtClean="0">
                <a:solidFill>
                  <a:srgbClr val="002060"/>
                </a:solidFill>
                <a:latin typeface="Times New Roman" panose="02020603050405020304" pitchFamily="18" charset="0"/>
                <a:ea typeface="仿宋" panose="02010609060101010101" pitchFamily="49" charset="-122"/>
              </a:rPr>
              <a:t>270</a:t>
            </a:r>
            <a:r>
              <a:rPr lang="zh-CN" altLang="en-US" sz="2000" dirty="0" smtClean="0">
                <a:solidFill>
                  <a:srgbClr val="002060"/>
                </a:solidFill>
                <a:latin typeface="Times New Roman" panose="02020603050405020304" pitchFamily="18" charset="0"/>
                <a:ea typeface="仿宋" panose="02010609060101010101" pitchFamily="49" charset="-122"/>
              </a:rPr>
              <a:t>万元</a:t>
            </a:r>
            <a:r>
              <a:rPr lang="en-US" altLang="zh-CN" sz="2000" dirty="0" smtClean="0">
                <a:solidFill>
                  <a:srgbClr val="002060"/>
                </a:solidFill>
                <a:latin typeface="Times New Roman" panose="02020603050405020304" pitchFamily="18" charset="0"/>
                <a:ea typeface="仿宋" panose="02010609060101010101" pitchFamily="49" charset="-122"/>
              </a:rPr>
              <a:t>/</a:t>
            </a:r>
            <a:r>
              <a:rPr lang="zh-CN" altLang="en-US" sz="2000" dirty="0" smtClean="0">
                <a:solidFill>
                  <a:srgbClr val="002060"/>
                </a:solidFill>
                <a:latin typeface="Times New Roman" panose="02020603050405020304" pitchFamily="18" charset="0"/>
                <a:ea typeface="仿宋" panose="02010609060101010101" pitchFamily="49" charset="-122"/>
              </a:rPr>
              <a:t>项，增幅</a:t>
            </a:r>
            <a:r>
              <a:rPr lang="en-US" altLang="zh-CN" sz="2000" dirty="0" smtClean="0">
                <a:solidFill>
                  <a:srgbClr val="002060"/>
                </a:solidFill>
                <a:latin typeface="Times New Roman" panose="02020603050405020304" pitchFamily="18" charset="0"/>
                <a:ea typeface="仿宋" panose="02010609060101010101" pitchFamily="49" charset="-122"/>
              </a:rPr>
              <a:t>16.47%</a:t>
            </a:r>
            <a:r>
              <a:rPr lang="zh-CN" altLang="en-US" sz="2000" dirty="0" smtClean="0">
                <a:solidFill>
                  <a:srgbClr val="002060"/>
                </a:solidFill>
              </a:rPr>
              <a:t>。</a:t>
            </a:r>
            <a:endParaRPr lang="en-US" altLang="zh-CN" sz="2000" dirty="0" smtClean="0"/>
          </a:p>
        </p:txBody>
      </p:sp>
      <p:sp>
        <p:nvSpPr>
          <p:cNvPr id="3" name="矩形 2"/>
          <p:cNvSpPr/>
          <p:nvPr/>
        </p:nvSpPr>
        <p:spPr>
          <a:xfrm>
            <a:off x="897215" y="53211"/>
            <a:ext cx="3890809" cy="646331"/>
          </a:xfrm>
          <a:prstGeom prst="rect">
            <a:avLst/>
          </a:prstGeom>
          <a:noFill/>
        </p:spPr>
        <p:txBody>
          <a:bodyPr wrap="none" lIns="91440" tIns="45720" rIns="91440" bIns="45720">
            <a:spAutoFit/>
          </a:bodyPr>
          <a:lstStyle/>
          <a:p>
            <a:pPr algn="ctr"/>
            <a:r>
              <a:rPr lang="zh-CN" altLang="en-US" sz="3600" b="1" dirty="0" smtClean="0">
                <a:ln w="10541" cmpd="sng">
                  <a:solidFill>
                    <a:schemeClr val="tx1"/>
                  </a:solidFill>
                  <a:prstDash val="solid"/>
                </a:ln>
                <a:solidFill>
                  <a:srgbClr val="A72378"/>
                </a:solidFill>
                <a:latin typeface="Times New Roman" pitchFamily="18" charset="0"/>
                <a:ea typeface="宋体" pitchFamily="2" charset="-122"/>
              </a:rPr>
              <a:t>重大项目资助情况</a:t>
            </a:r>
            <a:endParaRPr lang="zh-CN" altLang="en-US" sz="36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2785040143"/>
              </p:ext>
            </p:extLst>
          </p:nvPr>
        </p:nvGraphicFramePr>
        <p:xfrm>
          <a:off x="122750" y="2099968"/>
          <a:ext cx="8892480" cy="2941320"/>
        </p:xfrm>
        <a:graphic>
          <a:graphicData uri="http://schemas.openxmlformats.org/drawingml/2006/table">
            <a:tbl>
              <a:tblPr firstRow="1" bandRow="1">
                <a:tableStyleId>{5940675A-B579-460E-94D1-54222C63F5DA}</a:tableStyleId>
              </a:tblPr>
              <a:tblGrid>
                <a:gridCol w="1111560">
                  <a:extLst>
                    <a:ext uri="{9D8B030D-6E8A-4147-A177-3AD203B41FA5}">
                      <a16:colId xmlns="" xmlns:a16="http://schemas.microsoft.com/office/drawing/2014/main" val="20000"/>
                    </a:ext>
                  </a:extLst>
                </a:gridCol>
                <a:gridCol w="1111560">
                  <a:extLst>
                    <a:ext uri="{9D8B030D-6E8A-4147-A177-3AD203B41FA5}">
                      <a16:colId xmlns="" xmlns:a16="http://schemas.microsoft.com/office/drawing/2014/main" val="20001"/>
                    </a:ext>
                  </a:extLst>
                </a:gridCol>
                <a:gridCol w="1111560">
                  <a:extLst>
                    <a:ext uri="{9D8B030D-6E8A-4147-A177-3AD203B41FA5}">
                      <a16:colId xmlns="" xmlns:a16="http://schemas.microsoft.com/office/drawing/2014/main" val="20002"/>
                    </a:ext>
                  </a:extLst>
                </a:gridCol>
                <a:gridCol w="1111560">
                  <a:extLst>
                    <a:ext uri="{9D8B030D-6E8A-4147-A177-3AD203B41FA5}">
                      <a16:colId xmlns="" xmlns:a16="http://schemas.microsoft.com/office/drawing/2014/main" val="20003"/>
                    </a:ext>
                  </a:extLst>
                </a:gridCol>
                <a:gridCol w="1111560">
                  <a:extLst>
                    <a:ext uri="{9D8B030D-6E8A-4147-A177-3AD203B41FA5}">
                      <a16:colId xmlns="" xmlns:a16="http://schemas.microsoft.com/office/drawing/2014/main" val="20004"/>
                    </a:ext>
                  </a:extLst>
                </a:gridCol>
                <a:gridCol w="1111560">
                  <a:extLst>
                    <a:ext uri="{9D8B030D-6E8A-4147-A177-3AD203B41FA5}">
                      <a16:colId xmlns="" xmlns:a16="http://schemas.microsoft.com/office/drawing/2014/main" val="20005"/>
                    </a:ext>
                  </a:extLst>
                </a:gridCol>
                <a:gridCol w="963488">
                  <a:extLst>
                    <a:ext uri="{9D8B030D-6E8A-4147-A177-3AD203B41FA5}">
                      <a16:colId xmlns="" xmlns:a16="http://schemas.microsoft.com/office/drawing/2014/main" val="20006"/>
                    </a:ext>
                  </a:extLst>
                </a:gridCol>
                <a:gridCol w="1259632">
                  <a:extLst>
                    <a:ext uri="{9D8B030D-6E8A-4147-A177-3AD203B41FA5}">
                      <a16:colId xmlns="" xmlns:a16="http://schemas.microsoft.com/office/drawing/2014/main" val="20007"/>
                    </a:ext>
                  </a:extLst>
                </a:gridCol>
              </a:tblGrid>
              <a:tr h="191370">
                <a:tc>
                  <a:txBody>
                    <a:bodyPr/>
                    <a:lstStyle/>
                    <a:p>
                      <a:pPr algn="ctr"/>
                      <a:r>
                        <a:rPr lang="zh-CN" altLang="en-US" sz="1400" b="1" baseline="0" dirty="0" smtClean="0">
                          <a:latin typeface="仿宋" panose="02010609060101010101" pitchFamily="49" charset="-122"/>
                          <a:ea typeface="仿宋" panose="02010609060101010101" pitchFamily="49" charset="-122"/>
                        </a:rPr>
                        <a:t>数理学部</a:t>
                      </a:r>
                      <a:endParaRPr lang="zh-CN" altLang="en-US" sz="1400" b="1" baseline="0" dirty="0">
                        <a:latin typeface="仿宋" panose="02010609060101010101" pitchFamily="49" charset="-122"/>
                        <a:ea typeface="仿宋" panose="02010609060101010101" pitchFamily="49" charset="-122"/>
                      </a:endParaRPr>
                    </a:p>
                  </a:txBody>
                  <a:tcPr>
                    <a:solidFill>
                      <a:schemeClr val="accent2">
                        <a:lumMod val="60000"/>
                        <a:lumOff val="40000"/>
                      </a:schemeClr>
                    </a:solidFill>
                  </a:tcPr>
                </a:tc>
                <a:tc>
                  <a:txBody>
                    <a:bodyPr/>
                    <a:lstStyle/>
                    <a:p>
                      <a:pPr algn="ctr"/>
                      <a:r>
                        <a:rPr lang="zh-CN" altLang="en-US" sz="1400" b="1" baseline="0" dirty="0" smtClean="0">
                          <a:latin typeface="仿宋" panose="02010609060101010101" pitchFamily="49" charset="-122"/>
                          <a:ea typeface="仿宋" panose="02010609060101010101" pitchFamily="49" charset="-122"/>
                        </a:rPr>
                        <a:t>化学学部</a:t>
                      </a:r>
                      <a:endParaRPr lang="zh-CN" altLang="en-US" sz="1400" b="1" baseline="0" dirty="0">
                        <a:latin typeface="仿宋" panose="02010609060101010101" pitchFamily="49" charset="-122"/>
                        <a:ea typeface="仿宋" panose="02010609060101010101" pitchFamily="49" charset="-122"/>
                      </a:endParaRPr>
                    </a:p>
                  </a:txBody>
                  <a:tcPr>
                    <a:solidFill>
                      <a:schemeClr val="accent2">
                        <a:lumMod val="60000"/>
                        <a:lumOff val="40000"/>
                      </a:schemeClr>
                    </a:solidFill>
                  </a:tcPr>
                </a:tc>
                <a:tc>
                  <a:txBody>
                    <a:bodyPr/>
                    <a:lstStyle/>
                    <a:p>
                      <a:pPr algn="ctr"/>
                      <a:r>
                        <a:rPr lang="zh-CN" altLang="en-US" sz="1400" b="1" baseline="0" dirty="0" smtClean="0">
                          <a:latin typeface="仿宋" panose="02010609060101010101" pitchFamily="49" charset="-122"/>
                          <a:ea typeface="仿宋" panose="02010609060101010101" pitchFamily="49" charset="-122"/>
                        </a:rPr>
                        <a:t>生命学部</a:t>
                      </a:r>
                      <a:endParaRPr lang="zh-CN" altLang="en-US" sz="1400" b="1" baseline="0" dirty="0">
                        <a:latin typeface="仿宋" panose="02010609060101010101" pitchFamily="49" charset="-122"/>
                        <a:ea typeface="仿宋" panose="02010609060101010101" pitchFamily="49" charset="-122"/>
                      </a:endParaRPr>
                    </a:p>
                  </a:txBody>
                  <a:tcPr>
                    <a:solidFill>
                      <a:schemeClr val="accent2">
                        <a:lumMod val="60000"/>
                        <a:lumOff val="40000"/>
                      </a:schemeClr>
                    </a:solidFill>
                  </a:tcPr>
                </a:tc>
                <a:tc>
                  <a:txBody>
                    <a:bodyPr/>
                    <a:lstStyle/>
                    <a:p>
                      <a:pPr algn="ctr"/>
                      <a:r>
                        <a:rPr lang="zh-CN" altLang="en-US" sz="1400" b="1" baseline="0" dirty="0" smtClean="0">
                          <a:latin typeface="仿宋" panose="02010609060101010101" pitchFamily="49" charset="-122"/>
                          <a:ea typeface="仿宋" panose="02010609060101010101" pitchFamily="49" charset="-122"/>
                        </a:rPr>
                        <a:t>地球学部</a:t>
                      </a:r>
                      <a:endParaRPr lang="zh-CN" altLang="en-US" sz="1400" b="1" baseline="0" dirty="0">
                        <a:latin typeface="仿宋" panose="02010609060101010101" pitchFamily="49" charset="-122"/>
                        <a:ea typeface="仿宋" panose="02010609060101010101" pitchFamily="49" charset="-122"/>
                      </a:endParaRPr>
                    </a:p>
                  </a:txBody>
                  <a:tcPr>
                    <a:solidFill>
                      <a:schemeClr val="accent2">
                        <a:lumMod val="60000"/>
                        <a:lumOff val="40000"/>
                      </a:schemeClr>
                    </a:solidFill>
                  </a:tcPr>
                </a:tc>
                <a:tc>
                  <a:txBody>
                    <a:bodyPr/>
                    <a:lstStyle/>
                    <a:p>
                      <a:pPr algn="ctr"/>
                      <a:r>
                        <a:rPr lang="zh-CN" altLang="en-US" sz="1400" b="1" baseline="0" dirty="0" smtClean="0">
                          <a:latin typeface="仿宋" panose="02010609060101010101" pitchFamily="49" charset="-122"/>
                          <a:ea typeface="仿宋" panose="02010609060101010101" pitchFamily="49" charset="-122"/>
                        </a:rPr>
                        <a:t>工材学部</a:t>
                      </a:r>
                      <a:endParaRPr lang="zh-CN" altLang="en-US" sz="1400" b="1" baseline="0" dirty="0">
                        <a:latin typeface="仿宋" panose="02010609060101010101" pitchFamily="49" charset="-122"/>
                        <a:ea typeface="仿宋" panose="02010609060101010101" pitchFamily="49" charset="-122"/>
                      </a:endParaRPr>
                    </a:p>
                  </a:txBody>
                  <a:tcPr>
                    <a:solidFill>
                      <a:schemeClr val="accent2">
                        <a:lumMod val="60000"/>
                        <a:lumOff val="40000"/>
                      </a:schemeClr>
                    </a:solidFill>
                  </a:tcPr>
                </a:tc>
                <a:tc>
                  <a:txBody>
                    <a:bodyPr/>
                    <a:lstStyle/>
                    <a:p>
                      <a:pPr algn="ctr"/>
                      <a:r>
                        <a:rPr lang="zh-CN" altLang="en-US" sz="1400" b="1" baseline="0" dirty="0" smtClean="0">
                          <a:latin typeface="仿宋" panose="02010609060101010101" pitchFamily="49" charset="-122"/>
                          <a:ea typeface="仿宋" panose="02010609060101010101" pitchFamily="49" charset="-122"/>
                        </a:rPr>
                        <a:t>信息学部</a:t>
                      </a:r>
                      <a:endParaRPr lang="zh-CN" altLang="en-US" sz="1400" b="1" baseline="0" dirty="0">
                        <a:latin typeface="仿宋" panose="02010609060101010101" pitchFamily="49" charset="-122"/>
                        <a:ea typeface="仿宋" panose="02010609060101010101" pitchFamily="49" charset="-122"/>
                      </a:endParaRPr>
                    </a:p>
                  </a:txBody>
                  <a:tcPr>
                    <a:solidFill>
                      <a:schemeClr val="accent2">
                        <a:lumMod val="60000"/>
                        <a:lumOff val="40000"/>
                      </a:schemeClr>
                    </a:solidFill>
                  </a:tcPr>
                </a:tc>
                <a:tc>
                  <a:txBody>
                    <a:bodyPr/>
                    <a:lstStyle/>
                    <a:p>
                      <a:pPr algn="ctr"/>
                      <a:r>
                        <a:rPr lang="zh-CN" altLang="en-US" sz="1400" b="1" baseline="0" dirty="0" smtClean="0">
                          <a:latin typeface="仿宋" panose="02010609060101010101" pitchFamily="49" charset="-122"/>
                          <a:ea typeface="仿宋" panose="02010609060101010101" pitchFamily="49" charset="-122"/>
                        </a:rPr>
                        <a:t>管理学部</a:t>
                      </a:r>
                      <a:endParaRPr lang="zh-CN" altLang="en-US" sz="1400" b="1" baseline="0" dirty="0">
                        <a:latin typeface="仿宋" panose="02010609060101010101" pitchFamily="49" charset="-122"/>
                        <a:ea typeface="仿宋" panose="02010609060101010101" pitchFamily="49" charset="-122"/>
                      </a:endParaRPr>
                    </a:p>
                  </a:txBody>
                  <a:tcPr>
                    <a:solidFill>
                      <a:schemeClr val="accent2">
                        <a:lumMod val="60000"/>
                        <a:lumOff val="40000"/>
                      </a:schemeClr>
                    </a:solidFill>
                  </a:tcPr>
                </a:tc>
                <a:tc>
                  <a:txBody>
                    <a:bodyPr/>
                    <a:lstStyle/>
                    <a:p>
                      <a:pPr algn="ctr"/>
                      <a:r>
                        <a:rPr lang="zh-CN" altLang="en-US" sz="1400" b="1" baseline="0" dirty="0" smtClean="0">
                          <a:latin typeface="仿宋" panose="02010609060101010101" pitchFamily="49" charset="-122"/>
                          <a:ea typeface="仿宋" panose="02010609060101010101" pitchFamily="49" charset="-122"/>
                        </a:rPr>
                        <a:t>医学部</a:t>
                      </a:r>
                      <a:endParaRPr lang="zh-CN" altLang="en-US" sz="1400" b="1" baseline="0" dirty="0">
                        <a:latin typeface="仿宋" panose="02010609060101010101" pitchFamily="49" charset="-122"/>
                        <a:ea typeface="仿宋" panose="02010609060101010101" pitchFamily="49" charset="-122"/>
                      </a:endParaRPr>
                    </a:p>
                  </a:txBody>
                  <a:tcPr>
                    <a:solidFill>
                      <a:schemeClr val="accent2">
                        <a:lumMod val="60000"/>
                        <a:lumOff val="40000"/>
                      </a:schemeClr>
                    </a:solidFill>
                  </a:tcPr>
                </a:tc>
                <a:extLst>
                  <a:ext uri="{0D108BD9-81ED-4DB2-BD59-A6C34878D82A}">
                    <a16:rowId xmlns="" xmlns:a16="http://schemas.microsoft.com/office/drawing/2014/main" val="10000"/>
                  </a:ext>
                </a:extLst>
              </a:tr>
              <a:tr h="191370">
                <a:tc>
                  <a:txBody>
                    <a:bodyPr/>
                    <a:lstStyle/>
                    <a:p>
                      <a:pPr algn="ctr"/>
                      <a:r>
                        <a:rPr lang="en-US" altLang="zh-CN" sz="1400" b="1" baseline="0" dirty="0" smtClean="0">
                          <a:latin typeface="仿宋" panose="02010609060101010101" pitchFamily="49" charset="-122"/>
                          <a:ea typeface="仿宋" panose="02010609060101010101" pitchFamily="49" charset="-122"/>
                        </a:rPr>
                        <a:t>6</a:t>
                      </a:r>
                      <a:r>
                        <a:rPr lang="zh-CN" altLang="en-US" sz="1400" b="1" baseline="0" dirty="0" smtClean="0">
                          <a:latin typeface="仿宋" panose="02010609060101010101" pitchFamily="49" charset="-122"/>
                          <a:ea typeface="仿宋" panose="02010609060101010101" pitchFamily="49" charset="-122"/>
                        </a:rPr>
                        <a:t>项</a:t>
                      </a:r>
                      <a:endParaRPr lang="zh-CN" altLang="en-US" sz="1400" b="1" baseline="0" dirty="0">
                        <a:latin typeface="仿宋" panose="02010609060101010101" pitchFamily="49" charset="-122"/>
                        <a:ea typeface="仿宋" panose="02010609060101010101" pitchFamily="49"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baseline="0" dirty="0" smtClean="0">
                          <a:latin typeface="仿宋" panose="02010609060101010101" pitchFamily="49" charset="-122"/>
                          <a:ea typeface="仿宋" panose="02010609060101010101" pitchFamily="49" charset="-122"/>
                        </a:rPr>
                        <a:t>6</a:t>
                      </a:r>
                      <a:r>
                        <a:rPr lang="zh-CN" altLang="en-US" sz="1400" b="1" baseline="0" dirty="0" smtClean="0">
                          <a:latin typeface="仿宋" panose="02010609060101010101" pitchFamily="49" charset="-122"/>
                          <a:ea typeface="仿宋" panose="02010609060101010101" pitchFamily="49" charset="-122"/>
                        </a:rPr>
                        <a:t>项</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baseline="0" dirty="0" smtClean="0">
                          <a:latin typeface="仿宋" panose="02010609060101010101" pitchFamily="49" charset="-122"/>
                          <a:ea typeface="仿宋" panose="02010609060101010101" pitchFamily="49" charset="-122"/>
                        </a:rPr>
                        <a:t>2</a:t>
                      </a:r>
                      <a:r>
                        <a:rPr lang="zh-CN" altLang="en-US" sz="1400" b="1" baseline="0" dirty="0" smtClean="0">
                          <a:latin typeface="仿宋" panose="02010609060101010101" pitchFamily="49" charset="-122"/>
                          <a:ea typeface="仿宋" panose="02010609060101010101" pitchFamily="49" charset="-122"/>
                        </a:rPr>
                        <a:t>项</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baseline="0" dirty="0" smtClean="0">
                          <a:latin typeface="仿宋" panose="02010609060101010101" pitchFamily="49" charset="-122"/>
                          <a:ea typeface="仿宋" panose="02010609060101010101" pitchFamily="49" charset="-122"/>
                        </a:rPr>
                        <a:t>6</a:t>
                      </a:r>
                      <a:r>
                        <a:rPr lang="zh-CN" altLang="en-US" sz="1400" b="1" baseline="0" dirty="0" smtClean="0">
                          <a:latin typeface="仿宋" panose="02010609060101010101" pitchFamily="49" charset="-122"/>
                          <a:ea typeface="仿宋" panose="02010609060101010101" pitchFamily="49" charset="-122"/>
                        </a:rPr>
                        <a:t>项</a:t>
                      </a:r>
                    </a:p>
                  </a:txBody>
                  <a:tcPr/>
                </a:tc>
                <a:tc>
                  <a:txBody>
                    <a:bodyPr/>
                    <a:lstStyle/>
                    <a:p>
                      <a:pPr algn="ctr"/>
                      <a:r>
                        <a:rPr lang="en-US" altLang="zh-CN" sz="1400" b="1" baseline="0" dirty="0" smtClean="0">
                          <a:latin typeface="仿宋" panose="02010609060101010101" pitchFamily="49" charset="-122"/>
                          <a:ea typeface="仿宋" panose="02010609060101010101" pitchFamily="49" charset="-122"/>
                        </a:rPr>
                        <a:t>5</a:t>
                      </a:r>
                      <a:r>
                        <a:rPr lang="zh-CN" altLang="en-US" sz="1400" b="1" baseline="0" dirty="0" smtClean="0">
                          <a:latin typeface="仿宋" panose="02010609060101010101" pitchFamily="49" charset="-122"/>
                          <a:ea typeface="仿宋" panose="02010609060101010101" pitchFamily="49" charset="-122"/>
                        </a:rPr>
                        <a:t>项</a:t>
                      </a:r>
                      <a:endParaRPr lang="zh-CN" altLang="en-US" sz="1400" b="1" baseline="0" dirty="0">
                        <a:latin typeface="仿宋" panose="02010609060101010101" pitchFamily="49" charset="-122"/>
                        <a:ea typeface="仿宋" panose="02010609060101010101" pitchFamily="49"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baseline="0" dirty="0" smtClean="0">
                          <a:latin typeface="仿宋" panose="02010609060101010101" pitchFamily="49" charset="-122"/>
                          <a:ea typeface="仿宋" panose="02010609060101010101" pitchFamily="49" charset="-122"/>
                        </a:rPr>
                        <a:t>7</a:t>
                      </a:r>
                      <a:r>
                        <a:rPr lang="zh-CN" altLang="en-US" sz="1400" b="1" baseline="0" dirty="0" smtClean="0">
                          <a:latin typeface="仿宋" panose="02010609060101010101" pitchFamily="49" charset="-122"/>
                          <a:ea typeface="仿宋" panose="02010609060101010101" pitchFamily="49" charset="-122"/>
                        </a:rPr>
                        <a:t>项</a:t>
                      </a:r>
                    </a:p>
                  </a:txBody>
                  <a:tcPr/>
                </a:tc>
                <a:tc>
                  <a:txBody>
                    <a:bodyPr/>
                    <a:lstStyle/>
                    <a:p>
                      <a:pPr algn="ctr"/>
                      <a:r>
                        <a:rPr lang="en-US" altLang="zh-CN" sz="1400" b="1" baseline="0" dirty="0" smtClean="0">
                          <a:latin typeface="仿宋" panose="02010609060101010101" pitchFamily="49" charset="-122"/>
                          <a:ea typeface="仿宋" panose="02010609060101010101" pitchFamily="49" charset="-122"/>
                        </a:rPr>
                        <a:t>1</a:t>
                      </a:r>
                      <a:r>
                        <a:rPr lang="zh-CN" altLang="en-US" sz="1400" b="1" baseline="0" dirty="0" smtClean="0">
                          <a:latin typeface="仿宋" panose="02010609060101010101" pitchFamily="49" charset="-122"/>
                          <a:ea typeface="仿宋" panose="02010609060101010101" pitchFamily="49" charset="-122"/>
                        </a:rPr>
                        <a:t>项</a:t>
                      </a:r>
                      <a:endParaRPr lang="zh-CN" altLang="en-US" sz="1400" b="1" baseline="0" dirty="0">
                        <a:latin typeface="仿宋" panose="02010609060101010101" pitchFamily="49" charset="-122"/>
                        <a:ea typeface="仿宋" panose="02010609060101010101" pitchFamily="49"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baseline="0" dirty="0" smtClean="0">
                          <a:latin typeface="仿宋" panose="02010609060101010101" pitchFamily="49" charset="-122"/>
                          <a:ea typeface="仿宋" panose="02010609060101010101" pitchFamily="49" charset="-122"/>
                        </a:rPr>
                        <a:t>3</a:t>
                      </a:r>
                      <a:r>
                        <a:rPr lang="zh-CN" altLang="en-US" sz="1400" b="1" baseline="0" dirty="0" smtClean="0">
                          <a:latin typeface="仿宋" panose="02010609060101010101" pitchFamily="49" charset="-122"/>
                          <a:ea typeface="仿宋" panose="02010609060101010101" pitchFamily="49" charset="-122"/>
                        </a:rPr>
                        <a:t>项</a:t>
                      </a:r>
                    </a:p>
                  </a:txBody>
                  <a:tcPr/>
                </a:tc>
                <a:extLst>
                  <a:ext uri="{0D108BD9-81ED-4DB2-BD59-A6C34878D82A}">
                    <a16:rowId xmlns="" xmlns:a16="http://schemas.microsoft.com/office/drawing/2014/main" val="10001"/>
                  </a:ext>
                </a:extLst>
              </a:tr>
              <a:tr h="1330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b="1" baseline="0" dirty="0" smtClean="0">
                          <a:latin typeface="仿宋" panose="02010609060101010101" pitchFamily="49" charset="-122"/>
                          <a:ea typeface="仿宋" panose="02010609060101010101" pitchFamily="49" charset="-122"/>
                        </a:rPr>
                        <a:t>中科院上海应用物理研究所</a:t>
                      </a:r>
                      <a:endParaRPr lang="en-US" altLang="zh-CN" sz="1200" b="1" baseline="0" dirty="0" smtClean="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中科院化学研究所</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中国林业科学院林化所</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中科院南海海洋研究所</a:t>
                      </a:r>
                      <a:endParaRPr lang="en-US" altLang="zh-CN" sz="1200" b="1" baseline="0" dirty="0" smtClean="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天津理工大学</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中科院化学研究所</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北京航空航天大学</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中科院遗传发育研究所</a:t>
                      </a:r>
                      <a:endParaRPr lang="en-US" altLang="zh-CN" sz="1200" b="1" baseline="0" dirty="0" smtClean="0">
                        <a:latin typeface="仿宋" panose="02010609060101010101" pitchFamily="49" charset="-122"/>
                        <a:ea typeface="仿宋" panose="02010609060101010101" pitchFamily="49" charset="-122"/>
                      </a:endParaRPr>
                    </a:p>
                  </a:txBody>
                  <a:tcPr/>
                </a:tc>
                <a:extLst>
                  <a:ext uri="{0D108BD9-81ED-4DB2-BD59-A6C34878D82A}">
                    <a16:rowId xmlns="" xmlns:a16="http://schemas.microsoft.com/office/drawing/2014/main" val="10002"/>
                  </a:ext>
                </a:extLst>
              </a:tr>
              <a:tr h="1330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b="1" baseline="0" dirty="0" smtClean="0">
                          <a:latin typeface="仿宋" panose="02010609060101010101" pitchFamily="49" charset="-122"/>
                          <a:ea typeface="仿宋" panose="02010609060101010101" pitchFamily="49" charset="-122"/>
                        </a:rPr>
                        <a:t>上海交大</a:t>
                      </a:r>
                      <a:endParaRPr lang="en-US" altLang="zh-CN" sz="1200" b="1" baseline="0" dirty="0" smtClean="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中山大学</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中科大</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b="1" baseline="0" dirty="0" smtClean="0">
                          <a:latin typeface="仿宋" panose="02010609060101010101" pitchFamily="49" charset="-122"/>
                          <a:ea typeface="仿宋" panose="02010609060101010101" pitchFamily="49" charset="-122"/>
                        </a:rPr>
                        <a:t>厦门大学</a:t>
                      </a: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浙江大学</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华中科技大</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endParaRPr lang="zh-CN" altLang="en-US" sz="1200" b="1" baseline="0" dirty="0">
                        <a:latin typeface="仿宋" panose="02010609060101010101" pitchFamily="49" charset="-122"/>
                        <a:ea typeface="仿宋" panose="02010609060101010101" pitchFamily="49"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b="1" baseline="0" dirty="0" smtClean="0">
                          <a:latin typeface="仿宋" panose="02010609060101010101" pitchFamily="49" charset="-122"/>
                          <a:ea typeface="仿宋" panose="02010609060101010101" pitchFamily="49" charset="-122"/>
                        </a:rPr>
                        <a:t>中国医学科学院</a:t>
                      </a:r>
                    </a:p>
                  </a:txBody>
                  <a:tcPr/>
                </a:tc>
                <a:extLst>
                  <a:ext uri="{0D108BD9-81ED-4DB2-BD59-A6C34878D82A}">
                    <a16:rowId xmlns="" xmlns:a16="http://schemas.microsoft.com/office/drawing/2014/main" val="10003"/>
                  </a:ext>
                </a:extLst>
              </a:tr>
              <a:tr h="133074">
                <a:tc>
                  <a:txBody>
                    <a:bodyPr/>
                    <a:lstStyle/>
                    <a:p>
                      <a:pPr algn="ctr"/>
                      <a:r>
                        <a:rPr lang="zh-CN" altLang="en-US" sz="1200" b="1" baseline="0" dirty="0" smtClean="0">
                          <a:latin typeface="仿宋" panose="02010609060101010101" pitchFamily="49" charset="-122"/>
                          <a:ea typeface="仿宋" panose="02010609060101010101" pitchFamily="49" charset="-122"/>
                        </a:rPr>
                        <a:t>清华大学</a:t>
                      </a:r>
                      <a:endParaRPr lang="en-US" altLang="zh-CN" sz="1200" b="1" baseline="0" dirty="0" smtClean="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中科院过程工程研究所</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中科院地质地球研究所</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清华大学</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北京航天长征飞行器研究所</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endParaRPr lang="zh-CN" altLang="en-US" sz="1200" b="1" baseline="0" dirty="0">
                        <a:latin typeface="仿宋" panose="02010609060101010101" pitchFamily="49" charset="-122"/>
                        <a:ea typeface="仿宋" panose="02010609060101010101" pitchFamily="49"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b="1" baseline="0" dirty="0" smtClean="0">
                          <a:latin typeface="仿宋" panose="02010609060101010101" pitchFamily="49" charset="-122"/>
                          <a:ea typeface="仿宋" panose="02010609060101010101" pitchFamily="49" charset="-122"/>
                        </a:rPr>
                        <a:t>中国中医科学院</a:t>
                      </a:r>
                      <a:endParaRPr lang="en-US" altLang="zh-CN" sz="1200" b="1" baseline="0" dirty="0" smtClean="0">
                        <a:latin typeface="仿宋" panose="02010609060101010101" pitchFamily="49" charset="-122"/>
                        <a:ea typeface="仿宋" panose="02010609060101010101" pitchFamily="49" charset="-122"/>
                      </a:endParaRPr>
                    </a:p>
                  </a:txBody>
                  <a:tcPr/>
                </a:tc>
                <a:extLst>
                  <a:ext uri="{0D108BD9-81ED-4DB2-BD59-A6C34878D82A}">
                    <a16:rowId xmlns="" xmlns:a16="http://schemas.microsoft.com/office/drawing/2014/main" val="10004"/>
                  </a:ext>
                </a:extLst>
              </a:tr>
              <a:tr h="133074">
                <a:tc>
                  <a:txBody>
                    <a:bodyPr/>
                    <a:lstStyle/>
                    <a:p>
                      <a:pPr algn="ctr"/>
                      <a:r>
                        <a:rPr lang="zh-CN" altLang="en-US" sz="1200" b="1" baseline="0" dirty="0" smtClean="0">
                          <a:latin typeface="仿宋" panose="02010609060101010101" pitchFamily="49" charset="-122"/>
                          <a:ea typeface="仿宋" panose="02010609060101010101" pitchFamily="49" charset="-122"/>
                        </a:rPr>
                        <a:t>南京大学</a:t>
                      </a:r>
                      <a:endParaRPr lang="en-US" altLang="zh-CN" sz="1200" b="1" baseline="0" dirty="0" smtClean="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中科大</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西北大学</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华南理工大学</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长春理工大学</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endParaRPr lang="zh-CN" altLang="en-US" sz="1200" b="1" baseline="0" dirty="0">
                        <a:latin typeface="仿宋" panose="02010609060101010101" pitchFamily="49" charset="-122"/>
                        <a:ea typeface="仿宋" panose="02010609060101010101" pitchFamily="49"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1200" b="1" baseline="0" dirty="0" smtClean="0">
                        <a:latin typeface="仿宋" panose="02010609060101010101" pitchFamily="49" charset="-122"/>
                        <a:ea typeface="仿宋" panose="02010609060101010101" pitchFamily="49" charset="-122"/>
                      </a:endParaRPr>
                    </a:p>
                  </a:txBody>
                  <a:tcPr/>
                </a:tc>
                <a:extLst>
                  <a:ext uri="{0D108BD9-81ED-4DB2-BD59-A6C34878D82A}">
                    <a16:rowId xmlns="" xmlns:a16="http://schemas.microsoft.com/office/drawing/2014/main" val="10005"/>
                  </a:ext>
                </a:extLst>
              </a:tr>
              <a:tr h="320040">
                <a:tc>
                  <a:txBody>
                    <a:bodyPr/>
                    <a:lstStyle/>
                    <a:p>
                      <a:pPr algn="ctr"/>
                      <a:r>
                        <a:rPr lang="zh-CN" altLang="en-US" sz="1200" b="1" baseline="0" dirty="0" smtClean="0">
                          <a:latin typeface="仿宋" panose="02010609060101010101" pitchFamily="49" charset="-122"/>
                          <a:ea typeface="仿宋" panose="02010609060101010101" pitchFamily="49" charset="-122"/>
                        </a:rPr>
                        <a:t>北京大学*</a:t>
                      </a:r>
                      <a:r>
                        <a:rPr lang="en-US" altLang="zh-CN" sz="1200" b="1" baseline="0" dirty="0" smtClean="0">
                          <a:latin typeface="仿宋" panose="02010609060101010101" pitchFamily="49" charset="-122"/>
                          <a:ea typeface="仿宋" panose="02010609060101010101" pitchFamily="49" charset="-122"/>
                        </a:rPr>
                        <a:t>2</a:t>
                      </a: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四川大学</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武汉大学</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大连理工大学</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北京科技大学</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endParaRPr lang="zh-CN" altLang="en-US" sz="1200" b="1" baseline="0" dirty="0">
                        <a:latin typeface="仿宋" panose="02010609060101010101" pitchFamily="49" charset="-122"/>
                        <a:ea typeface="仿宋" panose="02010609060101010101" pitchFamily="49"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200" b="1" baseline="0" dirty="0" smtClean="0">
                        <a:latin typeface="仿宋" panose="02010609060101010101" pitchFamily="49" charset="-122"/>
                        <a:ea typeface="仿宋" panose="02010609060101010101" pitchFamily="49" charset="-122"/>
                      </a:endParaRPr>
                    </a:p>
                  </a:txBody>
                  <a:tcPr/>
                </a:tc>
                <a:extLst>
                  <a:ext uri="{0D108BD9-81ED-4DB2-BD59-A6C34878D82A}">
                    <a16:rowId xmlns="" xmlns:a16="http://schemas.microsoft.com/office/drawing/2014/main" val="10006"/>
                  </a:ext>
                </a:extLst>
              </a:tr>
              <a:tr h="228600">
                <a:tc rowSpan="2">
                  <a:txBody>
                    <a:bodyPr/>
                    <a:lstStyle/>
                    <a:p>
                      <a:pPr algn="ctr"/>
                      <a:endParaRPr lang="en-US" altLang="zh-CN" sz="1200" b="1" baseline="0" dirty="0" smtClean="0">
                        <a:latin typeface="仿宋" panose="02010609060101010101" pitchFamily="49" charset="-122"/>
                        <a:ea typeface="仿宋" panose="02010609060101010101" pitchFamily="49" charset="-122"/>
                      </a:endParaRPr>
                    </a:p>
                  </a:txBody>
                  <a:tcPr/>
                </a:tc>
                <a:tc rowSpan="2">
                  <a:txBody>
                    <a:bodyPr/>
                    <a:lstStyle/>
                    <a:p>
                      <a:pPr algn="ctr"/>
                      <a:r>
                        <a:rPr lang="zh-CN" altLang="en-US" sz="1200" b="1" baseline="0" dirty="0" smtClean="0">
                          <a:latin typeface="仿宋" panose="02010609060101010101" pitchFamily="49" charset="-122"/>
                          <a:ea typeface="仿宋" panose="02010609060101010101" pitchFamily="49" charset="-122"/>
                        </a:rPr>
                        <a:t>北京科技大学</a:t>
                      </a:r>
                      <a:endParaRPr lang="zh-CN" altLang="en-US" sz="1200" b="1" baseline="0" dirty="0">
                        <a:latin typeface="仿宋" panose="02010609060101010101" pitchFamily="49" charset="-122"/>
                        <a:ea typeface="仿宋" panose="02010609060101010101" pitchFamily="49" charset="-122"/>
                      </a:endParaRPr>
                    </a:p>
                  </a:txBody>
                  <a:tcPr/>
                </a:tc>
                <a:tc rowSpan="2">
                  <a:txBody>
                    <a:bodyPr/>
                    <a:lstStyle/>
                    <a:p>
                      <a:pPr algn="ctr"/>
                      <a:endParaRPr lang="zh-CN" altLang="en-US" sz="1200" b="1" baseline="0" dirty="0">
                        <a:latin typeface="仿宋" panose="02010609060101010101" pitchFamily="49" charset="-122"/>
                        <a:ea typeface="仿宋" panose="02010609060101010101" pitchFamily="49" charset="-122"/>
                      </a:endParaRPr>
                    </a:p>
                  </a:txBody>
                  <a:tcPr/>
                </a:tc>
                <a:tc rowSpan="2">
                  <a:txBody>
                    <a:bodyPr/>
                    <a:lstStyle/>
                    <a:p>
                      <a:pPr algn="ctr"/>
                      <a:r>
                        <a:rPr lang="zh-CN" altLang="en-US" sz="1200" b="1" baseline="0" dirty="0" smtClean="0">
                          <a:latin typeface="仿宋" panose="02010609060101010101" pitchFamily="49" charset="-122"/>
                          <a:ea typeface="仿宋" panose="02010609060101010101" pitchFamily="49" charset="-122"/>
                        </a:rPr>
                        <a:t>国家海洋局第二海洋研究所</a:t>
                      </a:r>
                      <a:endParaRPr lang="zh-CN" altLang="en-US" sz="1200" b="1" baseline="0" dirty="0">
                        <a:latin typeface="仿宋" panose="02010609060101010101" pitchFamily="49" charset="-122"/>
                        <a:ea typeface="仿宋" panose="02010609060101010101" pitchFamily="49" charset="-122"/>
                      </a:endParaRPr>
                    </a:p>
                  </a:txBody>
                  <a:tcPr/>
                </a:tc>
                <a:tc rowSpan="2">
                  <a:txBody>
                    <a:bodyPr/>
                    <a:lstStyle/>
                    <a:p>
                      <a:pPr algn="ctr"/>
                      <a:endParaRPr lang="zh-CN" altLang="en-US" sz="1200" b="1" baseline="0" dirty="0">
                        <a:latin typeface="仿宋" panose="02010609060101010101" pitchFamily="49" charset="-122"/>
                        <a:ea typeface="仿宋" panose="02010609060101010101" pitchFamily="49"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b="1" baseline="0" dirty="0" smtClean="0">
                          <a:latin typeface="仿宋" panose="02010609060101010101" pitchFamily="49" charset="-122"/>
                          <a:ea typeface="仿宋" panose="02010609060101010101" pitchFamily="49" charset="-122"/>
                        </a:rPr>
                        <a:t>大连理工大学</a:t>
                      </a:r>
                    </a:p>
                  </a:txBody>
                  <a:tcPr/>
                </a:tc>
                <a:tc rowSpan="2">
                  <a:txBody>
                    <a:bodyPr/>
                    <a:lstStyle/>
                    <a:p>
                      <a:pPr algn="ctr"/>
                      <a:endParaRPr lang="zh-CN" altLang="en-US" sz="1200" b="1" baseline="0" dirty="0">
                        <a:latin typeface="仿宋" panose="02010609060101010101" pitchFamily="49" charset="-122"/>
                        <a:ea typeface="仿宋" panose="02010609060101010101" pitchFamily="49" charset="-122"/>
                      </a:endParaRPr>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200" b="1" baseline="0" dirty="0" smtClean="0">
                        <a:latin typeface="仿宋" panose="02010609060101010101" pitchFamily="49" charset="-122"/>
                        <a:ea typeface="仿宋" panose="02010609060101010101" pitchFamily="49" charset="-122"/>
                      </a:endParaRPr>
                    </a:p>
                  </a:txBody>
                  <a:tcPr/>
                </a:tc>
                <a:extLst>
                  <a:ext uri="{0D108BD9-81ED-4DB2-BD59-A6C34878D82A}">
                    <a16:rowId xmlns="" xmlns:a16="http://schemas.microsoft.com/office/drawing/2014/main" val="10007"/>
                  </a:ext>
                </a:extLst>
              </a:tr>
              <a:tr h="22860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北京工业大学</a:t>
                      </a:r>
                      <a:endParaRPr lang="zh-CN" altLang="en-US" sz="1200" b="1" baseline="0" dirty="0">
                        <a:latin typeface="仿宋" panose="02010609060101010101" pitchFamily="49" charset="-122"/>
                        <a:ea typeface="仿宋" panose="02010609060101010101" pitchFamily="49" charset="-122"/>
                      </a:endParaRPr>
                    </a:p>
                  </a:txBody>
                  <a:tcPr/>
                </a:tc>
                <a:tc vMerge="1">
                  <a:txBody>
                    <a:bodyPr/>
                    <a:lstStyle/>
                    <a:p>
                      <a:endParaRPr lang="zh-CN" altLang="en-US"/>
                    </a:p>
                  </a:txBody>
                  <a:tcPr/>
                </a:tc>
                <a:tc vMerge="1">
                  <a:txBody>
                    <a:bodyPr/>
                    <a:lstStyle/>
                    <a:p>
                      <a:endParaRPr lang="zh-CN" altLang="en-US"/>
                    </a:p>
                  </a:txBody>
                  <a:tcPr/>
                </a:tc>
                <a:extLst>
                  <a:ext uri="{0D108BD9-81ED-4DB2-BD59-A6C34878D82A}">
                    <a16:rowId xmlns="" xmlns:a16="http://schemas.microsoft.com/office/drawing/2014/main" val="10008"/>
                  </a:ext>
                </a:extLst>
              </a:tr>
            </a:tbl>
          </a:graphicData>
        </a:graphic>
      </p:graphicFrame>
      <p:sp>
        <p:nvSpPr>
          <p:cNvPr id="5" name="椭圆 4"/>
          <p:cNvSpPr/>
          <p:nvPr/>
        </p:nvSpPr>
        <p:spPr>
          <a:xfrm>
            <a:off x="4499992" y="2715766"/>
            <a:ext cx="1224137"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259632" y="4155926"/>
            <a:ext cx="100811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8381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85132" y="53211"/>
            <a:ext cx="6207148" cy="646331"/>
          </a:xfrm>
          <a:prstGeom prst="rect">
            <a:avLst/>
          </a:prstGeom>
          <a:noFill/>
        </p:spPr>
        <p:txBody>
          <a:bodyPr wrap="none" lIns="91440" tIns="45720" rIns="91440" bIns="45720">
            <a:spAutoFit/>
          </a:bodyPr>
          <a:lstStyle/>
          <a:p>
            <a:pPr algn="ctr"/>
            <a:r>
              <a:rPr lang="zh-CN" altLang="en-US" sz="3600" b="1" dirty="0" smtClean="0">
                <a:ln w="10541" cmpd="sng">
                  <a:solidFill>
                    <a:schemeClr val="tx1"/>
                  </a:solidFill>
                  <a:prstDash val="solid"/>
                </a:ln>
                <a:solidFill>
                  <a:srgbClr val="A72378"/>
                </a:solidFill>
                <a:latin typeface="Times New Roman" pitchFamily="18" charset="0"/>
                <a:ea typeface="宋体" pitchFamily="2" charset="-122"/>
              </a:rPr>
              <a:t>重大研究计划设立与资助情况</a:t>
            </a:r>
            <a:endParaRPr lang="zh-CN" altLang="en-US" sz="36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
        <p:nvSpPr>
          <p:cNvPr id="3" name="矩形 2"/>
          <p:cNvSpPr/>
          <p:nvPr/>
        </p:nvSpPr>
        <p:spPr>
          <a:xfrm>
            <a:off x="683568" y="762258"/>
            <a:ext cx="8208912" cy="369332"/>
          </a:xfrm>
          <a:prstGeom prst="rect">
            <a:avLst/>
          </a:prstGeom>
        </p:spPr>
        <p:txBody>
          <a:bodyPr wrap="square">
            <a:spAutoFit/>
          </a:bodyPr>
          <a:lstStyle/>
          <a:p>
            <a:r>
              <a:rPr lang="zh-CN" altLang="en-US" b="1" dirty="0">
                <a:latin typeface="Times New Roman" pitchFamily="18" charset="0"/>
                <a:ea typeface="仿宋" panose="02010609060101010101" pitchFamily="49" charset="-122"/>
              </a:rPr>
              <a:t>截止</a:t>
            </a:r>
            <a:r>
              <a:rPr lang="zh-CN" altLang="en-US" b="1" dirty="0" smtClean="0">
                <a:latin typeface="Times New Roman" pitchFamily="18" charset="0"/>
                <a:ea typeface="仿宋" panose="02010609060101010101" pitchFamily="49" charset="-122"/>
              </a:rPr>
              <a:t>到</a:t>
            </a:r>
            <a:r>
              <a:rPr lang="en-US" altLang="zh-CN" b="1" dirty="0" smtClean="0">
                <a:latin typeface="Times New Roman" pitchFamily="18" charset="0"/>
                <a:ea typeface="仿宋" panose="02010609060101010101" pitchFamily="49" charset="-122"/>
              </a:rPr>
              <a:t>2018</a:t>
            </a:r>
            <a:r>
              <a:rPr lang="zh-CN" altLang="en-US" b="1" dirty="0" smtClean="0">
                <a:latin typeface="Times New Roman" pitchFamily="18" charset="0"/>
                <a:ea typeface="仿宋" panose="02010609060101010101" pitchFamily="49" charset="-122"/>
              </a:rPr>
              <a:t>年</a:t>
            </a:r>
            <a:r>
              <a:rPr lang="en-US" altLang="zh-CN" b="1" dirty="0" smtClean="0">
                <a:latin typeface="Times New Roman" pitchFamily="18" charset="0"/>
                <a:ea typeface="仿宋" panose="02010609060101010101" pitchFamily="49" charset="-122"/>
              </a:rPr>
              <a:t>12</a:t>
            </a:r>
            <a:r>
              <a:rPr lang="zh-CN" altLang="en-US" b="1" dirty="0">
                <a:latin typeface="Times New Roman" pitchFamily="18" charset="0"/>
                <a:ea typeface="仿宋" panose="02010609060101010101" pitchFamily="49" charset="-122"/>
              </a:rPr>
              <a:t>月</a:t>
            </a:r>
            <a:r>
              <a:rPr lang="en-US" altLang="zh-CN" b="1" dirty="0">
                <a:latin typeface="Times New Roman" pitchFamily="18" charset="0"/>
                <a:ea typeface="仿宋" panose="02010609060101010101" pitchFamily="49" charset="-122"/>
              </a:rPr>
              <a:t>6</a:t>
            </a:r>
            <a:r>
              <a:rPr lang="zh-CN" altLang="en-US" b="1" dirty="0">
                <a:latin typeface="Times New Roman" pitchFamily="18" charset="0"/>
                <a:ea typeface="仿宋" panose="02010609060101010101" pitchFamily="49" charset="-122"/>
              </a:rPr>
              <a:t>日，</a:t>
            </a:r>
            <a:r>
              <a:rPr lang="en-US" altLang="zh-CN" b="1" dirty="0">
                <a:solidFill>
                  <a:srgbClr val="FF0000"/>
                </a:solidFill>
                <a:latin typeface="Times New Roman" pitchFamily="18" charset="0"/>
                <a:ea typeface="仿宋" panose="02010609060101010101" pitchFamily="49" charset="-122"/>
              </a:rPr>
              <a:t>28</a:t>
            </a:r>
            <a:r>
              <a:rPr lang="zh-CN" altLang="en-US" b="1" dirty="0" smtClean="0">
                <a:latin typeface="Times New Roman" pitchFamily="18" charset="0"/>
                <a:ea typeface="仿宋" panose="02010609060101010101" pitchFamily="49" charset="-122"/>
              </a:rPr>
              <a:t>个重大</a:t>
            </a:r>
            <a:r>
              <a:rPr lang="zh-CN" altLang="en-US" b="1" dirty="0">
                <a:latin typeface="Times New Roman" pitchFamily="18" charset="0"/>
                <a:ea typeface="仿宋" panose="02010609060101010101" pitchFamily="49" charset="-122"/>
              </a:rPr>
              <a:t>研究计划共资助</a:t>
            </a:r>
            <a:r>
              <a:rPr lang="en-US" altLang="zh-CN" b="1" dirty="0">
                <a:solidFill>
                  <a:srgbClr val="FF0000"/>
                </a:solidFill>
                <a:latin typeface="Times New Roman" pitchFamily="18" charset="0"/>
                <a:ea typeface="仿宋" panose="02010609060101010101" pitchFamily="49" charset="-122"/>
              </a:rPr>
              <a:t>464</a:t>
            </a:r>
            <a:r>
              <a:rPr lang="zh-CN" altLang="en-US" b="1" dirty="0">
                <a:solidFill>
                  <a:srgbClr val="FF0000"/>
                </a:solidFill>
                <a:latin typeface="Times New Roman" pitchFamily="18" charset="0"/>
                <a:ea typeface="仿宋" panose="02010609060101010101" pitchFamily="49" charset="-122"/>
              </a:rPr>
              <a:t>项</a:t>
            </a:r>
            <a:r>
              <a:rPr lang="zh-CN" altLang="en-US" b="1" dirty="0">
                <a:latin typeface="Times New Roman" pitchFamily="18" charset="0"/>
                <a:ea typeface="仿宋" panose="02010609060101010101" pitchFamily="49" charset="-122"/>
              </a:rPr>
              <a:t>，直接费用</a:t>
            </a:r>
            <a:r>
              <a:rPr lang="en-US" altLang="zh-CN" b="1" dirty="0">
                <a:solidFill>
                  <a:srgbClr val="FF0000"/>
                </a:solidFill>
                <a:latin typeface="Times New Roman" pitchFamily="18" charset="0"/>
                <a:ea typeface="仿宋" panose="02010609060101010101" pitchFamily="49" charset="-122"/>
              </a:rPr>
              <a:t>8.76</a:t>
            </a:r>
            <a:r>
              <a:rPr lang="zh-CN" altLang="en-US" b="1" dirty="0">
                <a:solidFill>
                  <a:srgbClr val="FF0000"/>
                </a:solidFill>
                <a:latin typeface="Times New Roman" pitchFamily="18" charset="0"/>
                <a:ea typeface="仿宋" panose="02010609060101010101" pitchFamily="49" charset="-122"/>
              </a:rPr>
              <a:t>亿</a:t>
            </a:r>
            <a:r>
              <a:rPr lang="zh-CN" altLang="en-US" b="1" dirty="0" smtClean="0">
                <a:solidFill>
                  <a:srgbClr val="FF0000"/>
                </a:solidFill>
                <a:latin typeface="Times New Roman" pitchFamily="18" charset="0"/>
                <a:ea typeface="仿宋" panose="02010609060101010101" pitchFamily="49" charset="-122"/>
              </a:rPr>
              <a:t>元</a:t>
            </a:r>
            <a:endParaRPr lang="en-US" altLang="zh-CN" b="1" dirty="0">
              <a:latin typeface="Times New Roman" pitchFamily="18" charset="0"/>
              <a:ea typeface="仿宋" panose="02010609060101010101" pitchFamily="49"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909840208"/>
              </p:ext>
            </p:extLst>
          </p:nvPr>
        </p:nvGraphicFramePr>
        <p:xfrm>
          <a:off x="796487" y="1165830"/>
          <a:ext cx="7429553" cy="3854192"/>
        </p:xfrm>
        <a:graphic>
          <a:graphicData uri="http://schemas.openxmlformats.org/drawingml/2006/table">
            <a:tbl>
              <a:tblPr>
                <a:tableStyleId>{5940675A-B579-460E-94D1-54222C63F5DA}</a:tableStyleId>
              </a:tblPr>
              <a:tblGrid>
                <a:gridCol w="4245459">
                  <a:extLst>
                    <a:ext uri="{9D8B030D-6E8A-4147-A177-3AD203B41FA5}">
                      <a16:colId xmlns="" xmlns:a16="http://schemas.microsoft.com/office/drawing/2014/main" val="20000"/>
                    </a:ext>
                  </a:extLst>
                </a:gridCol>
                <a:gridCol w="1592047">
                  <a:extLst>
                    <a:ext uri="{9D8B030D-6E8A-4147-A177-3AD203B41FA5}">
                      <a16:colId xmlns="" xmlns:a16="http://schemas.microsoft.com/office/drawing/2014/main" val="20001"/>
                    </a:ext>
                  </a:extLst>
                </a:gridCol>
                <a:gridCol w="1592047">
                  <a:extLst>
                    <a:ext uri="{9D8B030D-6E8A-4147-A177-3AD203B41FA5}">
                      <a16:colId xmlns="" xmlns:a16="http://schemas.microsoft.com/office/drawing/2014/main" val="20002"/>
                    </a:ext>
                  </a:extLst>
                </a:gridCol>
              </a:tblGrid>
              <a:tr h="288032">
                <a:tc>
                  <a:txBody>
                    <a:bodyPr/>
                    <a:lstStyle/>
                    <a:p>
                      <a:pPr algn="ctr" rtl="0" fontAlgn="ctr"/>
                      <a:r>
                        <a:rPr lang="zh-CN" altLang="en-US" sz="1200" b="1" i="0" u="none" strike="noStrike" baseline="0" dirty="0" smtClean="0">
                          <a:solidFill>
                            <a:schemeClr val="tx1"/>
                          </a:solidFill>
                          <a:effectLst/>
                          <a:latin typeface="仿宋" panose="02010609060101010101" pitchFamily="49" charset="-122"/>
                          <a:ea typeface="仿宋" panose="02010609060101010101" pitchFamily="49" charset="-122"/>
                        </a:rPr>
                        <a:t>重大研究计划名称</a:t>
                      </a:r>
                      <a:endParaRPr lang="zh-CN" altLang="en-US" sz="12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tc>
                <a:tc>
                  <a:txBody>
                    <a:bodyPr/>
                    <a:lstStyle/>
                    <a:p>
                      <a:pPr algn="ctr" rtl="0" fontAlgn="ctr"/>
                      <a:r>
                        <a:rPr lang="zh-CN" altLang="en-US" sz="1200" b="1" i="0" u="none" strike="noStrike" baseline="0" dirty="0" smtClean="0">
                          <a:solidFill>
                            <a:schemeClr val="tx1"/>
                          </a:solidFill>
                          <a:effectLst/>
                          <a:latin typeface="仿宋" panose="02010609060101010101" pitchFamily="49" charset="-122"/>
                          <a:ea typeface="仿宋" panose="02010609060101010101" pitchFamily="49" charset="-122"/>
                        </a:rPr>
                        <a:t>主管科学部</a:t>
                      </a:r>
                      <a:endParaRPr lang="zh-CN" altLang="en-US" sz="12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tc>
                <a:tc>
                  <a:txBody>
                    <a:bodyPr/>
                    <a:lstStyle/>
                    <a:p>
                      <a:pPr algn="ctr" rtl="0" fontAlgn="ctr"/>
                      <a:r>
                        <a:rPr lang="zh-CN" altLang="en-US" sz="1200" b="1" i="0" u="none" strike="noStrike" baseline="0" dirty="0" smtClean="0">
                          <a:solidFill>
                            <a:schemeClr val="tx1"/>
                          </a:solidFill>
                          <a:effectLst/>
                          <a:latin typeface="Times New Roman" panose="02020603050405020304" pitchFamily="18" charset="0"/>
                          <a:ea typeface="仿宋" panose="02010609060101010101" pitchFamily="49" charset="-122"/>
                        </a:rPr>
                        <a:t>实施年度</a:t>
                      </a:r>
                      <a:endParaRPr lang="zh-CN" altLang="en-US" sz="1200" b="1" i="0" u="none" strike="noStrike" baseline="0" dirty="0">
                        <a:solidFill>
                          <a:schemeClr val="tx1"/>
                        </a:solidFill>
                        <a:effectLst/>
                        <a:latin typeface="Times New Roman" panose="02020603050405020304" pitchFamily="18" charset="0"/>
                        <a:ea typeface="仿宋" panose="02010609060101010101" pitchFamily="49" charset="-122"/>
                      </a:endParaRPr>
                    </a:p>
                  </a:txBody>
                  <a:tcPr anchor="ctr"/>
                </a:tc>
                <a:extLst>
                  <a:ext uri="{0D108BD9-81ED-4DB2-BD59-A6C34878D82A}">
                    <a16:rowId xmlns="" xmlns:a16="http://schemas.microsoft.com/office/drawing/2014/main" val="10000"/>
                  </a:ext>
                </a:extLst>
              </a:tr>
              <a:tr h="216024">
                <a:tc>
                  <a:txBody>
                    <a:bodyPr/>
                    <a:lstStyle/>
                    <a:p>
                      <a:pPr algn="just" rtl="0" fontAlgn="ctr"/>
                      <a:r>
                        <a:rPr lang="zh-CN" altLang="en-US" sz="1200" b="1" i="0" u="none" strike="noStrike" baseline="0" dirty="0" smtClean="0">
                          <a:solidFill>
                            <a:schemeClr val="tx1"/>
                          </a:solidFill>
                          <a:effectLst/>
                          <a:latin typeface="仿宋" panose="02010609060101010101" pitchFamily="49" charset="-122"/>
                          <a:ea typeface="仿宋" panose="02010609060101010101" pitchFamily="49" charset="-122"/>
                        </a:rPr>
                        <a:t>共融机器人基础理论与关键技术</a:t>
                      </a:r>
                      <a:r>
                        <a:rPr lang="zh-CN" altLang="en-US" sz="1200" b="1" i="0" u="none" strike="noStrike" baseline="0" smtClean="0">
                          <a:solidFill>
                            <a:schemeClr val="tx1"/>
                          </a:solidFill>
                          <a:effectLst/>
                          <a:latin typeface="仿宋" panose="02010609060101010101" pitchFamily="49" charset="-122"/>
                          <a:ea typeface="仿宋" panose="02010609060101010101" pitchFamily="49" charset="-122"/>
                        </a:rPr>
                        <a:t>研究（</a:t>
                      </a:r>
                      <a:r>
                        <a:rPr lang="zh-CN" altLang="en-US" sz="1200" b="1" i="0" u="none" strike="noStrike" baseline="0" smtClean="0">
                          <a:solidFill>
                            <a:srgbClr val="FF0000"/>
                          </a:solidFill>
                          <a:effectLst/>
                          <a:latin typeface="仿宋" panose="02010609060101010101" pitchFamily="49" charset="-122"/>
                          <a:ea typeface="仿宋" panose="02010609060101010101" pitchFamily="49" charset="-122"/>
                        </a:rPr>
                        <a:t>韩建达</a:t>
                      </a:r>
                      <a:r>
                        <a:rPr lang="zh-CN" altLang="en-US" sz="1200" b="1" i="0" u="none" strike="noStrike" baseline="0" smtClean="0">
                          <a:solidFill>
                            <a:schemeClr val="tx1"/>
                          </a:solidFill>
                          <a:effectLst/>
                          <a:latin typeface="仿宋" panose="02010609060101010101" pitchFamily="49" charset="-122"/>
                          <a:ea typeface="仿宋" panose="02010609060101010101" pitchFamily="49" charset="-122"/>
                        </a:rPr>
                        <a:t>、刘</a:t>
                      </a:r>
                      <a:r>
                        <a:rPr lang="zh-CN" altLang="en-US" sz="1200" b="1" i="0" u="none" strike="noStrike" baseline="0" dirty="0" smtClean="0">
                          <a:solidFill>
                            <a:schemeClr val="tx1"/>
                          </a:solidFill>
                          <a:effectLst/>
                          <a:latin typeface="仿宋" panose="02010609060101010101" pitchFamily="49" charset="-122"/>
                          <a:ea typeface="仿宋" panose="02010609060101010101" pitchFamily="49" charset="-122"/>
                        </a:rPr>
                        <a:t>景泰）</a:t>
                      </a:r>
                      <a:endParaRPr lang="zh-CN" altLang="en-US" sz="12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solidFill>
                      <a:schemeClr val="accent5">
                        <a:lumMod val="40000"/>
                        <a:lumOff val="60000"/>
                      </a:schemeClr>
                    </a:solidFill>
                  </a:tcPr>
                </a:tc>
                <a:tc>
                  <a:txBody>
                    <a:bodyPr/>
                    <a:lstStyle/>
                    <a:p>
                      <a:pPr algn="ctr" rtl="0" fontAlgn="ctr"/>
                      <a:r>
                        <a:rPr lang="zh-CN" altLang="en-US" sz="1200" b="1" i="0" u="none" strike="noStrike" baseline="0" dirty="0" smtClean="0">
                          <a:solidFill>
                            <a:schemeClr val="tx1"/>
                          </a:solidFill>
                          <a:effectLst/>
                          <a:latin typeface="仿宋" panose="02010609060101010101" pitchFamily="49" charset="-122"/>
                          <a:ea typeface="仿宋" panose="02010609060101010101" pitchFamily="49" charset="-122"/>
                        </a:rPr>
                        <a:t>信息科学部</a:t>
                      </a:r>
                      <a:endParaRPr lang="zh-CN" altLang="en-US" sz="12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solidFill>
                      <a:schemeClr val="accent5">
                        <a:lumMod val="40000"/>
                        <a:lumOff val="60000"/>
                      </a:schemeClr>
                    </a:solidFill>
                  </a:tcPr>
                </a:tc>
                <a:tc>
                  <a:txBody>
                    <a:bodyPr/>
                    <a:lstStyle/>
                    <a:p>
                      <a:pPr algn="ctr" rtl="0" fontAlgn="ctr"/>
                      <a:r>
                        <a:rPr lang="en-US" altLang="zh-CN" sz="1200" b="1" i="0" u="none" strike="noStrike" baseline="0" dirty="0" smtClean="0">
                          <a:solidFill>
                            <a:schemeClr val="tx1"/>
                          </a:solidFill>
                          <a:effectLst/>
                          <a:latin typeface="Times New Roman" panose="02020603050405020304" pitchFamily="18" charset="0"/>
                          <a:ea typeface="仿宋" panose="02010609060101010101" pitchFamily="49" charset="-122"/>
                        </a:rPr>
                        <a:t>2016</a:t>
                      </a:r>
                      <a:endParaRPr lang="zh-CN" altLang="en-US" sz="1200" b="1" i="0" u="none" strike="noStrike" baseline="0" dirty="0">
                        <a:solidFill>
                          <a:schemeClr val="tx1"/>
                        </a:solidFill>
                        <a:effectLst/>
                        <a:latin typeface="Times New Roman" panose="02020603050405020304" pitchFamily="18" charset="0"/>
                        <a:ea typeface="仿宋" panose="02010609060101010101" pitchFamily="49" charset="-122"/>
                      </a:endParaRPr>
                    </a:p>
                  </a:txBody>
                  <a:tcPr anchor="ctr">
                    <a:solidFill>
                      <a:schemeClr val="accent5">
                        <a:lumMod val="40000"/>
                        <a:lumOff val="60000"/>
                      </a:schemeClr>
                    </a:solidFill>
                  </a:tcPr>
                </a:tc>
                <a:extLst>
                  <a:ext uri="{0D108BD9-81ED-4DB2-BD59-A6C34878D82A}">
                    <a16:rowId xmlns="" xmlns:a16="http://schemas.microsoft.com/office/drawing/2014/main" val="10001"/>
                  </a:ext>
                </a:extLst>
              </a:tr>
              <a:tr h="216024">
                <a:tc>
                  <a:txBody>
                    <a:bodyPr/>
                    <a:lstStyle/>
                    <a:p>
                      <a:pPr algn="just" rtl="0" fontAlgn="ctr"/>
                      <a:r>
                        <a:rPr lang="zh-CN" altLang="en-US" sz="1200" b="1" i="0" u="none" strike="noStrike" baseline="0" dirty="0" smtClean="0">
                          <a:solidFill>
                            <a:schemeClr val="tx1"/>
                          </a:solidFill>
                          <a:effectLst/>
                          <a:latin typeface="仿宋" panose="02010609060101010101" pitchFamily="49" charset="-122"/>
                          <a:ea typeface="仿宋" panose="02010609060101010101" pitchFamily="49" charset="-122"/>
                        </a:rPr>
                        <a:t>器官衰老与器官退行性变化的机制（朱正茂、刘林）</a:t>
                      </a:r>
                      <a:endParaRPr lang="zh-CN" altLang="en-US" sz="12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solidFill>
                      <a:schemeClr val="accent5">
                        <a:lumMod val="40000"/>
                        <a:lumOff val="60000"/>
                      </a:schemeClr>
                    </a:solidFill>
                  </a:tcPr>
                </a:tc>
                <a:tc>
                  <a:txBody>
                    <a:bodyPr/>
                    <a:lstStyle/>
                    <a:p>
                      <a:pPr algn="ctr" rtl="0" fontAlgn="ctr"/>
                      <a:r>
                        <a:rPr lang="zh-CN" altLang="en-US" sz="1200" b="1" i="0" u="none" strike="noStrike" baseline="0" dirty="0" smtClean="0">
                          <a:solidFill>
                            <a:schemeClr val="tx1"/>
                          </a:solidFill>
                          <a:effectLst/>
                          <a:latin typeface="仿宋" panose="02010609060101010101" pitchFamily="49" charset="-122"/>
                          <a:ea typeface="仿宋" panose="02010609060101010101" pitchFamily="49" charset="-122"/>
                        </a:rPr>
                        <a:t>医学科学部</a:t>
                      </a:r>
                      <a:endParaRPr lang="zh-CN" altLang="en-US" sz="12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solidFill>
                      <a:schemeClr val="accent5">
                        <a:lumMod val="40000"/>
                        <a:lumOff val="60000"/>
                      </a:schemeClr>
                    </a:solidFill>
                  </a:tcPr>
                </a:tc>
                <a:tc>
                  <a:txBody>
                    <a:bodyPr/>
                    <a:lstStyle/>
                    <a:p>
                      <a:pPr algn="ctr" rtl="0" fontAlgn="ctr"/>
                      <a:r>
                        <a:rPr lang="en-US" altLang="zh-CN" sz="1200" b="1" i="0" u="none" strike="noStrike" baseline="0" dirty="0" smtClean="0">
                          <a:solidFill>
                            <a:schemeClr val="tx1"/>
                          </a:solidFill>
                          <a:effectLst/>
                          <a:latin typeface="Times New Roman" panose="02020603050405020304" pitchFamily="18" charset="0"/>
                          <a:ea typeface="仿宋" panose="02010609060101010101" pitchFamily="49" charset="-122"/>
                        </a:rPr>
                        <a:t>2016</a:t>
                      </a:r>
                    </a:p>
                  </a:txBody>
                  <a:tcPr anchor="ctr">
                    <a:solidFill>
                      <a:schemeClr val="accent5">
                        <a:lumMod val="40000"/>
                        <a:lumOff val="60000"/>
                      </a:schemeClr>
                    </a:solidFill>
                  </a:tcPr>
                </a:tc>
                <a:extLst>
                  <a:ext uri="{0D108BD9-81ED-4DB2-BD59-A6C34878D82A}">
                    <a16:rowId xmlns="" xmlns:a16="http://schemas.microsoft.com/office/drawing/2014/main" val="10002"/>
                  </a:ext>
                </a:extLst>
              </a:tr>
              <a:tr h="216024">
                <a:tc>
                  <a:txBody>
                    <a:bodyPr/>
                    <a:lstStyle/>
                    <a:p>
                      <a:pPr algn="just" rtl="0" fontAlgn="ctr"/>
                      <a:r>
                        <a:rPr lang="zh-CN" altLang="en-US" sz="1200" b="1" i="0" u="none" strike="noStrike" baseline="0" dirty="0" smtClean="0">
                          <a:solidFill>
                            <a:schemeClr val="tx1"/>
                          </a:solidFill>
                          <a:effectLst/>
                          <a:latin typeface="仿宋" panose="02010609060101010101" pitchFamily="49" charset="-122"/>
                          <a:ea typeface="仿宋" panose="02010609060101010101" pitchFamily="49" charset="-122"/>
                        </a:rPr>
                        <a:t>新型光场调控物理及其作用（</a:t>
                      </a:r>
                      <a:r>
                        <a:rPr lang="zh-CN" altLang="en-US" sz="1200" b="1" i="0" u="none" strike="noStrike" baseline="0" dirty="0" smtClean="0">
                          <a:solidFill>
                            <a:srgbClr val="FF0000"/>
                          </a:solidFill>
                          <a:effectLst/>
                          <a:latin typeface="仿宋" panose="02010609060101010101" pitchFamily="49" charset="-122"/>
                          <a:ea typeface="仿宋" panose="02010609060101010101" pitchFamily="49" charset="-122"/>
                        </a:rPr>
                        <a:t>张国权</a:t>
                      </a:r>
                      <a:r>
                        <a:rPr lang="zh-CN" altLang="en-US" sz="1200" b="1" i="0" u="none" strike="noStrike" baseline="0" dirty="0" smtClean="0">
                          <a:solidFill>
                            <a:schemeClr val="tx1"/>
                          </a:solidFill>
                          <a:effectLst/>
                          <a:latin typeface="仿宋" panose="02010609060101010101" pitchFamily="49" charset="-122"/>
                          <a:ea typeface="仿宋" panose="02010609060101010101" pitchFamily="49" charset="-122"/>
                        </a:rPr>
                        <a:t>）</a:t>
                      </a:r>
                      <a:endParaRPr lang="zh-CN" altLang="en-US" sz="12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solidFill>
                      <a:schemeClr val="accent5">
                        <a:lumMod val="40000"/>
                        <a:lumOff val="60000"/>
                      </a:schemeClr>
                    </a:solidFill>
                  </a:tcPr>
                </a:tc>
                <a:tc>
                  <a:txBody>
                    <a:bodyPr/>
                    <a:lstStyle/>
                    <a:p>
                      <a:pPr algn="ctr" rtl="0" fontAlgn="ctr"/>
                      <a:r>
                        <a:rPr lang="zh-CN" altLang="en-US" sz="1200" b="1" i="0" u="none" strike="noStrike" baseline="0" dirty="0" smtClean="0">
                          <a:solidFill>
                            <a:schemeClr val="tx1"/>
                          </a:solidFill>
                          <a:effectLst/>
                          <a:latin typeface="仿宋" panose="02010609060101010101" pitchFamily="49" charset="-122"/>
                          <a:ea typeface="仿宋" panose="02010609060101010101" pitchFamily="49" charset="-122"/>
                        </a:rPr>
                        <a:t>数理科学部</a:t>
                      </a:r>
                      <a:endParaRPr lang="zh-CN" altLang="en-US" sz="12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solidFill>
                      <a:schemeClr val="accent5">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200" b="1" i="0" u="none" strike="noStrike" baseline="0" dirty="0" smtClean="0">
                          <a:solidFill>
                            <a:schemeClr val="tx1"/>
                          </a:solidFill>
                          <a:effectLst/>
                          <a:latin typeface="Times New Roman" panose="02020603050405020304" pitchFamily="18" charset="0"/>
                          <a:ea typeface="仿宋" panose="02010609060101010101" pitchFamily="49" charset="-122"/>
                        </a:rPr>
                        <a:t>2016</a:t>
                      </a:r>
                    </a:p>
                  </a:txBody>
                  <a:tcPr anchor="ctr">
                    <a:solidFill>
                      <a:schemeClr val="accent5">
                        <a:lumMod val="40000"/>
                        <a:lumOff val="60000"/>
                      </a:schemeClr>
                    </a:solidFill>
                  </a:tcPr>
                </a:tc>
                <a:extLst>
                  <a:ext uri="{0D108BD9-81ED-4DB2-BD59-A6C34878D82A}">
                    <a16:rowId xmlns="" xmlns:a16="http://schemas.microsoft.com/office/drawing/2014/main" val="10003"/>
                  </a:ext>
                </a:extLst>
              </a:tr>
              <a:tr h="216024">
                <a:tc>
                  <a:txBody>
                    <a:bodyPr/>
                    <a:lstStyle/>
                    <a:p>
                      <a:pPr algn="just" rtl="0" fontAlgn="ctr"/>
                      <a:r>
                        <a:rPr lang="zh-CN" altLang="en-US" sz="1200" b="1" i="0" u="none" strike="noStrike" baseline="0" dirty="0" smtClean="0">
                          <a:solidFill>
                            <a:schemeClr val="tx1"/>
                          </a:solidFill>
                          <a:effectLst/>
                          <a:latin typeface="仿宋" panose="02010609060101010101" pitchFamily="49" charset="-122"/>
                          <a:ea typeface="仿宋" panose="02010609060101010101" pitchFamily="49" charset="-122"/>
                        </a:rPr>
                        <a:t>水圈微生物驱动地球元素循环的机制（马挺）</a:t>
                      </a:r>
                      <a:endParaRPr lang="zh-CN" altLang="en-US" sz="12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solidFill>
                      <a:schemeClr val="accent5">
                        <a:lumMod val="40000"/>
                        <a:lumOff val="60000"/>
                      </a:schemeClr>
                    </a:solidFill>
                  </a:tcPr>
                </a:tc>
                <a:tc>
                  <a:txBody>
                    <a:bodyPr/>
                    <a:lstStyle/>
                    <a:p>
                      <a:pPr algn="ctr" rtl="0" fontAlgn="ctr"/>
                      <a:r>
                        <a:rPr lang="zh-CN" altLang="en-US" sz="1200" b="1" i="0" u="none" strike="noStrike" baseline="0" dirty="0" smtClean="0">
                          <a:solidFill>
                            <a:schemeClr val="tx1"/>
                          </a:solidFill>
                          <a:effectLst/>
                          <a:latin typeface="仿宋" panose="02010609060101010101" pitchFamily="49" charset="-122"/>
                          <a:ea typeface="仿宋" panose="02010609060101010101" pitchFamily="49" charset="-122"/>
                        </a:rPr>
                        <a:t>地球科学部</a:t>
                      </a:r>
                      <a:endParaRPr lang="zh-CN" altLang="en-US" sz="12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solidFill>
                      <a:schemeClr val="accent5">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200" b="1" i="0" u="none" strike="noStrike" baseline="0" dirty="0" smtClean="0">
                          <a:solidFill>
                            <a:schemeClr val="tx1"/>
                          </a:solidFill>
                          <a:effectLst/>
                          <a:latin typeface="Times New Roman" panose="02020603050405020304" pitchFamily="18" charset="0"/>
                          <a:ea typeface="仿宋" panose="02010609060101010101" pitchFamily="49" charset="-122"/>
                        </a:rPr>
                        <a:t>2016</a:t>
                      </a:r>
                    </a:p>
                  </a:txBody>
                  <a:tcPr anchor="ctr">
                    <a:solidFill>
                      <a:schemeClr val="accent5">
                        <a:lumMod val="40000"/>
                        <a:lumOff val="60000"/>
                      </a:schemeClr>
                    </a:solidFill>
                  </a:tcPr>
                </a:tc>
                <a:extLst>
                  <a:ext uri="{0D108BD9-81ED-4DB2-BD59-A6C34878D82A}">
                    <a16:rowId xmlns="" xmlns:a16="http://schemas.microsoft.com/office/drawing/2014/main" val="10004"/>
                  </a:ext>
                </a:extLst>
              </a:tr>
              <a:tr h="216024">
                <a:tc>
                  <a:txBody>
                    <a:bodyPr/>
                    <a:lstStyle/>
                    <a:p>
                      <a:pPr algn="just" rtl="0" fontAlgn="ctr"/>
                      <a:r>
                        <a:rPr lang="zh-CN" altLang="en-US" sz="1200" b="1" i="0" u="none" strike="noStrike" baseline="0" dirty="0" smtClean="0">
                          <a:solidFill>
                            <a:schemeClr val="tx1"/>
                          </a:solidFill>
                          <a:effectLst/>
                          <a:latin typeface="仿宋" panose="02010609060101010101" pitchFamily="49" charset="-122"/>
                          <a:ea typeface="仿宋" panose="02010609060101010101" pitchFamily="49" charset="-122"/>
                        </a:rPr>
                        <a:t>湍流结构的生成演化及作用机理</a:t>
                      </a:r>
                      <a:endParaRPr lang="zh-CN" altLang="en-US" sz="12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tc>
                <a:tc>
                  <a:txBody>
                    <a:bodyPr/>
                    <a:lstStyle/>
                    <a:p>
                      <a:pPr algn="ctr" rtl="0" fontAlgn="ctr"/>
                      <a:r>
                        <a:rPr lang="zh-CN" altLang="en-US" sz="1200" b="1" i="0" u="none" strike="noStrike" baseline="0" dirty="0" smtClean="0">
                          <a:solidFill>
                            <a:schemeClr val="tx1"/>
                          </a:solidFill>
                          <a:effectLst/>
                          <a:latin typeface="仿宋" panose="02010609060101010101" pitchFamily="49" charset="-122"/>
                          <a:ea typeface="仿宋" panose="02010609060101010101" pitchFamily="49" charset="-122"/>
                        </a:rPr>
                        <a:t>地球科学部</a:t>
                      </a:r>
                      <a:endParaRPr lang="zh-CN" altLang="en-US" sz="12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tc>
                <a:tc>
                  <a:txBody>
                    <a:bodyPr/>
                    <a:lstStyle/>
                    <a:p>
                      <a:pPr algn="ctr" rtl="0" fontAlgn="ctr"/>
                      <a:r>
                        <a:rPr lang="en-US" altLang="zh-CN" sz="1200" b="1" i="0" u="none" strike="noStrike" baseline="0" dirty="0" smtClean="0">
                          <a:solidFill>
                            <a:schemeClr val="tx1"/>
                          </a:solidFill>
                          <a:effectLst/>
                          <a:latin typeface="Times New Roman" panose="02020603050405020304" pitchFamily="18" charset="0"/>
                          <a:ea typeface="仿宋" panose="02010609060101010101" pitchFamily="49" charset="-122"/>
                        </a:rPr>
                        <a:t>2017</a:t>
                      </a:r>
                      <a:endParaRPr lang="zh-CN" altLang="en-US" sz="1200" b="1" i="0" u="none" strike="noStrike" baseline="0" dirty="0">
                        <a:solidFill>
                          <a:schemeClr val="tx1"/>
                        </a:solidFill>
                        <a:effectLst/>
                        <a:latin typeface="Times New Roman" panose="02020603050405020304" pitchFamily="18" charset="0"/>
                        <a:ea typeface="仿宋" panose="02010609060101010101" pitchFamily="49" charset="-122"/>
                      </a:endParaRPr>
                    </a:p>
                  </a:txBody>
                  <a:tcPr anchor="ctr"/>
                </a:tc>
                <a:extLst>
                  <a:ext uri="{0D108BD9-81ED-4DB2-BD59-A6C34878D82A}">
                    <a16:rowId xmlns="" xmlns:a16="http://schemas.microsoft.com/office/drawing/2014/main" val="10005"/>
                  </a:ext>
                </a:extLst>
              </a:tr>
              <a:tr h="216024">
                <a:tc>
                  <a:txBody>
                    <a:bodyPr/>
                    <a:lstStyle/>
                    <a:p>
                      <a:pPr algn="just" rtl="0" fontAlgn="ctr"/>
                      <a:r>
                        <a:rPr lang="zh-CN" altLang="en-US" sz="1200" b="1" i="0" u="none" strike="noStrike" baseline="0" dirty="0" smtClean="0">
                          <a:solidFill>
                            <a:schemeClr val="tx1"/>
                          </a:solidFill>
                          <a:effectLst/>
                          <a:latin typeface="仿宋" panose="02010609060101010101" pitchFamily="49" charset="-122"/>
                          <a:ea typeface="仿宋" panose="02010609060101010101" pitchFamily="49" charset="-122"/>
                        </a:rPr>
                        <a:t>生物大分子动态修饰与化学干预（陈弓）</a:t>
                      </a:r>
                      <a:endParaRPr lang="zh-CN" altLang="en-US" sz="12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solidFill>
                      <a:schemeClr val="accent5">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200" b="1" i="0" u="none" strike="noStrike" baseline="0" dirty="0" smtClean="0">
                          <a:solidFill>
                            <a:schemeClr val="tx1"/>
                          </a:solidFill>
                          <a:effectLst/>
                          <a:latin typeface="仿宋" panose="02010609060101010101" pitchFamily="49" charset="-122"/>
                          <a:ea typeface="仿宋" panose="02010609060101010101" pitchFamily="49" charset="-122"/>
                        </a:rPr>
                        <a:t>生命科学部</a:t>
                      </a:r>
                    </a:p>
                  </a:txBody>
                  <a:tcPr anchor="ctr">
                    <a:solidFill>
                      <a:schemeClr val="accent5">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200" b="1" i="0" u="none" strike="noStrike" baseline="0" dirty="0" smtClean="0">
                          <a:solidFill>
                            <a:schemeClr val="tx1"/>
                          </a:solidFill>
                          <a:effectLst/>
                          <a:latin typeface="Times New Roman" panose="02020603050405020304" pitchFamily="18" charset="0"/>
                          <a:ea typeface="仿宋" panose="02010609060101010101" pitchFamily="49" charset="-122"/>
                        </a:rPr>
                        <a:t>2017</a:t>
                      </a:r>
                      <a:endParaRPr lang="zh-CN" altLang="en-US" sz="1200" b="1" i="0" u="none" strike="noStrike" baseline="0" dirty="0" smtClean="0">
                        <a:solidFill>
                          <a:schemeClr val="tx1"/>
                        </a:solidFill>
                        <a:effectLst/>
                        <a:latin typeface="Times New Roman" panose="02020603050405020304" pitchFamily="18" charset="0"/>
                        <a:ea typeface="仿宋" panose="02010609060101010101" pitchFamily="49" charset="-122"/>
                      </a:endParaRPr>
                    </a:p>
                  </a:txBody>
                  <a:tcPr anchor="ctr">
                    <a:solidFill>
                      <a:schemeClr val="accent5">
                        <a:lumMod val="40000"/>
                        <a:lumOff val="60000"/>
                      </a:schemeClr>
                    </a:solidFill>
                  </a:tcPr>
                </a:tc>
                <a:extLst>
                  <a:ext uri="{0D108BD9-81ED-4DB2-BD59-A6C34878D82A}">
                    <a16:rowId xmlns="" xmlns:a16="http://schemas.microsoft.com/office/drawing/2014/main" val="10006"/>
                  </a:ext>
                </a:extLst>
              </a:tr>
              <a:tr h="216024">
                <a:tc>
                  <a:txBody>
                    <a:bodyPr/>
                    <a:lstStyle/>
                    <a:p>
                      <a:pPr algn="just" rtl="0" fontAlgn="ctr"/>
                      <a:r>
                        <a:rPr lang="zh-CN" altLang="en-US" sz="1200" b="1" i="0" u="none" strike="noStrike" baseline="0" dirty="0" smtClean="0">
                          <a:solidFill>
                            <a:schemeClr val="tx1"/>
                          </a:solidFill>
                          <a:effectLst/>
                          <a:latin typeface="仿宋" panose="02010609060101010101" pitchFamily="49" charset="-122"/>
                          <a:ea typeface="仿宋" panose="02010609060101010101" pitchFamily="49" charset="-122"/>
                        </a:rPr>
                        <a:t>细胞器互作网络及其功能研究（朱玉山）</a:t>
                      </a:r>
                      <a:endParaRPr lang="zh-CN" altLang="en-US" sz="12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solidFill>
                      <a:schemeClr val="accent5">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200" b="1" i="0" u="none" strike="noStrike" baseline="0" dirty="0" smtClean="0">
                          <a:solidFill>
                            <a:schemeClr val="tx1"/>
                          </a:solidFill>
                          <a:effectLst/>
                          <a:latin typeface="仿宋" panose="02010609060101010101" pitchFamily="49" charset="-122"/>
                          <a:ea typeface="仿宋" panose="02010609060101010101" pitchFamily="49" charset="-122"/>
                        </a:rPr>
                        <a:t>生命科学部</a:t>
                      </a:r>
                    </a:p>
                  </a:txBody>
                  <a:tcPr anchor="ctr">
                    <a:solidFill>
                      <a:schemeClr val="accent5">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200" b="1" i="0" u="none" strike="noStrike" baseline="0" dirty="0" smtClean="0">
                          <a:solidFill>
                            <a:schemeClr val="tx1"/>
                          </a:solidFill>
                          <a:effectLst/>
                          <a:latin typeface="Times New Roman" panose="02020603050405020304" pitchFamily="18" charset="0"/>
                          <a:ea typeface="仿宋" panose="02010609060101010101" pitchFamily="49" charset="-122"/>
                        </a:rPr>
                        <a:t>2017</a:t>
                      </a:r>
                      <a:endParaRPr lang="zh-CN" altLang="en-US" sz="1200" b="1" i="0" u="none" strike="noStrike" baseline="0" dirty="0" smtClean="0">
                        <a:solidFill>
                          <a:schemeClr val="tx1"/>
                        </a:solidFill>
                        <a:effectLst/>
                        <a:latin typeface="Times New Roman" panose="02020603050405020304" pitchFamily="18" charset="0"/>
                        <a:ea typeface="仿宋" panose="02010609060101010101" pitchFamily="49" charset="-122"/>
                      </a:endParaRPr>
                    </a:p>
                  </a:txBody>
                  <a:tcPr anchor="ctr">
                    <a:solidFill>
                      <a:schemeClr val="accent5">
                        <a:lumMod val="40000"/>
                        <a:lumOff val="60000"/>
                      </a:schemeClr>
                    </a:solidFill>
                  </a:tcPr>
                </a:tc>
                <a:extLst>
                  <a:ext uri="{0D108BD9-81ED-4DB2-BD59-A6C34878D82A}">
                    <a16:rowId xmlns="" xmlns:a16="http://schemas.microsoft.com/office/drawing/2014/main" val="10007"/>
                  </a:ext>
                </a:extLst>
              </a:tr>
              <a:tr h="216024">
                <a:tc>
                  <a:txBody>
                    <a:bodyPr/>
                    <a:lstStyle/>
                    <a:p>
                      <a:pPr algn="just" rtl="0" fontAlgn="ctr"/>
                      <a:r>
                        <a:rPr lang="zh-CN" altLang="en-US" sz="1200" b="1" i="0" u="none" strike="noStrike" baseline="0" dirty="0" smtClean="0">
                          <a:solidFill>
                            <a:schemeClr val="tx1"/>
                          </a:solidFill>
                          <a:effectLst/>
                          <a:latin typeface="仿宋" panose="02010609060101010101" pitchFamily="49" charset="-122"/>
                          <a:ea typeface="仿宋" panose="02010609060101010101" pitchFamily="49" charset="-122"/>
                        </a:rPr>
                        <a:t>特提斯地球动力系统</a:t>
                      </a:r>
                      <a:endParaRPr lang="zh-CN" altLang="en-US" sz="12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200" b="1" i="0" u="none" strike="noStrike" baseline="0" dirty="0" smtClean="0">
                          <a:solidFill>
                            <a:schemeClr val="tx1"/>
                          </a:solidFill>
                          <a:effectLst/>
                          <a:latin typeface="仿宋" panose="02010609060101010101" pitchFamily="49" charset="-122"/>
                          <a:ea typeface="仿宋" panose="02010609060101010101" pitchFamily="49" charset="-122"/>
                        </a:rPr>
                        <a:t>地球科学部</a:t>
                      </a:r>
                    </a:p>
                  </a:txBody>
                  <a:tcPr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200" b="1" i="0" u="none" strike="noStrike" baseline="0" dirty="0" smtClean="0">
                          <a:solidFill>
                            <a:schemeClr val="tx1"/>
                          </a:solidFill>
                          <a:effectLst/>
                          <a:latin typeface="Times New Roman" panose="02020603050405020304" pitchFamily="18" charset="0"/>
                          <a:ea typeface="仿宋" panose="02010609060101010101" pitchFamily="49" charset="-122"/>
                        </a:rPr>
                        <a:t>2017</a:t>
                      </a:r>
                      <a:endParaRPr lang="zh-CN" altLang="en-US" sz="1200" b="1" i="0" u="none" strike="noStrike" baseline="0" dirty="0" smtClean="0">
                        <a:solidFill>
                          <a:schemeClr val="tx1"/>
                        </a:solidFill>
                        <a:effectLst/>
                        <a:latin typeface="Times New Roman" panose="02020603050405020304" pitchFamily="18" charset="0"/>
                        <a:ea typeface="仿宋" panose="02010609060101010101" pitchFamily="49" charset="-122"/>
                      </a:endParaRPr>
                    </a:p>
                  </a:txBody>
                  <a:tcPr anchor="ctr"/>
                </a:tc>
                <a:extLst>
                  <a:ext uri="{0D108BD9-81ED-4DB2-BD59-A6C34878D82A}">
                    <a16:rowId xmlns="" xmlns:a16="http://schemas.microsoft.com/office/drawing/2014/main" val="10008"/>
                  </a:ext>
                </a:extLst>
              </a:tr>
              <a:tr h="216024">
                <a:tc>
                  <a:txBody>
                    <a:bodyPr/>
                    <a:lstStyle/>
                    <a:p>
                      <a:pPr algn="just" rtl="0" fontAlgn="ctr"/>
                      <a:r>
                        <a:rPr lang="zh-CN" altLang="en-US" sz="1200" b="1" i="0" u="none" strike="noStrike" baseline="0" dirty="0" smtClean="0">
                          <a:solidFill>
                            <a:schemeClr val="tx1"/>
                          </a:solidFill>
                          <a:effectLst/>
                          <a:latin typeface="仿宋" panose="02010609060101010101" pitchFamily="49" charset="-122"/>
                          <a:ea typeface="仿宋" panose="02010609060101010101" pitchFamily="49" charset="-122"/>
                        </a:rPr>
                        <a:t>多层次手性物质的精准构筑（卜显和、叶萌春、陈树琪）</a:t>
                      </a:r>
                      <a:endParaRPr lang="zh-CN" altLang="en-US" sz="12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solidFill>
                      <a:srgbClr val="FFFF00"/>
                    </a:solidFill>
                  </a:tcPr>
                </a:tc>
                <a:tc>
                  <a:txBody>
                    <a:bodyPr/>
                    <a:lstStyle/>
                    <a:p>
                      <a:pPr algn="ctr" rtl="0" fontAlgn="ctr"/>
                      <a:r>
                        <a:rPr lang="zh-CN" altLang="en-US" sz="1200" b="1" i="0" u="none" strike="noStrike" baseline="0" dirty="0" smtClean="0">
                          <a:solidFill>
                            <a:schemeClr val="tx1"/>
                          </a:solidFill>
                          <a:effectLst/>
                          <a:latin typeface="仿宋" panose="02010609060101010101" pitchFamily="49" charset="-122"/>
                          <a:ea typeface="仿宋" panose="02010609060101010101" pitchFamily="49" charset="-122"/>
                        </a:rPr>
                        <a:t>化学科学部</a:t>
                      </a:r>
                      <a:endParaRPr lang="zh-CN" altLang="en-US" sz="12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solidFill>
                      <a:srgbClr val="FFFF00"/>
                    </a:solidFill>
                  </a:tcPr>
                </a:tc>
                <a:tc>
                  <a:txBody>
                    <a:bodyPr/>
                    <a:lstStyle/>
                    <a:p>
                      <a:pPr algn="ctr" rtl="0" fontAlgn="ctr"/>
                      <a:r>
                        <a:rPr lang="en-US" altLang="zh-CN" sz="1200" b="1" i="0" u="none" strike="noStrike" baseline="0" dirty="0" smtClean="0">
                          <a:solidFill>
                            <a:schemeClr val="tx1"/>
                          </a:solidFill>
                          <a:effectLst/>
                          <a:latin typeface="Times New Roman" panose="02020603050405020304" pitchFamily="18" charset="0"/>
                          <a:ea typeface="仿宋" panose="02010609060101010101" pitchFamily="49" charset="-122"/>
                        </a:rPr>
                        <a:t>2018</a:t>
                      </a:r>
                      <a:endParaRPr lang="zh-CN" altLang="en-US" sz="1200" b="1" i="0" u="none" strike="noStrike" baseline="0" dirty="0">
                        <a:solidFill>
                          <a:schemeClr val="tx1"/>
                        </a:solidFill>
                        <a:effectLst/>
                        <a:latin typeface="Times New Roman" panose="02020603050405020304" pitchFamily="18" charset="0"/>
                        <a:ea typeface="仿宋" panose="02010609060101010101" pitchFamily="49" charset="-122"/>
                      </a:endParaRPr>
                    </a:p>
                  </a:txBody>
                  <a:tcPr anchor="ctr">
                    <a:solidFill>
                      <a:srgbClr val="FFFF00"/>
                    </a:solidFill>
                  </a:tcPr>
                </a:tc>
                <a:extLst>
                  <a:ext uri="{0D108BD9-81ED-4DB2-BD59-A6C34878D82A}">
                    <a16:rowId xmlns="" xmlns:a16="http://schemas.microsoft.com/office/drawing/2014/main" val="10009"/>
                  </a:ext>
                </a:extLst>
              </a:tr>
              <a:tr h="157728">
                <a:tc>
                  <a:txBody>
                    <a:bodyPr/>
                    <a:lstStyle/>
                    <a:p>
                      <a:pPr algn="just" rtl="0" fontAlgn="ctr"/>
                      <a:r>
                        <a:rPr lang="zh-CN" altLang="en-US" sz="1200" b="1" i="0" u="none" strike="noStrike" baseline="0" dirty="0" smtClean="0">
                          <a:solidFill>
                            <a:schemeClr val="tx1"/>
                          </a:solidFill>
                          <a:effectLst/>
                          <a:latin typeface="仿宋" panose="02010609060101010101" pitchFamily="49" charset="-122"/>
                          <a:ea typeface="仿宋" panose="02010609060101010101" pitchFamily="49" charset="-122"/>
                        </a:rPr>
                        <a:t>糖脂代谢的时空网络调控</a:t>
                      </a:r>
                      <a:endParaRPr lang="zh-CN" altLang="en-US" sz="12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1" i="0" u="none" strike="noStrike" baseline="0" dirty="0" smtClean="0">
                          <a:solidFill>
                            <a:schemeClr val="tx1"/>
                          </a:solidFill>
                          <a:effectLst/>
                          <a:latin typeface="仿宋" panose="02010609060101010101" pitchFamily="49" charset="-122"/>
                          <a:ea typeface="仿宋" panose="02010609060101010101" pitchFamily="49" charset="-122"/>
                        </a:rPr>
                        <a:t>生命科学部</a:t>
                      </a:r>
                      <a:endParaRPr lang="zh-CN" altLang="en-US" sz="12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200" b="1" i="0" u="none" strike="noStrike" baseline="0" dirty="0" smtClean="0">
                          <a:solidFill>
                            <a:schemeClr val="tx1"/>
                          </a:solidFill>
                          <a:effectLst/>
                          <a:latin typeface="Times New Roman" panose="02020603050405020304" pitchFamily="18" charset="0"/>
                          <a:ea typeface="仿宋" panose="02010609060101010101" pitchFamily="49" charset="-122"/>
                        </a:rPr>
                        <a:t>2018</a:t>
                      </a:r>
                      <a:endParaRPr lang="zh-CN" altLang="en-US" sz="1200" b="1" i="0" u="none" strike="noStrike" baseline="0" dirty="0">
                        <a:solidFill>
                          <a:schemeClr val="tx1"/>
                        </a:solidFill>
                        <a:effectLst/>
                        <a:latin typeface="Times New Roman" panose="02020603050405020304" pitchFamily="18" charset="0"/>
                        <a:ea typeface="仿宋" panose="02010609060101010101" pitchFamily="49" charset="-122"/>
                      </a:endParaRPr>
                    </a:p>
                  </a:txBody>
                  <a:tcPr anchor="ctr"/>
                </a:tc>
                <a:extLst>
                  <a:ext uri="{0D108BD9-81ED-4DB2-BD59-A6C34878D82A}">
                    <a16:rowId xmlns="" xmlns:a16="http://schemas.microsoft.com/office/drawing/2014/main" val="10010"/>
                  </a:ext>
                </a:extLst>
              </a:tr>
              <a:tr h="171440">
                <a:tc>
                  <a:txBody>
                    <a:bodyPr/>
                    <a:lstStyle/>
                    <a:p>
                      <a:pPr algn="just" rtl="0" fontAlgn="ctr"/>
                      <a:r>
                        <a:rPr lang="zh-CN" altLang="en-US" sz="1200" b="1" i="0" u="none" strike="noStrike" baseline="0" dirty="0" smtClean="0">
                          <a:solidFill>
                            <a:schemeClr val="tx1"/>
                          </a:solidFill>
                          <a:effectLst/>
                          <a:latin typeface="仿宋" panose="02010609060101010101" pitchFamily="49" charset="-122"/>
                          <a:ea typeface="仿宋" panose="02010609060101010101" pitchFamily="49" charset="-122"/>
                        </a:rPr>
                        <a:t>西太平洋地球系统多圈层相互作用</a:t>
                      </a:r>
                      <a:endParaRPr lang="zh-CN" altLang="en-US" sz="12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1" i="0" u="none" strike="noStrike" baseline="0" dirty="0" smtClean="0">
                          <a:solidFill>
                            <a:schemeClr val="tx1"/>
                          </a:solidFill>
                          <a:effectLst/>
                          <a:latin typeface="仿宋" panose="02010609060101010101" pitchFamily="49" charset="-122"/>
                          <a:ea typeface="仿宋" panose="02010609060101010101" pitchFamily="49" charset="-122"/>
                        </a:rPr>
                        <a:t>地球科学部</a:t>
                      </a:r>
                      <a:endParaRPr lang="zh-CN" altLang="en-US" sz="12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200" b="1" i="0" u="none" strike="noStrike" baseline="0" dirty="0" smtClean="0">
                          <a:solidFill>
                            <a:schemeClr val="tx1"/>
                          </a:solidFill>
                          <a:effectLst/>
                          <a:latin typeface="Times New Roman" panose="02020603050405020304" pitchFamily="18" charset="0"/>
                          <a:ea typeface="仿宋" panose="02010609060101010101" pitchFamily="49" charset="-122"/>
                        </a:rPr>
                        <a:t>2018</a:t>
                      </a:r>
                      <a:endParaRPr lang="zh-CN" altLang="en-US" sz="1200" b="1" i="0" u="none" strike="noStrike" baseline="0" dirty="0">
                        <a:solidFill>
                          <a:schemeClr val="tx1"/>
                        </a:solidFill>
                        <a:effectLst/>
                        <a:latin typeface="Times New Roman" panose="02020603050405020304" pitchFamily="18" charset="0"/>
                        <a:ea typeface="仿宋" panose="02010609060101010101" pitchFamily="49" charset="-122"/>
                      </a:endParaRPr>
                    </a:p>
                  </a:txBody>
                  <a:tcPr anchor="ctr"/>
                </a:tc>
                <a:extLst>
                  <a:ext uri="{0D108BD9-81ED-4DB2-BD59-A6C34878D82A}">
                    <a16:rowId xmlns="" xmlns:a16="http://schemas.microsoft.com/office/drawing/2014/main" val="10011"/>
                  </a:ext>
                </a:extLst>
              </a:tr>
              <a:tr h="185152">
                <a:tc>
                  <a:txBody>
                    <a:bodyPr/>
                    <a:lstStyle/>
                    <a:p>
                      <a:pPr marL="0" marR="0" indent="0" algn="just" defTabSz="914400" rtl="0" eaLnBrk="1" fontAlgn="ctr" latinLnBrk="0" hangingPunct="1">
                        <a:lnSpc>
                          <a:spcPct val="100000"/>
                        </a:lnSpc>
                        <a:spcBef>
                          <a:spcPts val="0"/>
                        </a:spcBef>
                        <a:spcAft>
                          <a:spcPts val="0"/>
                        </a:spcAft>
                        <a:buClrTx/>
                        <a:buSzTx/>
                        <a:buFontTx/>
                        <a:buNone/>
                        <a:defRPr/>
                      </a:pPr>
                      <a:r>
                        <a:rPr lang="zh-CN" altLang="en-US" sz="1200" b="1" i="0" u="none" strike="noStrike" baseline="0" dirty="0" smtClean="0">
                          <a:solidFill>
                            <a:schemeClr val="tx1"/>
                          </a:solidFill>
                          <a:effectLst/>
                          <a:latin typeface="仿宋" panose="02010609060101010101" pitchFamily="49" charset="-122"/>
                          <a:ea typeface="仿宋" panose="02010609060101010101" pitchFamily="49" charset="-122"/>
                        </a:rPr>
                        <a:t>航空发动机高温材料</a:t>
                      </a:r>
                      <a:r>
                        <a:rPr lang="en-US" altLang="zh-CN" sz="1200" b="1" i="0" u="none" strike="noStrike" baseline="0" dirty="0" smtClean="0">
                          <a:solidFill>
                            <a:schemeClr val="tx1"/>
                          </a:solidFill>
                          <a:effectLst/>
                          <a:latin typeface="仿宋" panose="02010609060101010101" pitchFamily="49" charset="-122"/>
                          <a:ea typeface="仿宋" panose="02010609060101010101" pitchFamily="49" charset="-122"/>
                        </a:rPr>
                        <a:t>/</a:t>
                      </a:r>
                      <a:r>
                        <a:rPr lang="zh-CN" altLang="en-US" sz="1200" b="1" i="0" u="none" strike="noStrike" baseline="0" dirty="0" smtClean="0">
                          <a:solidFill>
                            <a:schemeClr val="tx1"/>
                          </a:solidFill>
                          <a:effectLst/>
                          <a:latin typeface="仿宋" panose="02010609060101010101" pitchFamily="49" charset="-122"/>
                          <a:ea typeface="仿宋" panose="02010609060101010101" pitchFamily="49" charset="-122"/>
                        </a:rPr>
                        <a:t>先进制造及故障诊断科学基础</a:t>
                      </a:r>
                      <a:endParaRPr lang="zh-CN" altLang="en-US" sz="12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1" i="0" u="none" strike="noStrike" kern="1200" baseline="0" dirty="0" smtClean="0">
                          <a:solidFill>
                            <a:schemeClr val="tx1"/>
                          </a:solidFill>
                          <a:effectLst/>
                          <a:latin typeface="仿宋" panose="02010609060101010101" pitchFamily="49" charset="-122"/>
                          <a:ea typeface="仿宋" panose="02010609060101010101" pitchFamily="49" charset="-122"/>
                        </a:rPr>
                        <a:t>工程与材料科学部</a:t>
                      </a:r>
                      <a:endParaRPr lang="zh-CN" altLang="en-US" sz="1200" b="1" i="0" u="none" strike="noStrike" kern="1200" baseline="0" dirty="0">
                        <a:solidFill>
                          <a:schemeClr val="tx1"/>
                        </a:solidFill>
                        <a:effectLst/>
                        <a:latin typeface="仿宋" panose="02010609060101010101" pitchFamily="49" charset="-122"/>
                        <a:ea typeface="仿宋" panose="02010609060101010101" pitchFamily="49" charset="-122"/>
                        <a:cs typeface="+mn-cs"/>
                      </a:endParaRPr>
                    </a:p>
                  </a:txBody>
                  <a:tcPr anchor="ct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200" b="1" i="0" u="none" strike="noStrike" kern="1200" baseline="0" dirty="0" smtClean="0">
                          <a:solidFill>
                            <a:schemeClr val="tx1"/>
                          </a:solidFill>
                          <a:effectLst/>
                          <a:latin typeface="Times New Roman" panose="02020603050405020304" pitchFamily="18" charset="0"/>
                          <a:ea typeface="仿宋" panose="02010609060101010101" pitchFamily="49" charset="-122"/>
                          <a:cs typeface="+mn-cs"/>
                        </a:rPr>
                        <a:t>2018</a:t>
                      </a:r>
                      <a:endParaRPr lang="zh-CN" altLang="en-US" sz="1200" b="1" i="0" u="none" strike="noStrike" kern="1200" baseline="0" dirty="0">
                        <a:solidFill>
                          <a:schemeClr val="tx1"/>
                        </a:solidFill>
                        <a:effectLst/>
                        <a:latin typeface="Times New Roman" panose="02020603050405020304" pitchFamily="18" charset="0"/>
                        <a:ea typeface="仿宋" panose="02010609060101010101" pitchFamily="49" charset="-122"/>
                        <a:cs typeface="+mn-cs"/>
                      </a:endParaRPr>
                    </a:p>
                  </a:txBody>
                  <a:tcPr anchor="ctr"/>
                </a:tc>
                <a:extLst>
                  <a:ext uri="{0D108BD9-81ED-4DB2-BD59-A6C34878D82A}">
                    <a16:rowId xmlns="" xmlns:a16="http://schemas.microsoft.com/office/drawing/2014/main" val="10012"/>
                  </a:ext>
                </a:extLst>
              </a:tr>
              <a:tr h="126856">
                <a:tc>
                  <a:txBody>
                    <a:bodyPr/>
                    <a:lstStyle/>
                    <a:p>
                      <a:pPr marL="0" marR="0" indent="0" algn="just" defTabSz="914400" rtl="0" eaLnBrk="1" fontAlgn="ctr" latinLnBrk="0" hangingPunct="1">
                        <a:lnSpc>
                          <a:spcPct val="100000"/>
                        </a:lnSpc>
                        <a:spcBef>
                          <a:spcPts val="0"/>
                        </a:spcBef>
                        <a:spcAft>
                          <a:spcPts val="0"/>
                        </a:spcAft>
                        <a:buClrTx/>
                        <a:buSzTx/>
                        <a:buFontTx/>
                        <a:buNone/>
                        <a:defRPr/>
                      </a:pPr>
                      <a:r>
                        <a:rPr lang="zh-CN" altLang="en-US" sz="1200" b="1" i="0" u="none" strike="noStrike" baseline="0" dirty="0" smtClean="0">
                          <a:solidFill>
                            <a:schemeClr val="tx1"/>
                          </a:solidFill>
                          <a:effectLst/>
                          <a:latin typeface="仿宋" panose="02010609060101010101" pitchFamily="49" charset="-122"/>
                          <a:ea typeface="仿宋" panose="02010609060101010101" pitchFamily="49" charset="-122"/>
                        </a:rPr>
                        <a:t>肿瘤演进与诊疗的分子功能可视化研究（庞代文）</a:t>
                      </a:r>
                      <a:endParaRPr lang="zh-CN" altLang="en-US" sz="12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solidFill>
                      <a:schemeClr val="accent5">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1" i="0" u="none" strike="noStrike" kern="1200" baseline="0" dirty="0" smtClean="0">
                          <a:solidFill>
                            <a:schemeClr val="tx1"/>
                          </a:solidFill>
                          <a:effectLst/>
                          <a:latin typeface="仿宋" panose="02010609060101010101" pitchFamily="49" charset="-122"/>
                          <a:ea typeface="仿宋" panose="02010609060101010101" pitchFamily="49" charset="-122"/>
                        </a:rPr>
                        <a:t>医学科学部</a:t>
                      </a:r>
                      <a:endParaRPr lang="zh-CN" altLang="en-US" sz="1200" b="1" i="0" u="none" strike="noStrike" kern="1200" baseline="0" dirty="0">
                        <a:solidFill>
                          <a:schemeClr val="tx1"/>
                        </a:solidFill>
                        <a:effectLst/>
                        <a:latin typeface="仿宋" panose="02010609060101010101" pitchFamily="49" charset="-122"/>
                        <a:ea typeface="仿宋" panose="02010609060101010101" pitchFamily="49" charset="-122"/>
                        <a:cs typeface="+mn-cs"/>
                      </a:endParaRPr>
                    </a:p>
                  </a:txBody>
                  <a:tcPr anchor="ctr">
                    <a:solidFill>
                      <a:schemeClr val="accent5">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200" b="1" i="0" u="none" strike="noStrike" kern="1200" baseline="0" dirty="0" smtClean="0">
                          <a:solidFill>
                            <a:schemeClr val="tx1"/>
                          </a:solidFill>
                          <a:effectLst/>
                          <a:latin typeface="Times New Roman" panose="02020603050405020304" pitchFamily="18" charset="0"/>
                          <a:ea typeface="仿宋" panose="02010609060101010101" pitchFamily="49" charset="-122"/>
                          <a:cs typeface="+mn-cs"/>
                        </a:rPr>
                        <a:t>2018</a:t>
                      </a:r>
                      <a:endParaRPr lang="zh-CN" altLang="en-US" sz="1200" b="1" i="0" u="none" strike="noStrike" kern="1200" baseline="0" dirty="0">
                        <a:solidFill>
                          <a:schemeClr val="tx1"/>
                        </a:solidFill>
                        <a:effectLst/>
                        <a:latin typeface="Times New Roman" panose="02020603050405020304" pitchFamily="18" charset="0"/>
                        <a:ea typeface="仿宋" panose="02010609060101010101" pitchFamily="49" charset="-122"/>
                        <a:cs typeface="+mn-cs"/>
                      </a:endParaRPr>
                    </a:p>
                  </a:txBody>
                  <a:tcPr anchor="ctr">
                    <a:solidFill>
                      <a:schemeClr val="accent5">
                        <a:lumMod val="40000"/>
                        <a:lumOff val="60000"/>
                      </a:schemeClr>
                    </a:solidFill>
                  </a:tcPr>
                </a:tc>
                <a:extLst>
                  <a:ext uri="{0D108BD9-81ED-4DB2-BD59-A6C34878D82A}">
                    <a16:rowId xmlns="" xmlns:a16="http://schemas.microsoft.com/office/drawing/2014/main" val="10013"/>
                  </a:ext>
                </a:extLst>
              </a:tr>
            </a:tbl>
          </a:graphicData>
        </a:graphic>
      </p:graphicFrame>
      <p:sp>
        <p:nvSpPr>
          <p:cNvPr id="5" name="矩形 4"/>
          <p:cNvSpPr/>
          <p:nvPr/>
        </p:nvSpPr>
        <p:spPr>
          <a:xfrm>
            <a:off x="539552" y="3651870"/>
            <a:ext cx="7848872" cy="13681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0374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85132" y="53211"/>
            <a:ext cx="6207148" cy="646331"/>
          </a:xfrm>
          <a:prstGeom prst="rect">
            <a:avLst/>
          </a:prstGeom>
          <a:noFill/>
        </p:spPr>
        <p:txBody>
          <a:bodyPr wrap="none" lIns="91440" tIns="45720" rIns="91440" bIns="45720">
            <a:spAutoFit/>
          </a:bodyPr>
          <a:lstStyle/>
          <a:p>
            <a:pPr algn="ctr"/>
            <a:r>
              <a:rPr lang="zh-CN" altLang="en-US" sz="3600" b="1" dirty="0" smtClean="0">
                <a:ln w="10541" cmpd="sng">
                  <a:solidFill>
                    <a:schemeClr val="tx1"/>
                  </a:solidFill>
                  <a:prstDash val="solid"/>
                </a:ln>
                <a:solidFill>
                  <a:srgbClr val="A72378"/>
                </a:solidFill>
                <a:latin typeface="Times New Roman" pitchFamily="18" charset="0"/>
                <a:ea typeface="宋体" pitchFamily="2" charset="-122"/>
              </a:rPr>
              <a:t>重大研究计划设立与资助情况</a:t>
            </a:r>
            <a:endParaRPr lang="zh-CN" altLang="en-US" sz="36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399483297"/>
              </p:ext>
            </p:extLst>
          </p:nvPr>
        </p:nvGraphicFramePr>
        <p:xfrm>
          <a:off x="796487" y="699542"/>
          <a:ext cx="7375914" cy="4433312"/>
        </p:xfrm>
        <a:graphic>
          <a:graphicData uri="http://schemas.openxmlformats.org/drawingml/2006/table">
            <a:tbl>
              <a:tblPr>
                <a:tableStyleId>{5940675A-B579-460E-94D1-54222C63F5DA}</a:tableStyleId>
              </a:tblPr>
              <a:tblGrid>
                <a:gridCol w="5364301">
                  <a:extLst>
                    <a:ext uri="{9D8B030D-6E8A-4147-A177-3AD203B41FA5}">
                      <a16:colId xmlns="" xmlns:a16="http://schemas.microsoft.com/office/drawing/2014/main" val="20000"/>
                    </a:ext>
                  </a:extLst>
                </a:gridCol>
                <a:gridCol w="2011613">
                  <a:extLst>
                    <a:ext uri="{9D8B030D-6E8A-4147-A177-3AD203B41FA5}">
                      <a16:colId xmlns="" xmlns:a16="http://schemas.microsoft.com/office/drawing/2014/main" val="20001"/>
                    </a:ext>
                  </a:extLst>
                </a:gridCol>
              </a:tblGrid>
              <a:tr h="288032">
                <a:tc>
                  <a:txBody>
                    <a:bodyPr/>
                    <a:lstStyle/>
                    <a:p>
                      <a:pPr algn="ctr" rtl="0" fontAlgn="ctr"/>
                      <a:r>
                        <a:rPr lang="zh-CN" altLang="en-US" sz="1200" b="1" i="0" u="none" strike="noStrike" baseline="0" dirty="0" smtClean="0">
                          <a:solidFill>
                            <a:schemeClr val="tx1"/>
                          </a:solidFill>
                          <a:effectLst/>
                          <a:latin typeface="仿宋" panose="02010609060101010101" pitchFamily="49" charset="-122"/>
                          <a:ea typeface="仿宋" panose="02010609060101010101" pitchFamily="49" charset="-122"/>
                        </a:rPr>
                        <a:t>重大研究计划名称</a:t>
                      </a:r>
                      <a:endParaRPr lang="zh-CN" altLang="en-US" sz="12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tc>
                <a:tc>
                  <a:txBody>
                    <a:bodyPr/>
                    <a:lstStyle/>
                    <a:p>
                      <a:pPr algn="ctr" rtl="0" fontAlgn="ctr"/>
                      <a:r>
                        <a:rPr lang="zh-CN" altLang="en-US" sz="1200" b="1" i="0" u="none" strike="noStrike" baseline="0" dirty="0" smtClean="0">
                          <a:solidFill>
                            <a:schemeClr val="tx1"/>
                          </a:solidFill>
                          <a:effectLst/>
                          <a:latin typeface="仿宋" panose="02010609060101010101" pitchFamily="49" charset="-122"/>
                          <a:ea typeface="仿宋" panose="02010609060101010101" pitchFamily="49" charset="-122"/>
                        </a:rPr>
                        <a:t>主管科学部</a:t>
                      </a:r>
                      <a:endParaRPr lang="zh-CN" altLang="en-US" sz="12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tc>
                <a:extLst>
                  <a:ext uri="{0D108BD9-81ED-4DB2-BD59-A6C34878D82A}">
                    <a16:rowId xmlns="" xmlns:a16="http://schemas.microsoft.com/office/drawing/2014/main" val="10000"/>
                  </a:ext>
                </a:extLst>
              </a:tr>
              <a:tr h="216024">
                <a:tc>
                  <a:txBody>
                    <a:bodyPr/>
                    <a:lstStyle/>
                    <a:p>
                      <a:pPr algn="just" rtl="0" fontAlgn="ctr"/>
                      <a:r>
                        <a:rPr lang="zh-CN" altLang="en-US" sz="1000" b="1" i="0" u="none" strike="noStrike" baseline="0" dirty="0" smtClean="0">
                          <a:solidFill>
                            <a:schemeClr val="tx1"/>
                          </a:solidFill>
                          <a:effectLst/>
                          <a:latin typeface="仿宋" panose="02010609060101010101" pitchFamily="49" charset="-122"/>
                          <a:ea typeface="仿宋" panose="02010609060101010101" pitchFamily="49" charset="-122"/>
                        </a:rPr>
                        <a:t>面向能源的光电转换材料（陈永胜）</a:t>
                      </a:r>
                      <a:endParaRPr lang="zh-CN" altLang="en-US" sz="10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solidFill>
                      <a:schemeClr val="accent5">
                        <a:lumMod val="40000"/>
                        <a:lumOff val="60000"/>
                      </a:schemeClr>
                    </a:solidFill>
                  </a:tcPr>
                </a:tc>
                <a:tc>
                  <a:txBody>
                    <a:bodyPr/>
                    <a:lstStyle/>
                    <a:p>
                      <a:pPr algn="ctr" rtl="0" fontAlgn="ctr"/>
                      <a:r>
                        <a:rPr lang="zh-CN" altLang="en-US" sz="1000" b="1" i="0" u="none" strike="noStrike" baseline="0" dirty="0" smtClean="0">
                          <a:solidFill>
                            <a:schemeClr val="tx1"/>
                          </a:solidFill>
                          <a:effectLst/>
                          <a:latin typeface="仿宋" panose="02010609060101010101" pitchFamily="49" charset="-122"/>
                          <a:ea typeface="仿宋" panose="02010609060101010101" pitchFamily="49" charset="-122"/>
                        </a:rPr>
                        <a:t>工材</a:t>
                      </a:r>
                      <a:endParaRPr lang="zh-CN" altLang="en-US" sz="10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solidFill>
                      <a:schemeClr val="accent5">
                        <a:lumMod val="40000"/>
                        <a:lumOff val="60000"/>
                      </a:schemeClr>
                    </a:solidFill>
                  </a:tcPr>
                </a:tc>
                <a:extLst>
                  <a:ext uri="{0D108BD9-81ED-4DB2-BD59-A6C34878D82A}">
                    <a16:rowId xmlns="" xmlns:a16="http://schemas.microsoft.com/office/drawing/2014/main" val="10001"/>
                  </a:ext>
                </a:extLst>
              </a:tr>
              <a:tr h="216024">
                <a:tc>
                  <a:txBody>
                    <a:bodyPr/>
                    <a:lstStyle/>
                    <a:p>
                      <a:pPr algn="just" rtl="0" fontAlgn="ctr"/>
                      <a:r>
                        <a:rPr lang="zh-CN" altLang="en-US" sz="1000" b="1" i="0" u="none" strike="noStrike" baseline="0" dirty="0" smtClean="0">
                          <a:solidFill>
                            <a:schemeClr val="tx1"/>
                          </a:solidFill>
                          <a:effectLst/>
                          <a:latin typeface="仿宋" panose="02010609060101010101" pitchFamily="49" charset="-122"/>
                          <a:ea typeface="仿宋" panose="02010609060101010101" pitchFamily="49" charset="-122"/>
                        </a:rPr>
                        <a:t>多相反应过程中的介尺度机制及调控</a:t>
                      </a:r>
                      <a:endParaRPr lang="zh-CN" altLang="en-US" sz="10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tc>
                <a:tc>
                  <a:txBody>
                    <a:bodyPr/>
                    <a:lstStyle/>
                    <a:p>
                      <a:pPr algn="ctr" rtl="0" fontAlgn="ctr"/>
                      <a:r>
                        <a:rPr lang="zh-CN" altLang="en-US" sz="1000" b="1" i="0" u="none" strike="noStrike" baseline="0" dirty="0" smtClean="0">
                          <a:solidFill>
                            <a:schemeClr val="tx1"/>
                          </a:solidFill>
                          <a:effectLst/>
                          <a:latin typeface="仿宋" panose="02010609060101010101" pitchFamily="49" charset="-122"/>
                          <a:ea typeface="仿宋" panose="02010609060101010101" pitchFamily="49" charset="-122"/>
                        </a:rPr>
                        <a:t>化学</a:t>
                      </a:r>
                      <a:endParaRPr lang="zh-CN" altLang="en-US" sz="10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tc>
                <a:extLst>
                  <a:ext uri="{0D108BD9-81ED-4DB2-BD59-A6C34878D82A}">
                    <a16:rowId xmlns="" xmlns:a16="http://schemas.microsoft.com/office/drawing/2014/main" val="10002"/>
                  </a:ext>
                </a:extLst>
              </a:tr>
              <a:tr h="216024">
                <a:tc>
                  <a:txBody>
                    <a:bodyPr/>
                    <a:lstStyle/>
                    <a:p>
                      <a:pPr algn="just" rtl="0" fontAlgn="ctr"/>
                      <a:r>
                        <a:rPr lang="zh-CN" altLang="en-US" sz="1000" b="1" i="0" u="none" strike="noStrike" baseline="0" dirty="0" smtClean="0">
                          <a:solidFill>
                            <a:schemeClr val="tx1"/>
                          </a:solidFill>
                          <a:effectLst/>
                          <a:latin typeface="仿宋" panose="02010609060101010101" pitchFamily="49" charset="-122"/>
                          <a:ea typeface="仿宋" panose="02010609060101010101" pitchFamily="49" charset="-122"/>
                        </a:rPr>
                        <a:t>主要农作物产量性状的遗传网络解析</a:t>
                      </a:r>
                      <a:endParaRPr lang="zh-CN" altLang="en-US" sz="10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000" b="1" i="0" u="none" strike="noStrike" baseline="0" dirty="0" smtClean="0">
                          <a:solidFill>
                            <a:schemeClr val="tx1"/>
                          </a:solidFill>
                          <a:effectLst/>
                          <a:latin typeface="仿宋" panose="02010609060101010101" pitchFamily="49" charset="-122"/>
                          <a:ea typeface="仿宋" panose="02010609060101010101" pitchFamily="49" charset="-122"/>
                        </a:rPr>
                        <a:t>生命</a:t>
                      </a:r>
                    </a:p>
                  </a:txBody>
                  <a:tcPr anchor="ctr">
                    <a:noFill/>
                  </a:tcPr>
                </a:tc>
                <a:extLst>
                  <a:ext uri="{0D108BD9-81ED-4DB2-BD59-A6C34878D82A}">
                    <a16:rowId xmlns="" xmlns:a16="http://schemas.microsoft.com/office/drawing/2014/main" val="10003"/>
                  </a:ext>
                </a:extLst>
              </a:tr>
              <a:tr h="216024">
                <a:tc>
                  <a:txBody>
                    <a:bodyPr/>
                    <a:lstStyle/>
                    <a:p>
                      <a:pPr algn="just" rtl="0" fontAlgn="ctr"/>
                      <a:r>
                        <a:rPr lang="zh-CN" altLang="en-US" sz="1000" b="1" i="0" u="none" strike="noStrike" baseline="0" dirty="0" smtClean="0">
                          <a:solidFill>
                            <a:schemeClr val="tx1"/>
                          </a:solidFill>
                          <a:effectLst/>
                          <a:latin typeface="仿宋" panose="02010609060101010101" pitchFamily="49" charset="-122"/>
                          <a:ea typeface="仿宋" panose="02010609060101010101" pitchFamily="49" charset="-122"/>
                        </a:rPr>
                        <a:t>精密测量物理</a:t>
                      </a:r>
                      <a:endParaRPr lang="zh-CN" altLang="en-US" sz="10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000" b="1" i="0" u="none" strike="noStrike" baseline="0" dirty="0" smtClean="0">
                          <a:solidFill>
                            <a:schemeClr val="tx1"/>
                          </a:solidFill>
                          <a:effectLst/>
                          <a:latin typeface="仿宋" panose="02010609060101010101" pitchFamily="49" charset="-122"/>
                          <a:ea typeface="仿宋" panose="02010609060101010101" pitchFamily="49" charset="-122"/>
                        </a:rPr>
                        <a:t>数理</a:t>
                      </a:r>
                    </a:p>
                  </a:txBody>
                  <a:tcPr anchor="ctr">
                    <a:noFill/>
                  </a:tcPr>
                </a:tc>
                <a:extLst>
                  <a:ext uri="{0D108BD9-81ED-4DB2-BD59-A6C34878D82A}">
                    <a16:rowId xmlns="" xmlns:a16="http://schemas.microsoft.com/office/drawing/2014/main" val="10004"/>
                  </a:ext>
                </a:extLst>
              </a:tr>
              <a:tr h="216024">
                <a:tc>
                  <a:txBody>
                    <a:bodyPr/>
                    <a:lstStyle/>
                    <a:p>
                      <a:pPr algn="just" rtl="0" fontAlgn="ctr"/>
                      <a:r>
                        <a:rPr lang="zh-CN" altLang="en-US" sz="1000" b="1" i="0" u="none" strike="noStrike" baseline="0" dirty="0" smtClean="0">
                          <a:solidFill>
                            <a:schemeClr val="tx1"/>
                          </a:solidFill>
                          <a:effectLst/>
                          <a:latin typeface="仿宋" panose="02010609060101010101" pitchFamily="49" charset="-122"/>
                          <a:ea typeface="仿宋" panose="02010609060101010101" pitchFamily="49" charset="-122"/>
                        </a:rPr>
                        <a:t>青藏高原地</a:t>
                      </a:r>
                      <a:r>
                        <a:rPr lang="en-US" altLang="zh-CN" sz="1000" b="1" i="0" u="none" strike="noStrike" baseline="0" dirty="0" smtClean="0">
                          <a:solidFill>
                            <a:schemeClr val="tx1"/>
                          </a:solidFill>
                          <a:effectLst/>
                          <a:latin typeface="仿宋" panose="02010609060101010101" pitchFamily="49" charset="-122"/>
                          <a:ea typeface="仿宋" panose="02010609060101010101" pitchFamily="49" charset="-122"/>
                        </a:rPr>
                        <a:t>-</a:t>
                      </a:r>
                      <a:r>
                        <a:rPr lang="zh-CN" altLang="en-US" sz="1000" b="1" i="0" u="none" strike="noStrike" baseline="0" dirty="0" smtClean="0">
                          <a:solidFill>
                            <a:schemeClr val="tx1"/>
                          </a:solidFill>
                          <a:effectLst/>
                          <a:latin typeface="仿宋" panose="02010609060101010101" pitchFamily="49" charset="-122"/>
                          <a:ea typeface="仿宋" panose="02010609060101010101" pitchFamily="49" charset="-122"/>
                        </a:rPr>
                        <a:t>气耦合系统变化及其全球气候效应</a:t>
                      </a:r>
                      <a:endParaRPr lang="zh-CN" altLang="en-US" sz="10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000" b="1" i="0" u="none" strike="noStrike" baseline="0" dirty="0" smtClean="0">
                          <a:solidFill>
                            <a:schemeClr val="tx1"/>
                          </a:solidFill>
                          <a:effectLst/>
                          <a:latin typeface="仿宋" panose="02010609060101010101" pitchFamily="49" charset="-122"/>
                          <a:ea typeface="仿宋" panose="02010609060101010101" pitchFamily="49" charset="-122"/>
                        </a:rPr>
                        <a:t>地球</a:t>
                      </a:r>
                    </a:p>
                  </a:txBody>
                  <a:tcPr anchor="ctr"/>
                </a:tc>
                <a:extLst>
                  <a:ext uri="{0D108BD9-81ED-4DB2-BD59-A6C34878D82A}">
                    <a16:rowId xmlns="" xmlns:a16="http://schemas.microsoft.com/office/drawing/2014/main" val="10005"/>
                  </a:ext>
                </a:extLst>
              </a:tr>
              <a:tr h="216024">
                <a:tc>
                  <a:txBody>
                    <a:bodyPr/>
                    <a:lstStyle/>
                    <a:p>
                      <a:pPr algn="just" rtl="0" fontAlgn="ctr"/>
                      <a:r>
                        <a:rPr lang="zh-CN" altLang="en-US" sz="1000" b="1" i="0" u="none" strike="noStrike" baseline="0" dirty="0" smtClean="0">
                          <a:solidFill>
                            <a:schemeClr val="tx1"/>
                          </a:solidFill>
                          <a:effectLst/>
                          <a:latin typeface="仿宋" panose="02010609060101010101" pitchFamily="49" charset="-122"/>
                          <a:ea typeface="仿宋" panose="02010609060101010101" pitchFamily="49" charset="-122"/>
                        </a:rPr>
                        <a:t>空间信息网络基础理论与关键技术</a:t>
                      </a:r>
                      <a:endParaRPr lang="zh-CN" altLang="en-US" sz="10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tc>
                <a:tc>
                  <a:txBody>
                    <a:bodyPr/>
                    <a:lstStyle/>
                    <a:p>
                      <a:pPr algn="ctr" rtl="0" fontAlgn="ctr"/>
                      <a:r>
                        <a:rPr lang="zh-CN" altLang="en-US" sz="1000" b="1" i="0" u="none" strike="noStrike" baseline="0" dirty="0" smtClean="0">
                          <a:solidFill>
                            <a:schemeClr val="tx1"/>
                          </a:solidFill>
                          <a:effectLst/>
                          <a:latin typeface="仿宋" panose="02010609060101010101" pitchFamily="49" charset="-122"/>
                          <a:ea typeface="仿宋" panose="02010609060101010101" pitchFamily="49" charset="-122"/>
                        </a:rPr>
                        <a:t>信息</a:t>
                      </a:r>
                      <a:endParaRPr lang="zh-CN" altLang="en-US" sz="10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tc>
                <a:extLst>
                  <a:ext uri="{0D108BD9-81ED-4DB2-BD59-A6C34878D82A}">
                    <a16:rowId xmlns="" xmlns:a16="http://schemas.microsoft.com/office/drawing/2014/main" val="10006"/>
                  </a:ext>
                </a:extLst>
              </a:tr>
              <a:tr h="216024">
                <a:tc>
                  <a:txBody>
                    <a:bodyPr/>
                    <a:lstStyle/>
                    <a:p>
                      <a:pPr algn="just" rtl="0" fontAlgn="ctr"/>
                      <a:r>
                        <a:rPr lang="zh-CN" altLang="en-US" sz="1000" b="1" i="0" u="none" strike="noStrike" baseline="0" dirty="0" smtClean="0">
                          <a:solidFill>
                            <a:schemeClr val="tx1"/>
                          </a:solidFill>
                          <a:effectLst/>
                          <a:latin typeface="仿宋" panose="02010609060101010101" pitchFamily="49" charset="-122"/>
                          <a:ea typeface="仿宋" panose="02010609060101010101" pitchFamily="49" charset="-122"/>
                        </a:rPr>
                        <a:t>血管稳态与重构的调控机制（赵强）</a:t>
                      </a:r>
                      <a:endParaRPr lang="zh-CN" altLang="en-US" sz="10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solidFill>
                      <a:schemeClr val="accent5">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000" b="1" i="0" u="none" strike="noStrike" baseline="0" dirty="0" smtClean="0">
                          <a:solidFill>
                            <a:schemeClr val="tx1"/>
                          </a:solidFill>
                          <a:effectLst/>
                          <a:latin typeface="仿宋" panose="02010609060101010101" pitchFamily="49" charset="-122"/>
                          <a:ea typeface="仿宋" panose="02010609060101010101" pitchFamily="49" charset="-122"/>
                        </a:rPr>
                        <a:t>医学</a:t>
                      </a:r>
                      <a:endParaRPr lang="zh-CN" altLang="en-US" sz="10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solidFill>
                      <a:schemeClr val="accent5">
                        <a:lumMod val="40000"/>
                        <a:lumOff val="60000"/>
                      </a:schemeClr>
                    </a:solidFill>
                  </a:tcPr>
                </a:tc>
                <a:extLst>
                  <a:ext uri="{0D108BD9-81ED-4DB2-BD59-A6C34878D82A}">
                    <a16:rowId xmlns="" xmlns:a16="http://schemas.microsoft.com/office/drawing/2014/main" val="10007"/>
                  </a:ext>
                </a:extLst>
              </a:tr>
              <a:tr h="216024">
                <a:tc>
                  <a:txBody>
                    <a:bodyPr/>
                    <a:lstStyle/>
                    <a:p>
                      <a:pPr algn="just" rtl="0" fontAlgn="ctr"/>
                      <a:r>
                        <a:rPr lang="zh-CN" altLang="en-US" sz="1000" b="1" i="0" u="none" strike="noStrike" baseline="0" dirty="0" smtClean="0">
                          <a:solidFill>
                            <a:schemeClr val="tx1"/>
                          </a:solidFill>
                          <a:effectLst/>
                          <a:latin typeface="仿宋" panose="02010609060101010101" pitchFamily="49" charset="-122"/>
                          <a:ea typeface="仿宋" panose="02010609060101010101" pitchFamily="49" charset="-122"/>
                        </a:rPr>
                        <a:t>基因信息传递过程中非编码</a:t>
                      </a:r>
                      <a:r>
                        <a:rPr lang="en-US" altLang="zh-CN" sz="1000" b="1" i="0" u="none" strike="noStrike" baseline="0" dirty="0" smtClean="0">
                          <a:solidFill>
                            <a:schemeClr val="tx1"/>
                          </a:solidFill>
                          <a:effectLst/>
                          <a:latin typeface="仿宋" panose="02010609060101010101" pitchFamily="49" charset="-122"/>
                          <a:ea typeface="仿宋" panose="02010609060101010101" pitchFamily="49" charset="-122"/>
                        </a:rPr>
                        <a:t>RNA</a:t>
                      </a:r>
                      <a:r>
                        <a:rPr lang="zh-CN" altLang="en-US" sz="1000" b="1" i="0" u="none" strike="noStrike" baseline="0" dirty="0" smtClean="0">
                          <a:solidFill>
                            <a:schemeClr val="tx1"/>
                          </a:solidFill>
                          <a:effectLst/>
                          <a:latin typeface="仿宋" panose="02010609060101010101" pitchFamily="49" charset="-122"/>
                          <a:ea typeface="仿宋" panose="02010609060101010101" pitchFamily="49" charset="-122"/>
                        </a:rPr>
                        <a:t>的调控作用机制</a:t>
                      </a:r>
                      <a:endParaRPr lang="zh-CN" altLang="en-US" sz="10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000" b="1" i="0" u="none" strike="noStrike" baseline="0" dirty="0" smtClean="0">
                          <a:solidFill>
                            <a:schemeClr val="tx1"/>
                          </a:solidFill>
                          <a:effectLst/>
                          <a:latin typeface="仿宋" panose="02010609060101010101" pitchFamily="49" charset="-122"/>
                          <a:ea typeface="仿宋" panose="02010609060101010101" pitchFamily="49" charset="-122"/>
                        </a:rPr>
                        <a:t>生命</a:t>
                      </a:r>
                      <a:endParaRPr lang="zh-CN" altLang="en-US" sz="10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tc>
                <a:extLst>
                  <a:ext uri="{0D108BD9-81ED-4DB2-BD59-A6C34878D82A}">
                    <a16:rowId xmlns="" xmlns:a16="http://schemas.microsoft.com/office/drawing/2014/main" val="10008"/>
                  </a:ext>
                </a:extLst>
              </a:tr>
              <a:tr h="216024">
                <a:tc>
                  <a:txBody>
                    <a:bodyPr/>
                    <a:lstStyle/>
                    <a:p>
                      <a:pPr algn="just" rtl="0" fontAlgn="ctr"/>
                      <a:r>
                        <a:rPr lang="zh-CN" altLang="en-US" sz="1000" b="1" i="0" u="none" strike="noStrike" baseline="0" dirty="0" smtClean="0">
                          <a:solidFill>
                            <a:schemeClr val="tx1"/>
                          </a:solidFill>
                          <a:effectLst/>
                          <a:latin typeface="仿宋" panose="02010609060101010101" pitchFamily="49" charset="-122"/>
                          <a:ea typeface="仿宋" panose="02010609060101010101" pitchFamily="49" charset="-122"/>
                        </a:rPr>
                        <a:t>面向发动机的湍流燃烧基础研究</a:t>
                      </a:r>
                      <a:endParaRPr lang="zh-CN" altLang="en-US" sz="10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000" b="1" i="0" u="none" strike="noStrike" kern="1200" baseline="0" dirty="0" smtClean="0">
                          <a:solidFill>
                            <a:schemeClr val="tx1"/>
                          </a:solidFill>
                          <a:effectLst/>
                          <a:latin typeface="仿宋" panose="02010609060101010101" pitchFamily="49" charset="-122"/>
                          <a:ea typeface="仿宋" panose="02010609060101010101" pitchFamily="49" charset="-122"/>
                          <a:cs typeface="+mn-cs"/>
                        </a:rPr>
                        <a:t>工材</a:t>
                      </a:r>
                      <a:endParaRPr lang="zh-CN" altLang="en-US" sz="1000" b="1" i="0" u="none" strike="noStrike" kern="1200" baseline="0" dirty="0">
                        <a:solidFill>
                          <a:schemeClr val="tx1"/>
                        </a:solidFill>
                        <a:effectLst/>
                        <a:latin typeface="仿宋" panose="02010609060101010101" pitchFamily="49" charset="-122"/>
                        <a:ea typeface="仿宋" panose="02010609060101010101" pitchFamily="49" charset="-122"/>
                        <a:cs typeface="+mn-cs"/>
                      </a:endParaRPr>
                    </a:p>
                  </a:txBody>
                  <a:tcPr anchor="ctr">
                    <a:noFill/>
                  </a:tcPr>
                </a:tc>
                <a:extLst>
                  <a:ext uri="{0D108BD9-81ED-4DB2-BD59-A6C34878D82A}">
                    <a16:rowId xmlns="" xmlns:a16="http://schemas.microsoft.com/office/drawing/2014/main" val="10009"/>
                  </a:ext>
                </a:extLst>
              </a:tr>
              <a:tr h="157728">
                <a:tc>
                  <a:txBody>
                    <a:bodyPr/>
                    <a:lstStyle/>
                    <a:p>
                      <a:pPr algn="just" rtl="0" fontAlgn="ctr"/>
                      <a:r>
                        <a:rPr lang="zh-CN" altLang="en-US" sz="1000" b="1" i="0" u="none" strike="noStrike" baseline="0" dirty="0" smtClean="0">
                          <a:solidFill>
                            <a:schemeClr val="tx1"/>
                          </a:solidFill>
                          <a:effectLst/>
                          <a:latin typeface="仿宋" panose="02010609060101010101" pitchFamily="49" charset="-122"/>
                          <a:ea typeface="仿宋" panose="02010609060101010101" pitchFamily="49" charset="-122"/>
                        </a:rPr>
                        <a:t>组织器官区域免疫特性与疾病（</a:t>
                      </a:r>
                      <a:r>
                        <a:rPr lang="zh-CN" altLang="en-US" sz="1000" b="1" i="0" u="none" strike="noStrike" baseline="0" dirty="0" smtClean="0">
                          <a:solidFill>
                            <a:srgbClr val="FF0000"/>
                          </a:solidFill>
                          <a:effectLst/>
                          <a:latin typeface="仿宋" panose="02010609060101010101" pitchFamily="49" charset="-122"/>
                          <a:ea typeface="仿宋" panose="02010609060101010101" pitchFamily="49" charset="-122"/>
                        </a:rPr>
                        <a:t>杨荣存</a:t>
                      </a:r>
                      <a:r>
                        <a:rPr lang="zh-CN" altLang="en-US" sz="1000" b="1" i="0" u="none" strike="noStrike" baseline="0" dirty="0" smtClean="0">
                          <a:solidFill>
                            <a:schemeClr val="tx1"/>
                          </a:solidFill>
                          <a:effectLst/>
                          <a:latin typeface="仿宋" panose="02010609060101010101" pitchFamily="49" charset="-122"/>
                          <a:ea typeface="仿宋" panose="02010609060101010101" pitchFamily="49" charset="-122"/>
                        </a:rPr>
                        <a:t>）</a:t>
                      </a:r>
                      <a:endParaRPr lang="zh-CN" altLang="en-US" sz="10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solidFill>
                      <a:schemeClr val="accent5">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000" b="1" i="0" u="none" strike="noStrike" kern="1200" baseline="0" dirty="0" smtClean="0">
                          <a:solidFill>
                            <a:schemeClr val="tx1"/>
                          </a:solidFill>
                          <a:effectLst/>
                          <a:latin typeface="仿宋" panose="02010609060101010101" pitchFamily="49" charset="-122"/>
                          <a:ea typeface="仿宋" panose="02010609060101010101" pitchFamily="49" charset="-122"/>
                          <a:cs typeface="+mn-cs"/>
                        </a:rPr>
                        <a:t>医学</a:t>
                      </a:r>
                      <a:endParaRPr lang="zh-CN" altLang="en-US" sz="1000" b="1" i="0" u="none" strike="noStrike" kern="1200" baseline="0" dirty="0">
                        <a:solidFill>
                          <a:schemeClr val="tx1"/>
                        </a:solidFill>
                        <a:effectLst/>
                        <a:latin typeface="仿宋" panose="02010609060101010101" pitchFamily="49" charset="-122"/>
                        <a:ea typeface="仿宋" panose="02010609060101010101" pitchFamily="49" charset="-122"/>
                        <a:cs typeface="+mn-cs"/>
                      </a:endParaRPr>
                    </a:p>
                  </a:txBody>
                  <a:tcPr anchor="ctr">
                    <a:solidFill>
                      <a:schemeClr val="accent5">
                        <a:lumMod val="40000"/>
                        <a:lumOff val="60000"/>
                      </a:schemeClr>
                    </a:solidFill>
                  </a:tcPr>
                </a:tc>
                <a:extLst>
                  <a:ext uri="{0D108BD9-81ED-4DB2-BD59-A6C34878D82A}">
                    <a16:rowId xmlns="" xmlns:a16="http://schemas.microsoft.com/office/drawing/2014/main" val="10010"/>
                  </a:ext>
                </a:extLst>
              </a:tr>
              <a:tr h="171440">
                <a:tc>
                  <a:txBody>
                    <a:bodyPr/>
                    <a:lstStyle/>
                    <a:p>
                      <a:pPr algn="just" rtl="0" fontAlgn="ctr"/>
                      <a:r>
                        <a:rPr lang="zh-CN" altLang="en-US" sz="1000" b="1" i="0" u="none" strike="noStrike" baseline="0" dirty="0" smtClean="0">
                          <a:solidFill>
                            <a:schemeClr val="tx1"/>
                          </a:solidFill>
                          <a:effectLst/>
                          <a:latin typeface="仿宋" panose="02010609060101010101" pitchFamily="49" charset="-122"/>
                          <a:ea typeface="仿宋" panose="02010609060101010101" pitchFamily="49" charset="-122"/>
                        </a:rPr>
                        <a:t>中国大气符合污染的成因与应对机制</a:t>
                      </a:r>
                      <a:endParaRPr lang="zh-CN" altLang="en-US" sz="10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000" b="1" i="0" u="none" strike="noStrike" kern="1200" baseline="0" dirty="0" smtClean="0">
                          <a:solidFill>
                            <a:schemeClr val="tx1"/>
                          </a:solidFill>
                          <a:effectLst/>
                          <a:latin typeface="仿宋" panose="02010609060101010101" pitchFamily="49" charset="-122"/>
                          <a:ea typeface="仿宋" panose="02010609060101010101" pitchFamily="49" charset="-122"/>
                          <a:cs typeface="+mn-cs"/>
                        </a:rPr>
                        <a:t>地球</a:t>
                      </a:r>
                      <a:endParaRPr lang="zh-CN" altLang="en-US" sz="1000" b="1" i="0" u="none" strike="noStrike" kern="1200" baseline="0" dirty="0">
                        <a:solidFill>
                          <a:schemeClr val="tx1"/>
                        </a:solidFill>
                        <a:effectLst/>
                        <a:latin typeface="仿宋" panose="02010609060101010101" pitchFamily="49" charset="-122"/>
                        <a:ea typeface="仿宋" panose="02010609060101010101" pitchFamily="49" charset="-122"/>
                        <a:cs typeface="+mn-cs"/>
                      </a:endParaRPr>
                    </a:p>
                  </a:txBody>
                  <a:tcPr anchor="ctr"/>
                </a:tc>
                <a:extLst>
                  <a:ext uri="{0D108BD9-81ED-4DB2-BD59-A6C34878D82A}">
                    <a16:rowId xmlns="" xmlns:a16="http://schemas.microsoft.com/office/drawing/2014/main" val="10011"/>
                  </a:ext>
                </a:extLst>
              </a:tr>
              <a:tr h="185152">
                <a:tc>
                  <a:txBody>
                    <a:bodyPr/>
                    <a:lstStyle/>
                    <a:p>
                      <a:pPr marL="0" marR="0" indent="0" algn="just" defTabSz="914400" rtl="0" eaLnBrk="1" fontAlgn="ctr" latinLnBrk="0" hangingPunct="1">
                        <a:lnSpc>
                          <a:spcPct val="100000"/>
                        </a:lnSpc>
                        <a:spcBef>
                          <a:spcPts val="0"/>
                        </a:spcBef>
                        <a:spcAft>
                          <a:spcPts val="0"/>
                        </a:spcAft>
                        <a:buClrTx/>
                        <a:buSzTx/>
                        <a:buFontTx/>
                        <a:buNone/>
                        <a:defRPr/>
                      </a:pPr>
                      <a:r>
                        <a:rPr lang="zh-CN" altLang="en-US" sz="1000" b="1" i="0" u="none" strike="noStrike" baseline="0" dirty="0" smtClean="0">
                          <a:solidFill>
                            <a:schemeClr val="tx1"/>
                          </a:solidFill>
                          <a:effectLst/>
                          <a:latin typeface="仿宋" panose="02010609060101010101" pitchFamily="49" charset="-122"/>
                          <a:ea typeface="仿宋" panose="02010609060101010101" pitchFamily="49" charset="-122"/>
                        </a:rPr>
                        <a:t>大气细颗粒污染的毒理与健康效应</a:t>
                      </a:r>
                      <a:endParaRPr lang="zh-CN" altLang="en-US" sz="10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000" b="1" i="0" u="none" strike="noStrike" kern="1200" baseline="0" dirty="0" smtClean="0">
                          <a:solidFill>
                            <a:schemeClr val="tx1"/>
                          </a:solidFill>
                          <a:effectLst/>
                          <a:latin typeface="仿宋" panose="02010609060101010101" pitchFamily="49" charset="-122"/>
                          <a:ea typeface="仿宋" panose="02010609060101010101" pitchFamily="49" charset="-122"/>
                          <a:cs typeface="+mn-cs"/>
                        </a:rPr>
                        <a:t>化学</a:t>
                      </a:r>
                      <a:endParaRPr lang="zh-CN" altLang="en-US" sz="1000" b="1" i="0" u="none" strike="noStrike" kern="1200" baseline="0" dirty="0">
                        <a:solidFill>
                          <a:schemeClr val="tx1"/>
                        </a:solidFill>
                        <a:effectLst/>
                        <a:latin typeface="仿宋" panose="02010609060101010101" pitchFamily="49" charset="-122"/>
                        <a:ea typeface="仿宋" panose="02010609060101010101" pitchFamily="49" charset="-122"/>
                        <a:cs typeface="+mn-cs"/>
                      </a:endParaRPr>
                    </a:p>
                  </a:txBody>
                  <a:tcPr anchor="ctr"/>
                </a:tc>
                <a:extLst>
                  <a:ext uri="{0D108BD9-81ED-4DB2-BD59-A6C34878D82A}">
                    <a16:rowId xmlns="" xmlns:a16="http://schemas.microsoft.com/office/drawing/2014/main" val="10012"/>
                  </a:ext>
                </a:extLst>
              </a:tr>
              <a:tr h="126856">
                <a:tc>
                  <a:txBody>
                    <a:bodyPr/>
                    <a:lstStyle/>
                    <a:p>
                      <a:pPr marL="0" marR="0" indent="0" algn="just" defTabSz="914400" rtl="0" eaLnBrk="1" fontAlgn="ctr" latinLnBrk="0" hangingPunct="1">
                        <a:lnSpc>
                          <a:spcPct val="100000"/>
                        </a:lnSpc>
                        <a:spcBef>
                          <a:spcPts val="0"/>
                        </a:spcBef>
                        <a:spcAft>
                          <a:spcPts val="0"/>
                        </a:spcAft>
                        <a:buClrTx/>
                        <a:buSzTx/>
                        <a:buFontTx/>
                        <a:buNone/>
                        <a:defRPr/>
                      </a:pPr>
                      <a:r>
                        <a:rPr lang="zh-CN" altLang="en-US" sz="1000" b="1" i="0" u="none" strike="noStrike" baseline="0" dirty="0" smtClean="0">
                          <a:solidFill>
                            <a:schemeClr val="tx1"/>
                          </a:solidFill>
                          <a:effectLst/>
                          <a:latin typeface="仿宋" panose="02010609060101010101" pitchFamily="49" charset="-122"/>
                          <a:ea typeface="仿宋" panose="02010609060101010101" pitchFamily="49" charset="-122"/>
                        </a:rPr>
                        <a:t>碳基能源高效转化的催化科学（王贵昌、周明华、周震）</a:t>
                      </a:r>
                      <a:endParaRPr lang="zh-CN" altLang="en-US" sz="10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solidFill>
                      <a:schemeClr val="accent5">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baseline="0" dirty="0" smtClean="0">
                          <a:solidFill>
                            <a:schemeClr val="tx1"/>
                          </a:solidFill>
                          <a:effectLst/>
                          <a:latin typeface="仿宋" panose="02010609060101010101" pitchFamily="49" charset="-122"/>
                          <a:ea typeface="仿宋" panose="02010609060101010101" pitchFamily="49" charset="-122"/>
                          <a:cs typeface="+mn-cs"/>
                        </a:rPr>
                        <a:t>化学</a:t>
                      </a:r>
                    </a:p>
                  </a:txBody>
                  <a:tcPr anchor="ctr">
                    <a:solidFill>
                      <a:schemeClr val="accent5">
                        <a:lumMod val="40000"/>
                        <a:lumOff val="60000"/>
                      </a:schemeClr>
                    </a:solidFill>
                  </a:tcPr>
                </a:tc>
                <a:extLst>
                  <a:ext uri="{0D108BD9-81ED-4DB2-BD59-A6C34878D82A}">
                    <a16:rowId xmlns="" xmlns:a16="http://schemas.microsoft.com/office/drawing/2014/main" val="10013"/>
                  </a:ext>
                </a:extLst>
              </a:tr>
              <a:tr h="126856">
                <a:tc>
                  <a:txBody>
                    <a:bodyPr/>
                    <a:lstStyle/>
                    <a:p>
                      <a:pPr marL="0" marR="0" indent="0" algn="just" defTabSz="914400" rtl="0" eaLnBrk="1" fontAlgn="ctr" latinLnBrk="0" hangingPunct="1">
                        <a:lnSpc>
                          <a:spcPct val="100000"/>
                        </a:lnSpc>
                        <a:spcBef>
                          <a:spcPts val="0"/>
                        </a:spcBef>
                        <a:spcAft>
                          <a:spcPts val="0"/>
                        </a:spcAft>
                        <a:buClrTx/>
                        <a:buSzTx/>
                        <a:buFontTx/>
                        <a:buNone/>
                        <a:defRPr/>
                      </a:pPr>
                      <a:r>
                        <a:rPr lang="zh-CN" altLang="en-US" sz="1000" b="1" i="0" u="none" strike="noStrike" baseline="0" dirty="0" smtClean="0">
                          <a:solidFill>
                            <a:schemeClr val="tx1"/>
                          </a:solidFill>
                          <a:effectLst/>
                          <a:latin typeface="仿宋" panose="02010609060101010101" pitchFamily="49" charset="-122"/>
                          <a:ea typeface="仿宋" panose="02010609060101010101" pitchFamily="49" charset="-122"/>
                        </a:rPr>
                        <a:t>大数据驱动的管理与决策研究</a:t>
                      </a:r>
                      <a:endParaRPr lang="zh-CN" altLang="en-US" sz="10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000" b="1" i="0" u="none" strike="noStrike" kern="1200" baseline="0" dirty="0" smtClean="0">
                          <a:solidFill>
                            <a:schemeClr val="tx1"/>
                          </a:solidFill>
                          <a:effectLst/>
                          <a:latin typeface="仿宋" panose="02010609060101010101" pitchFamily="49" charset="-122"/>
                          <a:ea typeface="仿宋" panose="02010609060101010101" pitchFamily="49" charset="-122"/>
                          <a:cs typeface="+mn-cs"/>
                        </a:rPr>
                        <a:t>管理</a:t>
                      </a:r>
                      <a:endParaRPr lang="en-US" altLang="zh-CN" sz="1000" b="1" i="0" u="none" strike="noStrike" kern="1200" baseline="0" dirty="0" smtClean="0">
                        <a:solidFill>
                          <a:schemeClr val="tx1"/>
                        </a:solidFill>
                        <a:effectLst/>
                        <a:latin typeface="仿宋" panose="02010609060101010101" pitchFamily="49" charset="-122"/>
                        <a:ea typeface="仿宋" panose="02010609060101010101" pitchFamily="49" charset="-122"/>
                        <a:cs typeface="+mn-cs"/>
                      </a:endParaRPr>
                    </a:p>
                  </a:txBody>
                  <a:tcPr anchor="ctr"/>
                </a:tc>
                <a:extLst>
                  <a:ext uri="{0D108BD9-81ED-4DB2-BD59-A6C34878D82A}">
                    <a16:rowId xmlns="" xmlns:a16="http://schemas.microsoft.com/office/drawing/2014/main" val="10014"/>
                  </a:ext>
                </a:extLst>
              </a:tr>
              <a:tr h="126856">
                <a:tc>
                  <a:txBody>
                    <a:bodyPr/>
                    <a:lstStyle/>
                    <a:p>
                      <a:pPr marL="0" marR="0" indent="0" algn="just" defTabSz="914400" rtl="0" eaLnBrk="1" fontAlgn="ctr" latinLnBrk="0" hangingPunct="1">
                        <a:lnSpc>
                          <a:spcPct val="100000"/>
                        </a:lnSpc>
                        <a:spcBef>
                          <a:spcPts val="0"/>
                        </a:spcBef>
                        <a:spcAft>
                          <a:spcPts val="0"/>
                        </a:spcAft>
                        <a:buClrTx/>
                        <a:buSzTx/>
                        <a:buFontTx/>
                        <a:buNone/>
                        <a:defRPr/>
                      </a:pPr>
                      <a:r>
                        <a:rPr lang="zh-CN" altLang="en-US" sz="1000" b="1" i="0" u="none" strike="noStrike" baseline="0" dirty="0" smtClean="0">
                          <a:solidFill>
                            <a:schemeClr val="tx1"/>
                          </a:solidFill>
                          <a:effectLst/>
                          <a:latin typeface="仿宋" panose="02010609060101010101" pitchFamily="49" charset="-122"/>
                          <a:ea typeface="仿宋" panose="02010609060101010101" pitchFamily="49" charset="-122"/>
                        </a:rPr>
                        <a:t>西南河流源区径流变化和适应性利用</a:t>
                      </a:r>
                      <a:endParaRPr lang="zh-CN" altLang="en-US" sz="10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000" b="1" i="0" u="none" strike="noStrike" kern="1200" baseline="0" dirty="0" smtClean="0">
                          <a:solidFill>
                            <a:schemeClr val="tx1"/>
                          </a:solidFill>
                          <a:effectLst/>
                          <a:latin typeface="仿宋" panose="02010609060101010101" pitchFamily="49" charset="-122"/>
                          <a:ea typeface="仿宋" panose="02010609060101010101" pitchFamily="49" charset="-122"/>
                          <a:cs typeface="+mn-cs"/>
                        </a:rPr>
                        <a:t>工材</a:t>
                      </a:r>
                      <a:endParaRPr lang="zh-CN" altLang="en-US" sz="1000" b="1" i="0" u="none" strike="noStrike" kern="1200" baseline="0" dirty="0">
                        <a:solidFill>
                          <a:schemeClr val="tx1"/>
                        </a:solidFill>
                        <a:effectLst/>
                        <a:latin typeface="仿宋" panose="02010609060101010101" pitchFamily="49" charset="-122"/>
                        <a:ea typeface="仿宋" panose="02010609060101010101" pitchFamily="49" charset="-122"/>
                        <a:cs typeface="+mn-cs"/>
                      </a:endParaRPr>
                    </a:p>
                  </a:txBody>
                  <a:tcPr anchor="ctr"/>
                </a:tc>
                <a:extLst>
                  <a:ext uri="{0D108BD9-81ED-4DB2-BD59-A6C34878D82A}">
                    <a16:rowId xmlns="" xmlns:a16="http://schemas.microsoft.com/office/drawing/2014/main" val="10015"/>
                  </a:ext>
                </a:extLst>
              </a:tr>
              <a:tr h="126856">
                <a:tc>
                  <a:txBody>
                    <a:bodyPr/>
                    <a:lstStyle/>
                    <a:p>
                      <a:pPr marL="0" marR="0" indent="0" algn="just" defTabSz="914400" rtl="0" eaLnBrk="1" fontAlgn="ctr" latinLnBrk="0" hangingPunct="1">
                        <a:lnSpc>
                          <a:spcPct val="100000"/>
                        </a:lnSpc>
                        <a:spcBef>
                          <a:spcPts val="0"/>
                        </a:spcBef>
                        <a:spcAft>
                          <a:spcPts val="0"/>
                        </a:spcAft>
                        <a:buClrTx/>
                        <a:buSzTx/>
                        <a:buFontTx/>
                        <a:buNone/>
                        <a:defRPr/>
                      </a:pPr>
                      <a:r>
                        <a:rPr lang="zh-CN" altLang="en-US" sz="1000" b="1" i="0" u="none" strike="noStrike" baseline="0" dirty="0" smtClean="0">
                          <a:solidFill>
                            <a:schemeClr val="tx1"/>
                          </a:solidFill>
                          <a:effectLst/>
                          <a:latin typeface="仿宋" panose="02010609060101010101" pitchFamily="49" charset="-122"/>
                          <a:ea typeface="仿宋" panose="02010609060101010101" pitchFamily="49" charset="-122"/>
                        </a:rPr>
                        <a:t>功能导向晶态材料的结构设计和可控制备（卜显和）</a:t>
                      </a:r>
                      <a:endParaRPr lang="zh-CN" altLang="en-US" sz="10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solidFill>
                      <a:schemeClr val="accent5">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000" b="1" i="0" u="none" strike="noStrike" kern="1200" baseline="0" dirty="0" smtClean="0">
                          <a:solidFill>
                            <a:schemeClr val="tx1"/>
                          </a:solidFill>
                          <a:effectLst/>
                          <a:latin typeface="仿宋" panose="02010609060101010101" pitchFamily="49" charset="-122"/>
                          <a:ea typeface="仿宋" panose="02010609060101010101" pitchFamily="49" charset="-122"/>
                          <a:cs typeface="+mn-cs"/>
                        </a:rPr>
                        <a:t>工材</a:t>
                      </a:r>
                      <a:endParaRPr lang="zh-CN" altLang="en-US" sz="1000" b="1" i="0" u="none" strike="noStrike" kern="1200" baseline="0" dirty="0">
                        <a:solidFill>
                          <a:schemeClr val="tx1"/>
                        </a:solidFill>
                        <a:effectLst/>
                        <a:latin typeface="仿宋" panose="02010609060101010101" pitchFamily="49" charset="-122"/>
                        <a:ea typeface="仿宋" panose="02010609060101010101" pitchFamily="49" charset="-122"/>
                        <a:cs typeface="+mn-cs"/>
                      </a:endParaRPr>
                    </a:p>
                  </a:txBody>
                  <a:tcPr anchor="ctr">
                    <a:solidFill>
                      <a:schemeClr val="accent5">
                        <a:lumMod val="40000"/>
                        <a:lumOff val="60000"/>
                      </a:schemeClr>
                    </a:solidFill>
                  </a:tcPr>
                </a:tc>
                <a:extLst>
                  <a:ext uri="{0D108BD9-81ED-4DB2-BD59-A6C34878D82A}">
                    <a16:rowId xmlns="" xmlns:a16="http://schemas.microsoft.com/office/drawing/2014/main" val="10016"/>
                  </a:ext>
                </a:extLst>
              </a:tr>
              <a:tr h="126856">
                <a:tc>
                  <a:txBody>
                    <a:bodyPr/>
                    <a:lstStyle/>
                    <a:p>
                      <a:pPr marL="0" marR="0" indent="0" algn="just" defTabSz="914400" rtl="0" eaLnBrk="1" fontAlgn="ctr" latinLnBrk="0" hangingPunct="1">
                        <a:lnSpc>
                          <a:spcPct val="100000"/>
                        </a:lnSpc>
                        <a:spcBef>
                          <a:spcPts val="0"/>
                        </a:spcBef>
                        <a:spcAft>
                          <a:spcPts val="0"/>
                        </a:spcAft>
                        <a:buClrTx/>
                        <a:buSzTx/>
                        <a:buFontTx/>
                        <a:buNone/>
                        <a:defRPr/>
                      </a:pPr>
                      <a:r>
                        <a:rPr lang="zh-CN" altLang="en-US" sz="1000" b="1" i="0" u="none" strike="noStrike" baseline="0" dirty="0" smtClean="0">
                          <a:solidFill>
                            <a:schemeClr val="tx1"/>
                          </a:solidFill>
                          <a:effectLst/>
                          <a:latin typeface="仿宋" panose="02010609060101010101" pitchFamily="49" charset="-122"/>
                          <a:ea typeface="仿宋" panose="02010609060101010101" pitchFamily="49" charset="-122"/>
                        </a:rPr>
                        <a:t>非可控性炎症恶性转化的调控网络及其分子机制（杨荣存）</a:t>
                      </a:r>
                      <a:endParaRPr lang="zh-CN" altLang="en-US" sz="1000" b="1" i="0" u="none" strike="noStrike" baseline="0" dirty="0">
                        <a:solidFill>
                          <a:schemeClr val="tx1"/>
                        </a:solidFill>
                        <a:effectLst/>
                        <a:latin typeface="仿宋" panose="02010609060101010101" pitchFamily="49" charset="-122"/>
                        <a:ea typeface="仿宋" panose="02010609060101010101" pitchFamily="49" charset="-122"/>
                      </a:endParaRPr>
                    </a:p>
                  </a:txBody>
                  <a:tcPr anchor="ctr">
                    <a:solidFill>
                      <a:schemeClr val="accent5">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000" b="1" i="0" u="none" strike="noStrike" kern="1200" baseline="0" dirty="0" smtClean="0">
                          <a:solidFill>
                            <a:schemeClr val="tx1"/>
                          </a:solidFill>
                          <a:effectLst/>
                          <a:latin typeface="仿宋" panose="02010609060101010101" pitchFamily="49" charset="-122"/>
                          <a:ea typeface="仿宋" panose="02010609060101010101" pitchFamily="49" charset="-122"/>
                          <a:cs typeface="+mn-cs"/>
                        </a:rPr>
                        <a:t>医学</a:t>
                      </a:r>
                      <a:endParaRPr lang="zh-CN" altLang="en-US" sz="1000" b="1" i="0" u="none" strike="noStrike" kern="1200" baseline="0" dirty="0">
                        <a:solidFill>
                          <a:schemeClr val="tx1"/>
                        </a:solidFill>
                        <a:effectLst/>
                        <a:latin typeface="仿宋" panose="02010609060101010101" pitchFamily="49" charset="-122"/>
                        <a:ea typeface="仿宋" panose="02010609060101010101" pitchFamily="49" charset="-122"/>
                        <a:cs typeface="+mn-cs"/>
                      </a:endParaRPr>
                    </a:p>
                  </a:txBody>
                  <a:tcPr anchor="ctr">
                    <a:solidFill>
                      <a:schemeClr val="accent5">
                        <a:lumMod val="40000"/>
                        <a:lumOff val="60000"/>
                      </a:schemeClr>
                    </a:solidFill>
                  </a:tcPr>
                </a:tc>
                <a:extLst>
                  <a:ext uri="{0D108BD9-81ED-4DB2-BD59-A6C34878D82A}">
                    <a16:rowId xmlns="" xmlns:a16="http://schemas.microsoft.com/office/drawing/2014/main" val="10017"/>
                  </a:ext>
                </a:extLst>
              </a:tr>
            </a:tbl>
          </a:graphicData>
        </a:graphic>
      </p:graphicFrame>
    </p:spTree>
    <p:extLst>
      <p:ext uri="{BB962C8B-B14F-4D97-AF65-F5344CB8AC3E}">
        <p14:creationId xmlns:p14="http://schemas.microsoft.com/office/powerpoint/2010/main" val="1257057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53912" y="53211"/>
            <a:ext cx="6670416" cy="646331"/>
          </a:xfrm>
          <a:prstGeom prst="rect">
            <a:avLst/>
          </a:prstGeom>
          <a:noFill/>
        </p:spPr>
        <p:txBody>
          <a:bodyPr wrap="none" lIns="91440" tIns="45720" rIns="91440" bIns="45720">
            <a:spAutoFit/>
          </a:bodyPr>
          <a:lstStyle/>
          <a:p>
            <a:pPr algn="ctr"/>
            <a:r>
              <a:rPr lang="zh-CN" altLang="en-US" sz="3600" b="1" dirty="0" smtClean="0">
                <a:ln w="10541" cmpd="sng">
                  <a:solidFill>
                    <a:schemeClr val="tx1"/>
                  </a:solidFill>
                  <a:prstDash val="solid"/>
                </a:ln>
                <a:solidFill>
                  <a:srgbClr val="A72378"/>
                </a:solidFill>
                <a:latin typeface="Times New Roman" pitchFamily="18" charset="0"/>
                <a:ea typeface="宋体" pitchFamily="2" charset="-122"/>
              </a:rPr>
              <a:t>重点国际（地区）合作研究项目</a:t>
            </a:r>
            <a:endParaRPr lang="zh-CN" altLang="en-US" sz="36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
        <p:nvSpPr>
          <p:cNvPr id="3" name="矩形 2"/>
          <p:cNvSpPr/>
          <p:nvPr/>
        </p:nvSpPr>
        <p:spPr>
          <a:xfrm>
            <a:off x="6048164" y="1707654"/>
            <a:ext cx="2952328" cy="2246769"/>
          </a:xfrm>
          <a:prstGeom prst="rect">
            <a:avLst/>
          </a:prstGeom>
        </p:spPr>
        <p:txBody>
          <a:bodyPr wrap="square">
            <a:spAutoFit/>
          </a:bodyPr>
          <a:lstStyle/>
          <a:p>
            <a:r>
              <a:rPr lang="en-US" altLang="zh-CN" sz="2000" b="1" dirty="0">
                <a:latin typeface="Times New Roman" panose="02020603050405020304" pitchFamily="18" charset="0"/>
                <a:ea typeface="仿宋" panose="02010609060101010101" pitchFamily="49" charset="-122"/>
              </a:rPr>
              <a:t>2018</a:t>
            </a:r>
            <a:r>
              <a:rPr lang="zh-CN" altLang="en-US" sz="2000" b="1" dirty="0">
                <a:latin typeface="Times New Roman" panose="02020603050405020304" pitchFamily="18" charset="0"/>
                <a:ea typeface="仿宋" panose="02010609060101010101" pitchFamily="49" charset="-122"/>
              </a:rPr>
              <a:t>年申请</a:t>
            </a:r>
            <a:r>
              <a:rPr lang="en-US" altLang="zh-CN" sz="2000" b="1" dirty="0">
                <a:latin typeface="Times New Roman" panose="02020603050405020304" pitchFamily="18" charset="0"/>
                <a:ea typeface="仿宋" panose="02010609060101010101" pitchFamily="49" charset="-122"/>
              </a:rPr>
              <a:t>685</a:t>
            </a:r>
            <a:r>
              <a:rPr lang="zh-CN" altLang="en-US" sz="2000" b="1" dirty="0">
                <a:latin typeface="Times New Roman" panose="02020603050405020304" pitchFamily="18" charset="0"/>
                <a:ea typeface="仿宋" panose="02010609060101010101" pitchFamily="49" charset="-122"/>
              </a:rPr>
              <a:t>项，比去年增加</a:t>
            </a:r>
            <a:r>
              <a:rPr lang="en-US" altLang="zh-CN" sz="2000" b="1" dirty="0">
                <a:latin typeface="Times New Roman" panose="02020603050405020304" pitchFamily="18" charset="0"/>
                <a:ea typeface="仿宋" panose="02010609060101010101" pitchFamily="49" charset="-122"/>
              </a:rPr>
              <a:t>76</a:t>
            </a:r>
            <a:r>
              <a:rPr lang="zh-CN" altLang="en-US" sz="2000" b="1" dirty="0">
                <a:latin typeface="Times New Roman" panose="02020603050405020304" pitchFamily="18" charset="0"/>
                <a:ea typeface="仿宋" panose="02010609060101010101" pitchFamily="49" charset="-122"/>
              </a:rPr>
              <a:t>项；</a:t>
            </a:r>
            <a:r>
              <a:rPr lang="zh-CN" altLang="zh-CN" sz="2000" b="1" dirty="0">
                <a:latin typeface="Times New Roman" panose="02020603050405020304" pitchFamily="18" charset="0"/>
                <a:ea typeface="仿宋" panose="02010609060101010101" pitchFamily="49" charset="-122"/>
              </a:rPr>
              <a:t>资助</a:t>
            </a:r>
            <a:r>
              <a:rPr lang="en-US" altLang="zh-CN" sz="2000" b="1" dirty="0">
                <a:solidFill>
                  <a:srgbClr val="FF0000"/>
                </a:solidFill>
                <a:latin typeface="Times New Roman" panose="02020603050405020304" pitchFamily="18" charset="0"/>
                <a:ea typeface="仿宋" panose="02010609060101010101" pitchFamily="49" charset="-122"/>
              </a:rPr>
              <a:t>106</a:t>
            </a:r>
            <a:r>
              <a:rPr lang="zh-CN" altLang="zh-CN" sz="2000" b="1" dirty="0">
                <a:solidFill>
                  <a:srgbClr val="FF0000"/>
                </a:solidFill>
                <a:latin typeface="Times New Roman" panose="02020603050405020304" pitchFamily="18" charset="0"/>
                <a:ea typeface="仿宋" panose="02010609060101010101" pitchFamily="49" charset="-122"/>
              </a:rPr>
              <a:t>项</a:t>
            </a:r>
            <a:r>
              <a:rPr lang="zh-CN" altLang="zh-CN" sz="2000" b="1" dirty="0">
                <a:latin typeface="Times New Roman" panose="02020603050405020304" pitchFamily="18" charset="0"/>
                <a:ea typeface="仿宋" panose="02010609060101010101" pitchFamily="49" charset="-122"/>
              </a:rPr>
              <a:t>，直接费用</a:t>
            </a:r>
            <a:r>
              <a:rPr lang="en-US" altLang="zh-CN" sz="2000" b="1" dirty="0">
                <a:solidFill>
                  <a:srgbClr val="FF0000"/>
                </a:solidFill>
                <a:latin typeface="Times New Roman" panose="02020603050405020304" pitchFamily="18" charset="0"/>
                <a:ea typeface="仿宋" panose="02010609060101010101" pitchFamily="49" charset="-122"/>
              </a:rPr>
              <a:t>2.57</a:t>
            </a:r>
            <a:r>
              <a:rPr lang="zh-CN" altLang="en-US" sz="2000" b="1" dirty="0">
                <a:solidFill>
                  <a:srgbClr val="FF0000"/>
                </a:solidFill>
                <a:latin typeface="Times New Roman" panose="02020603050405020304" pitchFamily="18" charset="0"/>
                <a:ea typeface="仿宋" panose="02010609060101010101" pitchFamily="49" charset="-122"/>
              </a:rPr>
              <a:t>亿元</a:t>
            </a:r>
            <a:r>
              <a:rPr lang="zh-CN" altLang="en-US" sz="2000" b="1" dirty="0">
                <a:solidFill>
                  <a:srgbClr val="002060"/>
                </a:solidFill>
                <a:latin typeface="Times New Roman" panose="02020603050405020304" pitchFamily="18" charset="0"/>
                <a:ea typeface="仿宋" panose="02010609060101010101" pitchFamily="49" charset="-122"/>
              </a:rPr>
              <a:t>。</a:t>
            </a:r>
            <a:r>
              <a:rPr lang="zh-CN" altLang="en-US" sz="2000" b="1" dirty="0">
                <a:latin typeface="Times New Roman" panose="02020603050405020304" pitchFamily="18" charset="0"/>
                <a:ea typeface="仿宋" panose="02010609060101010101" pitchFamily="49" charset="-122"/>
              </a:rPr>
              <a:t>平均资助强度</a:t>
            </a:r>
            <a:r>
              <a:rPr lang="en-US" altLang="zh-CN" sz="2000" b="1" dirty="0">
                <a:solidFill>
                  <a:srgbClr val="FF0000"/>
                </a:solidFill>
                <a:latin typeface="Times New Roman" panose="02020603050405020304" pitchFamily="18" charset="0"/>
                <a:ea typeface="仿宋" panose="02010609060101010101" pitchFamily="49" charset="-122"/>
              </a:rPr>
              <a:t>242.45</a:t>
            </a:r>
            <a:r>
              <a:rPr lang="zh-CN" altLang="en-US" sz="2000" b="1" dirty="0">
                <a:solidFill>
                  <a:srgbClr val="FF0000"/>
                </a:solidFill>
                <a:latin typeface="Times New Roman" panose="02020603050405020304" pitchFamily="18" charset="0"/>
                <a:ea typeface="仿宋" panose="02010609060101010101" pitchFamily="49" charset="-122"/>
              </a:rPr>
              <a:t>万元</a:t>
            </a:r>
            <a:r>
              <a:rPr lang="en-US" altLang="zh-CN" sz="2000" b="1" dirty="0">
                <a:solidFill>
                  <a:srgbClr val="FF0000"/>
                </a:solidFill>
                <a:latin typeface="Times New Roman" panose="02020603050405020304" pitchFamily="18" charset="0"/>
                <a:ea typeface="仿宋" panose="02010609060101010101" pitchFamily="49" charset="-122"/>
              </a:rPr>
              <a:t>/</a:t>
            </a:r>
            <a:r>
              <a:rPr lang="zh-CN" altLang="en-US" sz="2000" b="1" dirty="0">
                <a:solidFill>
                  <a:srgbClr val="FF0000"/>
                </a:solidFill>
                <a:latin typeface="Times New Roman" panose="02020603050405020304" pitchFamily="18" charset="0"/>
                <a:ea typeface="仿宋" panose="02010609060101010101" pitchFamily="49" charset="-122"/>
              </a:rPr>
              <a:t>项</a:t>
            </a:r>
            <a:r>
              <a:rPr lang="zh-CN" altLang="en-US" sz="2000" b="1" dirty="0">
                <a:solidFill>
                  <a:srgbClr val="002060"/>
                </a:solidFill>
                <a:latin typeface="Times New Roman" panose="02020603050405020304" pitchFamily="18" charset="0"/>
                <a:ea typeface="仿宋" panose="02010609060101010101" pitchFamily="49" charset="-122"/>
              </a:rPr>
              <a:t>，与去年（</a:t>
            </a:r>
            <a:r>
              <a:rPr lang="en-US" altLang="zh-CN" sz="2000" b="1" dirty="0">
                <a:solidFill>
                  <a:srgbClr val="002060"/>
                </a:solidFill>
                <a:latin typeface="Times New Roman" panose="02020603050405020304" pitchFamily="18" charset="0"/>
                <a:ea typeface="仿宋" panose="02010609060101010101" pitchFamily="49" charset="-122"/>
              </a:rPr>
              <a:t>238.32</a:t>
            </a:r>
            <a:r>
              <a:rPr lang="zh-CN" altLang="en-US" sz="2000" b="1" dirty="0">
                <a:solidFill>
                  <a:srgbClr val="002060"/>
                </a:solidFill>
                <a:latin typeface="Times New Roman" panose="02020603050405020304" pitchFamily="18" charset="0"/>
                <a:ea typeface="仿宋" panose="02010609060101010101" pitchFamily="49" charset="-122"/>
              </a:rPr>
              <a:t>万元</a:t>
            </a:r>
            <a:r>
              <a:rPr lang="en-US" altLang="zh-CN" sz="2000" b="1" dirty="0">
                <a:solidFill>
                  <a:srgbClr val="002060"/>
                </a:solidFill>
                <a:latin typeface="Times New Roman" panose="02020603050405020304" pitchFamily="18" charset="0"/>
                <a:ea typeface="仿宋" panose="02010609060101010101" pitchFamily="49" charset="-122"/>
              </a:rPr>
              <a:t>/</a:t>
            </a:r>
            <a:r>
              <a:rPr lang="zh-CN" altLang="en-US" sz="2000" b="1" dirty="0">
                <a:solidFill>
                  <a:srgbClr val="002060"/>
                </a:solidFill>
                <a:latin typeface="Times New Roman" panose="02020603050405020304" pitchFamily="18" charset="0"/>
                <a:ea typeface="仿宋" panose="02010609060101010101" pitchFamily="49" charset="-122"/>
              </a:rPr>
              <a:t>项）相比提高了</a:t>
            </a:r>
            <a:r>
              <a:rPr lang="en-US" altLang="zh-CN" sz="2000" b="1" dirty="0">
                <a:solidFill>
                  <a:srgbClr val="002060"/>
                </a:solidFill>
                <a:latin typeface="Times New Roman" panose="02020603050405020304" pitchFamily="18" charset="0"/>
                <a:ea typeface="仿宋" panose="02010609060101010101" pitchFamily="49" charset="-122"/>
              </a:rPr>
              <a:t>4.13</a:t>
            </a:r>
            <a:r>
              <a:rPr lang="zh-CN" altLang="en-US" sz="2000" b="1" dirty="0">
                <a:solidFill>
                  <a:srgbClr val="002060"/>
                </a:solidFill>
                <a:latin typeface="Times New Roman" panose="02020603050405020304" pitchFamily="18" charset="0"/>
                <a:ea typeface="仿宋" panose="02010609060101010101" pitchFamily="49" charset="-122"/>
              </a:rPr>
              <a:t>万元</a:t>
            </a:r>
            <a:r>
              <a:rPr lang="en-US" altLang="zh-CN" sz="2000" b="1" dirty="0">
                <a:solidFill>
                  <a:srgbClr val="002060"/>
                </a:solidFill>
                <a:latin typeface="Times New Roman" panose="02020603050405020304" pitchFamily="18" charset="0"/>
                <a:ea typeface="仿宋" panose="02010609060101010101" pitchFamily="49" charset="-122"/>
              </a:rPr>
              <a:t>/</a:t>
            </a:r>
            <a:r>
              <a:rPr lang="zh-CN" altLang="en-US" sz="2000" b="1" dirty="0">
                <a:solidFill>
                  <a:srgbClr val="002060"/>
                </a:solidFill>
                <a:latin typeface="Times New Roman" panose="02020603050405020304" pitchFamily="18" charset="0"/>
                <a:ea typeface="仿宋" panose="02010609060101010101" pitchFamily="49" charset="-122"/>
              </a:rPr>
              <a:t>项，增幅</a:t>
            </a:r>
            <a:r>
              <a:rPr lang="en-US" altLang="zh-CN" sz="2000" b="1" dirty="0">
                <a:solidFill>
                  <a:srgbClr val="002060"/>
                </a:solidFill>
                <a:latin typeface="Times New Roman" panose="02020603050405020304" pitchFamily="18" charset="0"/>
                <a:ea typeface="仿宋" panose="02010609060101010101" pitchFamily="49" charset="-122"/>
              </a:rPr>
              <a:t>1.73%</a:t>
            </a:r>
            <a:r>
              <a:rPr lang="zh-CN" altLang="en-US" sz="2000" b="1" dirty="0">
                <a:solidFill>
                  <a:srgbClr val="002060"/>
                </a:solidFill>
                <a:latin typeface="Times New Roman" panose="02020603050405020304" pitchFamily="18" charset="0"/>
                <a:ea typeface="仿宋" panose="02010609060101010101" pitchFamily="49" charset="-122"/>
              </a:rPr>
              <a:t>。 </a:t>
            </a:r>
            <a:endParaRPr lang="zh-CN" altLang="en-US" sz="2000" b="1" dirty="0">
              <a:latin typeface="Times New Roman" panose="02020603050405020304" pitchFamily="18" charset="0"/>
              <a:ea typeface="仿宋" panose="02010609060101010101" pitchFamily="49" charset="-122"/>
            </a:endParaRPr>
          </a:p>
        </p:txBody>
      </p:sp>
      <p:pic>
        <p:nvPicPr>
          <p:cNvPr id="4" name="Picture 1"/>
          <p:cNvPicPr>
            <a:picLocks noChangeAspect="1" noChangeArrowheads="1"/>
          </p:cNvPicPr>
          <p:nvPr/>
        </p:nvPicPr>
        <p:blipFill>
          <a:blip r:embed="rId2" cstate="print"/>
          <a:srcRect/>
          <a:stretch>
            <a:fillRect/>
          </a:stretch>
        </p:blipFill>
        <p:spPr bwMode="auto">
          <a:xfrm>
            <a:off x="279073" y="1340418"/>
            <a:ext cx="5961286" cy="3456384"/>
          </a:xfrm>
          <a:prstGeom prst="rect">
            <a:avLst/>
          </a:prstGeom>
          <a:noFill/>
          <a:ln w="9525">
            <a:noFill/>
            <a:miter lim="800000"/>
            <a:headEnd/>
            <a:tailEnd/>
          </a:ln>
          <a:effectLst/>
        </p:spPr>
      </p:pic>
      <p:sp>
        <p:nvSpPr>
          <p:cNvPr id="5" name="矩形 4"/>
          <p:cNvSpPr>
            <a:spLocks noChangeArrowheads="1"/>
          </p:cNvSpPr>
          <p:nvPr/>
        </p:nvSpPr>
        <p:spPr bwMode="auto">
          <a:xfrm>
            <a:off x="251520" y="814608"/>
            <a:ext cx="7632848" cy="42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pPr>
            <a:r>
              <a:rPr lang="en-US" altLang="zh-CN" sz="2000" b="1" dirty="0" smtClean="0">
                <a:latin typeface="Times New Roman" panose="02020603050405020304" pitchFamily="18" charset="0"/>
                <a:ea typeface="仿宋" panose="02010609060101010101" pitchFamily="49" charset="-122"/>
              </a:rPr>
              <a:t>2018</a:t>
            </a:r>
            <a:r>
              <a:rPr lang="zh-CN" altLang="en-US" sz="2000" b="1" dirty="0" smtClean="0">
                <a:latin typeface="Times New Roman" panose="02020603050405020304" pitchFamily="18" charset="0"/>
                <a:ea typeface="仿宋" panose="02010609060101010101" pitchFamily="49" charset="-122"/>
              </a:rPr>
              <a:t>年</a:t>
            </a:r>
            <a:r>
              <a:rPr lang="zh-CN" altLang="zh-CN" sz="2000" b="1" dirty="0">
                <a:latin typeface="Times New Roman" panose="02020603050405020304" pitchFamily="18" charset="0"/>
                <a:ea typeface="仿宋" panose="02010609060101010101" pitchFamily="49" charset="-122"/>
              </a:rPr>
              <a:t>重点国际（地区）合作研究</a:t>
            </a:r>
            <a:r>
              <a:rPr lang="zh-CN" altLang="zh-CN" sz="2000" b="1" dirty="0" smtClean="0">
                <a:latin typeface="Times New Roman" panose="02020603050405020304" pitchFamily="18" charset="0"/>
                <a:ea typeface="仿宋" panose="02010609060101010101" pitchFamily="49" charset="-122"/>
              </a:rPr>
              <a:t>项目合作</a:t>
            </a:r>
            <a:r>
              <a:rPr lang="zh-CN" altLang="zh-CN" sz="2000" b="1" dirty="0">
                <a:latin typeface="Times New Roman" panose="02020603050405020304" pitchFamily="18" charset="0"/>
                <a:ea typeface="仿宋" panose="02010609060101010101" pitchFamily="49" charset="-122"/>
              </a:rPr>
              <a:t>对象国别</a:t>
            </a:r>
            <a:r>
              <a:rPr lang="en-US" altLang="zh-CN" sz="2000" b="1" dirty="0">
                <a:latin typeface="Times New Roman" panose="02020603050405020304" pitchFamily="18" charset="0"/>
                <a:ea typeface="仿宋" panose="02010609060101010101" pitchFamily="49" charset="-122"/>
              </a:rPr>
              <a:t>(</a:t>
            </a:r>
            <a:r>
              <a:rPr lang="zh-CN" altLang="zh-CN" sz="2000" b="1" dirty="0">
                <a:latin typeface="Times New Roman" panose="02020603050405020304" pitchFamily="18" charset="0"/>
                <a:ea typeface="仿宋" panose="02010609060101010101" pitchFamily="49" charset="-122"/>
              </a:rPr>
              <a:t>地区</a:t>
            </a:r>
            <a:r>
              <a:rPr lang="en-US" altLang="zh-CN" sz="2000" b="1" dirty="0">
                <a:latin typeface="Times New Roman" panose="02020603050405020304" pitchFamily="18" charset="0"/>
                <a:ea typeface="仿宋" panose="02010609060101010101" pitchFamily="49" charset="-122"/>
              </a:rPr>
              <a:t>)</a:t>
            </a:r>
            <a:r>
              <a:rPr lang="zh-CN" altLang="zh-CN" sz="2000" b="1" dirty="0">
                <a:latin typeface="Times New Roman" panose="02020603050405020304" pitchFamily="18" charset="0"/>
                <a:ea typeface="仿宋" panose="02010609060101010101" pitchFamily="49" charset="-122"/>
              </a:rPr>
              <a:t>分布</a:t>
            </a:r>
            <a:endParaRPr lang="zh-CN" altLang="en-US" sz="2000" b="1" dirty="0">
              <a:latin typeface="Times New Roman" panose="02020603050405020304" pitchFamily="18" charset="0"/>
              <a:ea typeface="仿宋" panose="02010609060101010101" pitchFamily="49" charset="-122"/>
            </a:endParaRPr>
          </a:p>
        </p:txBody>
      </p:sp>
    </p:spTree>
    <p:extLst>
      <p:ext uri="{BB962C8B-B14F-4D97-AF65-F5344CB8AC3E}">
        <p14:creationId xmlns:p14="http://schemas.microsoft.com/office/powerpoint/2010/main" val="2042590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p:cNvSpPr>
          <p:nvPr/>
        </p:nvSpPr>
        <p:spPr>
          <a:xfrm>
            <a:off x="719064" y="843558"/>
            <a:ext cx="8424936" cy="240819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00"/>
              </a:spcBef>
              <a:spcAft>
                <a:spcPts val="600"/>
              </a:spcAft>
              <a:buFont typeface="Wingdings" panose="05000000000000000000" pitchFamily="2" charset="2"/>
              <a:buChar char="Ø"/>
            </a:pPr>
            <a:r>
              <a:rPr lang="en-US" altLang="zh-CN" sz="2000" dirty="0" smtClean="0">
                <a:latin typeface="Times New Roman" panose="02020603050405020304" pitchFamily="18" charset="0"/>
                <a:ea typeface="仿宋" panose="02010609060101010101" pitchFamily="49" charset="-122"/>
              </a:rPr>
              <a:t>2018</a:t>
            </a:r>
            <a:r>
              <a:rPr lang="zh-CN" altLang="zh-CN" sz="2000" dirty="0" smtClean="0">
                <a:latin typeface="Times New Roman" panose="02020603050405020304" pitchFamily="18" charset="0"/>
                <a:ea typeface="仿宋" panose="02010609060101010101" pitchFamily="49" charset="-122"/>
              </a:rPr>
              <a:t>年</a:t>
            </a:r>
            <a:r>
              <a:rPr lang="zh-CN" altLang="en-US" sz="2000" dirty="0" smtClean="0">
                <a:latin typeface="Times New Roman" panose="02020603050405020304" pitchFamily="18" charset="0"/>
                <a:ea typeface="仿宋" panose="02010609060101010101" pitchFamily="49" charset="-122"/>
              </a:rPr>
              <a:t>申请</a:t>
            </a:r>
            <a:r>
              <a:rPr lang="en-US" altLang="zh-CN" sz="2000" dirty="0" smtClean="0">
                <a:latin typeface="Times New Roman" panose="02020603050405020304" pitchFamily="18" charset="0"/>
                <a:ea typeface="仿宋" panose="02010609060101010101" pitchFamily="49" charset="-122"/>
              </a:rPr>
              <a:t>5421</a:t>
            </a:r>
            <a:r>
              <a:rPr lang="zh-CN" altLang="en-US" sz="2000" dirty="0" smtClean="0">
                <a:latin typeface="Times New Roman" panose="02020603050405020304" pitchFamily="18" charset="0"/>
                <a:ea typeface="仿宋" panose="02010609060101010101" pitchFamily="49" charset="-122"/>
              </a:rPr>
              <a:t>项，</a:t>
            </a:r>
            <a:r>
              <a:rPr lang="zh-CN" altLang="en-US" sz="2000" dirty="0" smtClean="0">
                <a:solidFill>
                  <a:srgbClr val="FF0000"/>
                </a:solidFill>
                <a:latin typeface="Times New Roman" panose="02020603050405020304" pitchFamily="18" charset="0"/>
                <a:ea typeface="仿宋" panose="02010609060101010101" pitchFamily="49" charset="-122"/>
              </a:rPr>
              <a:t>比</a:t>
            </a:r>
            <a:r>
              <a:rPr lang="en-US" altLang="zh-CN" sz="2000" dirty="0" smtClean="0">
                <a:solidFill>
                  <a:srgbClr val="FF0000"/>
                </a:solidFill>
                <a:latin typeface="Times New Roman" panose="02020603050405020304" pitchFamily="18" charset="0"/>
                <a:ea typeface="仿宋" panose="02010609060101010101" pitchFamily="49" charset="-122"/>
              </a:rPr>
              <a:t>2017</a:t>
            </a:r>
            <a:r>
              <a:rPr lang="zh-CN" altLang="en-US" sz="2000" dirty="0" smtClean="0">
                <a:solidFill>
                  <a:srgbClr val="FF0000"/>
                </a:solidFill>
                <a:latin typeface="Times New Roman" panose="02020603050405020304" pitchFamily="18" charset="0"/>
                <a:ea typeface="仿宋" panose="02010609060101010101" pitchFamily="49" charset="-122"/>
              </a:rPr>
              <a:t>年增加</a:t>
            </a:r>
            <a:r>
              <a:rPr lang="en-US" altLang="zh-CN" sz="2000" dirty="0" smtClean="0">
                <a:solidFill>
                  <a:srgbClr val="FF0000"/>
                </a:solidFill>
                <a:latin typeface="Times New Roman" panose="02020603050405020304" pitchFamily="18" charset="0"/>
                <a:ea typeface="仿宋" panose="02010609060101010101" pitchFamily="49" charset="-122"/>
              </a:rPr>
              <a:t>554</a:t>
            </a:r>
            <a:r>
              <a:rPr lang="zh-CN" altLang="en-US" sz="2000" dirty="0" smtClean="0">
                <a:solidFill>
                  <a:srgbClr val="FF0000"/>
                </a:solidFill>
                <a:latin typeface="Times New Roman" panose="02020603050405020304" pitchFamily="18" charset="0"/>
                <a:ea typeface="仿宋" panose="02010609060101010101" pitchFamily="49" charset="-122"/>
              </a:rPr>
              <a:t>项，增幅</a:t>
            </a:r>
            <a:r>
              <a:rPr lang="en-US" altLang="zh-CN" sz="2000" dirty="0" smtClean="0">
                <a:solidFill>
                  <a:srgbClr val="FF0000"/>
                </a:solidFill>
                <a:latin typeface="Times New Roman" panose="02020603050405020304" pitchFamily="18" charset="0"/>
                <a:ea typeface="仿宋" panose="02010609060101010101" pitchFamily="49" charset="-122"/>
              </a:rPr>
              <a:t>11.38%</a:t>
            </a:r>
            <a:r>
              <a:rPr lang="zh-CN" altLang="en-US" sz="2000" dirty="0" smtClean="0">
                <a:latin typeface="Times New Roman" panose="02020603050405020304" pitchFamily="18" charset="0"/>
                <a:ea typeface="仿宋" panose="02010609060101010101" pitchFamily="49" charset="-122"/>
              </a:rPr>
              <a:t>。</a:t>
            </a:r>
            <a:endParaRPr lang="en-US" altLang="zh-CN" sz="2000" dirty="0" smtClean="0">
              <a:latin typeface="Times New Roman" panose="02020603050405020304" pitchFamily="18" charset="0"/>
              <a:ea typeface="仿宋" panose="02010609060101010101" pitchFamily="49" charset="-122"/>
            </a:endParaRPr>
          </a:p>
          <a:p>
            <a:pPr>
              <a:spcBef>
                <a:spcPts val="200"/>
              </a:spcBef>
              <a:spcAft>
                <a:spcPts val="600"/>
              </a:spcAft>
              <a:buFont typeface="Wingdings" panose="05000000000000000000" pitchFamily="2" charset="2"/>
              <a:buChar char="Ø"/>
            </a:pPr>
            <a:r>
              <a:rPr lang="zh-CN" altLang="en-US" sz="2000" dirty="0" smtClean="0">
                <a:latin typeface="Times New Roman" panose="02020603050405020304" pitchFamily="18" charset="0"/>
                <a:ea typeface="仿宋" panose="02010609060101010101" pitchFamily="49" charset="-122"/>
              </a:rPr>
              <a:t>资助</a:t>
            </a:r>
            <a:r>
              <a:rPr lang="en-US" altLang="zh-CN" sz="2000" dirty="0" smtClean="0">
                <a:solidFill>
                  <a:srgbClr val="FF0000"/>
                </a:solidFill>
                <a:latin typeface="Times New Roman" panose="02020603050405020304" pitchFamily="18" charset="0"/>
                <a:ea typeface="仿宋" panose="02010609060101010101" pitchFamily="49" charset="-122"/>
              </a:rPr>
              <a:t>400</a:t>
            </a:r>
            <a:r>
              <a:rPr lang="zh-CN" altLang="en-US" sz="2000" dirty="0" smtClean="0">
                <a:solidFill>
                  <a:srgbClr val="FF0000"/>
                </a:solidFill>
                <a:latin typeface="Times New Roman" panose="02020603050405020304" pitchFamily="18" charset="0"/>
                <a:ea typeface="仿宋" panose="02010609060101010101" pitchFamily="49" charset="-122"/>
              </a:rPr>
              <a:t>项</a:t>
            </a:r>
            <a:r>
              <a:rPr lang="zh-CN" altLang="en-US" sz="2000" dirty="0" smtClean="0">
                <a:latin typeface="Times New Roman" panose="02020603050405020304" pitchFamily="18" charset="0"/>
                <a:ea typeface="仿宋" panose="02010609060101010101" pitchFamily="49" charset="-122"/>
              </a:rPr>
              <a:t>，直接费用</a:t>
            </a:r>
            <a:r>
              <a:rPr lang="en-US" altLang="zh-CN" sz="2000" dirty="0" smtClean="0">
                <a:latin typeface="Times New Roman" panose="02020603050405020304" pitchFamily="18" charset="0"/>
                <a:ea typeface="仿宋" panose="02010609060101010101" pitchFamily="49" charset="-122"/>
              </a:rPr>
              <a:t>5.2</a:t>
            </a:r>
            <a:r>
              <a:rPr lang="zh-CN" altLang="en-US" sz="2000" dirty="0" smtClean="0">
                <a:latin typeface="Times New Roman" panose="02020603050405020304" pitchFamily="18" charset="0"/>
                <a:ea typeface="仿宋" panose="02010609060101010101" pitchFamily="49" charset="-122"/>
              </a:rPr>
              <a:t>亿元。平均资助率</a:t>
            </a:r>
            <a:r>
              <a:rPr lang="en-US" altLang="zh-CN" sz="2000" dirty="0" smtClean="0">
                <a:solidFill>
                  <a:srgbClr val="FF0000"/>
                </a:solidFill>
                <a:latin typeface="Times New Roman" panose="02020603050405020304" pitchFamily="18" charset="0"/>
                <a:ea typeface="仿宋" panose="02010609060101010101" pitchFamily="49" charset="-122"/>
              </a:rPr>
              <a:t>7.38%</a:t>
            </a:r>
            <a:r>
              <a:rPr lang="zh-CN" altLang="en-US" sz="2000" dirty="0" smtClean="0">
                <a:latin typeface="Times New Roman" panose="02020603050405020304" pitchFamily="18" charset="0"/>
                <a:ea typeface="仿宋" panose="02010609060101010101" pitchFamily="49" charset="-122"/>
              </a:rPr>
              <a:t>。</a:t>
            </a:r>
            <a:endParaRPr lang="en-US" altLang="zh-CN" sz="2000" dirty="0" smtClean="0">
              <a:latin typeface="Times New Roman" panose="02020603050405020304" pitchFamily="18" charset="0"/>
              <a:ea typeface="仿宋" panose="02010609060101010101" pitchFamily="49" charset="-122"/>
            </a:endParaRPr>
          </a:p>
          <a:p>
            <a:pPr lvl="1">
              <a:lnSpc>
                <a:spcPct val="130000"/>
              </a:lnSpc>
              <a:spcBef>
                <a:spcPts val="200"/>
              </a:spcBef>
              <a:spcAft>
                <a:spcPts val="600"/>
              </a:spcAft>
            </a:pPr>
            <a:r>
              <a:rPr lang="zh-CN" altLang="en-US" sz="2000" dirty="0" smtClean="0">
                <a:latin typeface="Times New Roman" panose="02020603050405020304" pitchFamily="18" charset="0"/>
                <a:ea typeface="仿宋" panose="02010609060101010101" pitchFamily="49" charset="-122"/>
              </a:rPr>
              <a:t>项目负责人平均年龄</a:t>
            </a:r>
            <a:r>
              <a:rPr lang="en-US" altLang="zh-CN" sz="2000" dirty="0" smtClean="0">
                <a:solidFill>
                  <a:srgbClr val="FF0000"/>
                </a:solidFill>
                <a:latin typeface="Times New Roman" panose="02020603050405020304" pitchFamily="18" charset="0"/>
                <a:ea typeface="仿宋" panose="02010609060101010101" pitchFamily="49" charset="-122"/>
              </a:rPr>
              <a:t>36.1</a:t>
            </a:r>
            <a:r>
              <a:rPr lang="zh-CN" altLang="en-US" sz="2000" dirty="0" smtClean="0">
                <a:solidFill>
                  <a:srgbClr val="FF0000"/>
                </a:solidFill>
                <a:latin typeface="Times New Roman" panose="02020603050405020304" pitchFamily="18" charset="0"/>
                <a:ea typeface="仿宋" panose="02010609060101010101" pitchFamily="49" charset="-122"/>
              </a:rPr>
              <a:t>岁</a:t>
            </a:r>
            <a:r>
              <a:rPr lang="zh-CN" altLang="en-US" sz="2000" dirty="0" smtClean="0">
                <a:latin typeface="Times New Roman" panose="02020603050405020304" pitchFamily="18" charset="0"/>
                <a:ea typeface="仿宋" panose="02010609060101010101" pitchFamily="49" charset="-122"/>
              </a:rPr>
              <a:t>，与去年（</a:t>
            </a:r>
            <a:r>
              <a:rPr lang="en-US" altLang="zh-CN" sz="2000" dirty="0" smtClean="0">
                <a:latin typeface="Times New Roman" panose="02020603050405020304" pitchFamily="18" charset="0"/>
                <a:ea typeface="仿宋" panose="02010609060101010101" pitchFamily="49" charset="-122"/>
              </a:rPr>
              <a:t>36.03</a:t>
            </a:r>
            <a:r>
              <a:rPr lang="zh-CN" altLang="en-US" sz="2000" dirty="0" smtClean="0">
                <a:latin typeface="Times New Roman" panose="02020603050405020304" pitchFamily="18" charset="0"/>
                <a:ea typeface="仿宋" panose="02010609060101010101" pitchFamily="49" charset="-122"/>
              </a:rPr>
              <a:t>岁）持平。</a:t>
            </a:r>
            <a:endParaRPr lang="en-US" altLang="zh-CN" sz="2000" dirty="0" smtClean="0">
              <a:latin typeface="Times New Roman" panose="02020603050405020304" pitchFamily="18" charset="0"/>
              <a:ea typeface="仿宋" panose="02010609060101010101" pitchFamily="49" charset="-122"/>
            </a:endParaRPr>
          </a:p>
          <a:p>
            <a:pPr lvl="1">
              <a:lnSpc>
                <a:spcPct val="130000"/>
              </a:lnSpc>
              <a:spcBef>
                <a:spcPts val="200"/>
              </a:spcBef>
              <a:spcAft>
                <a:spcPts val="600"/>
              </a:spcAft>
            </a:pPr>
            <a:r>
              <a:rPr lang="zh-CN" altLang="en-US" sz="2000" dirty="0" smtClean="0">
                <a:latin typeface="Times New Roman" panose="02020603050405020304" pitchFamily="18" charset="0"/>
                <a:ea typeface="仿宋" panose="02010609060101010101" pitchFamily="49" charset="-122"/>
              </a:rPr>
              <a:t>获资助女性</a:t>
            </a:r>
            <a:r>
              <a:rPr lang="en-US" altLang="zh-CN" sz="2000" dirty="0" smtClean="0">
                <a:latin typeface="Times New Roman" panose="02020603050405020304" pitchFamily="18" charset="0"/>
                <a:ea typeface="仿宋" panose="02010609060101010101" pitchFamily="49" charset="-122"/>
              </a:rPr>
              <a:t>66</a:t>
            </a:r>
            <a:r>
              <a:rPr lang="zh-CN" altLang="en-US" sz="2000" dirty="0" smtClean="0">
                <a:latin typeface="Times New Roman" panose="02020603050405020304" pitchFamily="18" charset="0"/>
                <a:ea typeface="仿宋" panose="02010609060101010101" pitchFamily="49" charset="-122"/>
              </a:rPr>
              <a:t>人，占全部资助人数的</a:t>
            </a:r>
            <a:r>
              <a:rPr lang="en-US" altLang="zh-CN" sz="2000" dirty="0" smtClean="0">
                <a:solidFill>
                  <a:srgbClr val="FF0000"/>
                </a:solidFill>
                <a:latin typeface="Times New Roman" panose="02020603050405020304" pitchFamily="18" charset="0"/>
                <a:ea typeface="仿宋" panose="02010609060101010101" pitchFamily="49" charset="-122"/>
              </a:rPr>
              <a:t>16.50%</a:t>
            </a:r>
            <a:r>
              <a:rPr lang="zh-CN" altLang="en-US" sz="2000" dirty="0" smtClean="0">
                <a:latin typeface="Times New Roman" panose="02020603050405020304" pitchFamily="18" charset="0"/>
                <a:ea typeface="仿宋" panose="02010609060101010101" pitchFamily="49" charset="-122"/>
              </a:rPr>
              <a:t>。</a:t>
            </a:r>
            <a:endParaRPr lang="en-US" altLang="zh-CN" sz="2000" dirty="0" smtClean="0">
              <a:latin typeface="Times New Roman" panose="02020603050405020304" pitchFamily="18" charset="0"/>
              <a:ea typeface="仿宋" panose="02010609060101010101" pitchFamily="49" charset="-122"/>
            </a:endParaRPr>
          </a:p>
          <a:p>
            <a:pPr lvl="1">
              <a:lnSpc>
                <a:spcPct val="130000"/>
              </a:lnSpc>
              <a:spcBef>
                <a:spcPts val="200"/>
              </a:spcBef>
              <a:spcAft>
                <a:spcPts val="600"/>
              </a:spcAft>
            </a:pPr>
            <a:r>
              <a:rPr lang="zh-CN" altLang="en-US" sz="2000" dirty="0" smtClean="0">
                <a:latin typeface="Times New Roman" panose="02020603050405020304" pitchFamily="18" charset="0"/>
                <a:ea typeface="仿宋" panose="02010609060101010101" pitchFamily="49" charset="-122"/>
              </a:rPr>
              <a:t>项目负责人全部来自中国内地。</a:t>
            </a:r>
            <a:endParaRPr lang="en-US" altLang="zh-CN" sz="2000" dirty="0" smtClean="0">
              <a:latin typeface="Times New Roman" panose="02020603050405020304" pitchFamily="18" charset="0"/>
              <a:ea typeface="仿宋" panose="02010609060101010101" pitchFamily="49" charset="-122"/>
            </a:endParaRPr>
          </a:p>
        </p:txBody>
      </p:sp>
      <p:sp>
        <p:nvSpPr>
          <p:cNvPr id="3" name="矩形 2"/>
          <p:cNvSpPr/>
          <p:nvPr/>
        </p:nvSpPr>
        <p:spPr>
          <a:xfrm>
            <a:off x="899592" y="0"/>
            <a:ext cx="5280613" cy="646331"/>
          </a:xfrm>
          <a:prstGeom prst="rect">
            <a:avLst/>
          </a:prstGeom>
          <a:noFill/>
        </p:spPr>
        <p:txBody>
          <a:bodyPr wrap="none" lIns="91440" tIns="45720" rIns="91440" bIns="45720">
            <a:spAutoFit/>
          </a:bodyPr>
          <a:lstStyle/>
          <a:p>
            <a:pPr algn="ctr"/>
            <a:r>
              <a:rPr lang="zh-CN" altLang="en-US" sz="3600" b="1" dirty="0" smtClean="0">
                <a:ln w="10541" cmpd="sng">
                  <a:solidFill>
                    <a:schemeClr val="tx1"/>
                  </a:solidFill>
                  <a:prstDash val="solid"/>
                </a:ln>
                <a:solidFill>
                  <a:srgbClr val="A72378"/>
                </a:solidFill>
                <a:latin typeface="Times New Roman" pitchFamily="18" charset="0"/>
                <a:ea typeface="宋体" pitchFamily="2" charset="-122"/>
              </a:rPr>
              <a:t>优青项目申请与资助情况</a:t>
            </a:r>
            <a:endParaRPr lang="zh-CN" altLang="en-US" sz="36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Tree>
    <p:extLst>
      <p:ext uri="{BB962C8B-B14F-4D97-AF65-F5344CB8AC3E}">
        <p14:creationId xmlns:p14="http://schemas.microsoft.com/office/powerpoint/2010/main" val="1000211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p:cNvSpPr>
          <p:nvPr/>
        </p:nvSpPr>
        <p:spPr>
          <a:xfrm>
            <a:off x="755576" y="843558"/>
            <a:ext cx="8424936" cy="51845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00"/>
              </a:spcBef>
              <a:spcAft>
                <a:spcPts val="600"/>
              </a:spcAft>
              <a:buFont typeface="Wingdings" panose="05000000000000000000" pitchFamily="2" charset="2"/>
              <a:buChar char="Ø"/>
            </a:pPr>
            <a:r>
              <a:rPr lang="en-US" altLang="zh-CN" sz="2000" dirty="0" smtClean="0">
                <a:latin typeface="Times New Roman" panose="02020603050405020304" pitchFamily="18" charset="0"/>
                <a:ea typeface="仿宋" panose="02010609060101010101" pitchFamily="49" charset="-122"/>
              </a:rPr>
              <a:t>2018</a:t>
            </a:r>
            <a:r>
              <a:rPr lang="zh-CN" altLang="zh-CN" sz="2000" dirty="0" smtClean="0">
                <a:latin typeface="Times New Roman" panose="02020603050405020304" pitchFamily="18" charset="0"/>
                <a:ea typeface="仿宋" panose="02010609060101010101" pitchFamily="49" charset="-122"/>
              </a:rPr>
              <a:t>年</a:t>
            </a:r>
            <a:r>
              <a:rPr lang="zh-CN" altLang="en-US" sz="2000" dirty="0" smtClean="0">
                <a:latin typeface="Times New Roman" panose="02020603050405020304" pitchFamily="18" charset="0"/>
                <a:ea typeface="仿宋" panose="02010609060101010101" pitchFamily="49" charset="-122"/>
              </a:rPr>
              <a:t>申请</a:t>
            </a:r>
            <a:r>
              <a:rPr lang="en-US" altLang="zh-CN" sz="2000" dirty="0" smtClean="0">
                <a:latin typeface="Times New Roman" panose="02020603050405020304" pitchFamily="18" charset="0"/>
                <a:ea typeface="仿宋" panose="02010609060101010101" pitchFamily="49" charset="-122"/>
              </a:rPr>
              <a:t>2974</a:t>
            </a:r>
            <a:r>
              <a:rPr lang="zh-CN" altLang="en-US" sz="2000" dirty="0" smtClean="0">
                <a:latin typeface="Times New Roman" panose="02020603050405020304" pitchFamily="18" charset="0"/>
                <a:ea typeface="仿宋" panose="02010609060101010101" pitchFamily="49" charset="-122"/>
              </a:rPr>
              <a:t>项，比</a:t>
            </a:r>
            <a:r>
              <a:rPr lang="en-US" altLang="zh-CN" sz="2000" dirty="0" smtClean="0">
                <a:latin typeface="Times New Roman" panose="02020603050405020304" pitchFamily="18" charset="0"/>
                <a:ea typeface="仿宋" panose="02010609060101010101" pitchFamily="49" charset="-122"/>
              </a:rPr>
              <a:t>2017</a:t>
            </a:r>
            <a:r>
              <a:rPr lang="zh-CN" altLang="en-US" sz="2000" dirty="0" smtClean="0">
                <a:latin typeface="Times New Roman" panose="02020603050405020304" pitchFamily="18" charset="0"/>
                <a:ea typeface="仿宋" panose="02010609060101010101" pitchFamily="49" charset="-122"/>
              </a:rPr>
              <a:t>年增加</a:t>
            </a:r>
            <a:r>
              <a:rPr lang="en-US" altLang="zh-CN" sz="2000" dirty="0" smtClean="0">
                <a:latin typeface="Times New Roman" panose="02020603050405020304" pitchFamily="18" charset="0"/>
                <a:ea typeface="仿宋" panose="02010609060101010101" pitchFamily="49" charset="-122"/>
              </a:rPr>
              <a:t>290</a:t>
            </a:r>
            <a:r>
              <a:rPr lang="zh-CN" altLang="en-US" sz="2000" dirty="0" smtClean="0">
                <a:latin typeface="Times New Roman" panose="02020603050405020304" pitchFamily="18" charset="0"/>
                <a:ea typeface="仿宋" panose="02010609060101010101" pitchFamily="49" charset="-122"/>
              </a:rPr>
              <a:t>项，增幅</a:t>
            </a:r>
            <a:r>
              <a:rPr lang="en-US" altLang="zh-CN" sz="2000" dirty="0" smtClean="0">
                <a:latin typeface="Times New Roman" panose="02020603050405020304" pitchFamily="18" charset="0"/>
                <a:ea typeface="仿宋" panose="02010609060101010101" pitchFamily="49" charset="-122"/>
              </a:rPr>
              <a:t>10.80%</a:t>
            </a:r>
            <a:r>
              <a:rPr lang="zh-CN" altLang="en-US" sz="2000" dirty="0" smtClean="0">
                <a:latin typeface="Times New Roman" panose="02020603050405020304" pitchFamily="18" charset="0"/>
                <a:ea typeface="仿宋" panose="02010609060101010101" pitchFamily="49" charset="-122"/>
              </a:rPr>
              <a:t>。</a:t>
            </a:r>
            <a:endParaRPr lang="en-US" altLang="zh-CN" sz="2000" dirty="0" smtClean="0">
              <a:latin typeface="Times New Roman" panose="02020603050405020304" pitchFamily="18" charset="0"/>
              <a:ea typeface="仿宋" panose="02010609060101010101" pitchFamily="49" charset="-122"/>
            </a:endParaRPr>
          </a:p>
          <a:p>
            <a:pPr>
              <a:spcBef>
                <a:spcPts val="200"/>
              </a:spcBef>
              <a:spcAft>
                <a:spcPts val="600"/>
              </a:spcAft>
              <a:buFont typeface="Wingdings" panose="05000000000000000000" pitchFamily="2" charset="2"/>
              <a:buChar char="Ø"/>
            </a:pPr>
            <a:r>
              <a:rPr lang="zh-CN" altLang="en-US" sz="2000" dirty="0" smtClean="0">
                <a:latin typeface="Times New Roman" panose="02020603050405020304" pitchFamily="18" charset="0"/>
                <a:ea typeface="仿宋" panose="02010609060101010101" pitchFamily="49" charset="-122"/>
              </a:rPr>
              <a:t>资助</a:t>
            </a:r>
            <a:r>
              <a:rPr lang="en-US" altLang="zh-CN" sz="2000" dirty="0" smtClean="0">
                <a:solidFill>
                  <a:srgbClr val="FF0000"/>
                </a:solidFill>
                <a:latin typeface="Times New Roman" panose="02020603050405020304" pitchFamily="18" charset="0"/>
                <a:ea typeface="仿宋" panose="02010609060101010101" pitchFamily="49" charset="-122"/>
              </a:rPr>
              <a:t>199</a:t>
            </a:r>
            <a:r>
              <a:rPr lang="zh-CN" altLang="en-US" sz="2000" dirty="0" smtClean="0">
                <a:solidFill>
                  <a:srgbClr val="FF0000"/>
                </a:solidFill>
                <a:latin typeface="Times New Roman" panose="02020603050405020304" pitchFamily="18" charset="0"/>
                <a:ea typeface="仿宋" panose="02010609060101010101" pitchFamily="49" charset="-122"/>
              </a:rPr>
              <a:t>项</a:t>
            </a:r>
            <a:r>
              <a:rPr lang="zh-CN" altLang="en-US" sz="2000" dirty="0" smtClean="0">
                <a:latin typeface="Times New Roman" panose="02020603050405020304" pitchFamily="18" charset="0"/>
                <a:ea typeface="仿宋" panose="02010609060101010101" pitchFamily="49" charset="-122"/>
              </a:rPr>
              <a:t>，资助直接费用</a:t>
            </a:r>
            <a:r>
              <a:rPr lang="en-US" altLang="zh-CN" sz="2000" dirty="0" smtClean="0">
                <a:solidFill>
                  <a:srgbClr val="FF0000"/>
                </a:solidFill>
                <a:latin typeface="Times New Roman" panose="02020603050405020304" pitchFamily="18" charset="0"/>
                <a:ea typeface="仿宋" panose="02010609060101010101" pitchFamily="49" charset="-122"/>
              </a:rPr>
              <a:t>6.83</a:t>
            </a:r>
            <a:r>
              <a:rPr lang="zh-CN" altLang="en-US" sz="2000" dirty="0" smtClean="0">
                <a:solidFill>
                  <a:srgbClr val="FF0000"/>
                </a:solidFill>
                <a:latin typeface="Times New Roman" panose="02020603050405020304" pitchFamily="18" charset="0"/>
                <a:ea typeface="仿宋" panose="02010609060101010101" pitchFamily="49" charset="-122"/>
              </a:rPr>
              <a:t>亿元</a:t>
            </a:r>
            <a:r>
              <a:rPr lang="zh-CN" altLang="en-US" sz="2000" dirty="0" smtClean="0">
                <a:latin typeface="Times New Roman" panose="02020603050405020304" pitchFamily="18" charset="0"/>
                <a:ea typeface="仿宋" panose="02010609060101010101" pitchFamily="49" charset="-122"/>
              </a:rPr>
              <a:t>。全委平均资助率</a:t>
            </a:r>
            <a:r>
              <a:rPr lang="en-US" altLang="zh-CN" sz="2000" dirty="0" smtClean="0">
                <a:solidFill>
                  <a:srgbClr val="FF0000"/>
                </a:solidFill>
                <a:latin typeface="Times New Roman" panose="02020603050405020304" pitchFamily="18" charset="0"/>
                <a:ea typeface="仿宋" panose="02010609060101010101" pitchFamily="49" charset="-122"/>
              </a:rPr>
              <a:t>6.69%</a:t>
            </a:r>
            <a:r>
              <a:rPr lang="zh-CN" altLang="en-US" sz="2000" dirty="0" smtClean="0">
                <a:latin typeface="Times New Roman" panose="02020603050405020304" pitchFamily="18" charset="0"/>
                <a:ea typeface="仿宋" panose="02010609060101010101" pitchFamily="49" charset="-122"/>
              </a:rPr>
              <a:t>。</a:t>
            </a:r>
            <a:endParaRPr lang="en-US" altLang="zh-CN" sz="2000" dirty="0" smtClean="0">
              <a:latin typeface="Times New Roman" panose="02020603050405020304" pitchFamily="18" charset="0"/>
              <a:ea typeface="仿宋" panose="02010609060101010101" pitchFamily="49" charset="-122"/>
            </a:endParaRPr>
          </a:p>
          <a:p>
            <a:pPr lvl="1">
              <a:spcBef>
                <a:spcPts val="200"/>
              </a:spcBef>
              <a:spcAft>
                <a:spcPts val="600"/>
              </a:spcAft>
            </a:pPr>
            <a:r>
              <a:rPr lang="zh-CN" altLang="en-US" sz="2000" dirty="0" smtClean="0">
                <a:latin typeface="Times New Roman" panose="02020603050405020304" pitchFamily="18" charset="0"/>
                <a:ea typeface="仿宋" panose="02010609060101010101" pitchFamily="49" charset="-122"/>
              </a:rPr>
              <a:t>获资助女性</a:t>
            </a:r>
            <a:r>
              <a:rPr lang="en-US" altLang="zh-CN" sz="2000" dirty="0" smtClean="0">
                <a:latin typeface="Times New Roman" panose="02020603050405020304" pitchFamily="18" charset="0"/>
                <a:ea typeface="仿宋" panose="02010609060101010101" pitchFamily="49" charset="-122"/>
              </a:rPr>
              <a:t>22</a:t>
            </a:r>
            <a:r>
              <a:rPr lang="zh-CN" altLang="en-US" sz="2000" dirty="0" smtClean="0">
                <a:latin typeface="Times New Roman" panose="02020603050405020304" pitchFamily="18" charset="0"/>
                <a:ea typeface="仿宋" panose="02010609060101010101" pitchFamily="49" charset="-122"/>
              </a:rPr>
              <a:t>人，占全部资助人数的</a:t>
            </a:r>
            <a:r>
              <a:rPr lang="en-US" altLang="zh-CN" sz="2000" dirty="0" smtClean="0">
                <a:solidFill>
                  <a:srgbClr val="FF0000"/>
                </a:solidFill>
                <a:latin typeface="Times New Roman" panose="02020603050405020304" pitchFamily="18" charset="0"/>
                <a:ea typeface="仿宋" panose="02010609060101010101" pitchFamily="49" charset="-122"/>
              </a:rPr>
              <a:t>11.06%</a:t>
            </a:r>
            <a:r>
              <a:rPr lang="zh-CN" altLang="en-US" sz="2000" dirty="0" smtClean="0">
                <a:latin typeface="Times New Roman" panose="02020603050405020304" pitchFamily="18" charset="0"/>
                <a:ea typeface="仿宋" panose="02010609060101010101" pitchFamily="49" charset="-122"/>
              </a:rPr>
              <a:t>。</a:t>
            </a:r>
            <a:endParaRPr lang="en-US" altLang="zh-CN" sz="2000" dirty="0" smtClean="0">
              <a:latin typeface="Times New Roman" panose="02020603050405020304" pitchFamily="18" charset="0"/>
              <a:ea typeface="仿宋" panose="02010609060101010101" pitchFamily="49" charset="-122"/>
            </a:endParaRPr>
          </a:p>
          <a:p>
            <a:pPr lvl="1">
              <a:spcBef>
                <a:spcPts val="200"/>
              </a:spcBef>
              <a:spcAft>
                <a:spcPts val="600"/>
              </a:spcAft>
            </a:pPr>
            <a:r>
              <a:rPr lang="zh-CN" altLang="en-US" sz="2000" dirty="0" smtClean="0">
                <a:latin typeface="Times New Roman" panose="02020603050405020304" pitchFamily="18" charset="0"/>
                <a:ea typeface="仿宋" panose="02010609060101010101" pitchFamily="49" charset="-122"/>
              </a:rPr>
              <a:t>平均年龄</a:t>
            </a:r>
            <a:r>
              <a:rPr lang="en-US" altLang="zh-CN" sz="2000" dirty="0" smtClean="0">
                <a:solidFill>
                  <a:srgbClr val="FF0000"/>
                </a:solidFill>
                <a:latin typeface="Times New Roman" panose="02020603050405020304" pitchFamily="18" charset="0"/>
                <a:ea typeface="仿宋" panose="02010609060101010101" pitchFamily="49" charset="-122"/>
              </a:rPr>
              <a:t>41.56</a:t>
            </a:r>
            <a:r>
              <a:rPr lang="zh-CN" altLang="en-US" sz="2000" dirty="0" smtClean="0">
                <a:solidFill>
                  <a:srgbClr val="FF0000"/>
                </a:solidFill>
                <a:latin typeface="Times New Roman" panose="02020603050405020304" pitchFamily="18" charset="0"/>
                <a:ea typeface="仿宋" panose="02010609060101010101" pitchFamily="49" charset="-122"/>
              </a:rPr>
              <a:t>岁</a:t>
            </a:r>
            <a:r>
              <a:rPr lang="zh-CN" altLang="en-US" sz="2000" dirty="0" smtClean="0">
                <a:latin typeface="Times New Roman" panose="02020603050405020304" pitchFamily="18" charset="0"/>
                <a:ea typeface="仿宋" panose="02010609060101010101" pitchFamily="49" charset="-122"/>
              </a:rPr>
              <a:t>，比去年（</a:t>
            </a:r>
            <a:r>
              <a:rPr lang="en-US" altLang="zh-CN" sz="2000" dirty="0" smtClean="0">
                <a:latin typeface="Times New Roman" panose="02020603050405020304" pitchFamily="18" charset="0"/>
                <a:ea typeface="仿宋" panose="02010609060101010101" pitchFamily="49" charset="-122"/>
              </a:rPr>
              <a:t>41.79</a:t>
            </a:r>
            <a:r>
              <a:rPr lang="zh-CN" altLang="en-US" sz="2000" dirty="0" smtClean="0">
                <a:latin typeface="Times New Roman" panose="02020603050405020304" pitchFamily="18" charset="0"/>
                <a:ea typeface="仿宋" panose="02010609060101010101" pitchFamily="49" charset="-122"/>
              </a:rPr>
              <a:t>岁）略减。</a:t>
            </a:r>
            <a:endParaRPr lang="en-US" altLang="zh-CN" sz="2000" dirty="0" smtClean="0">
              <a:latin typeface="Times New Roman" panose="02020603050405020304" pitchFamily="18" charset="0"/>
              <a:ea typeface="仿宋" panose="02010609060101010101" pitchFamily="49" charset="-122"/>
            </a:endParaRPr>
          </a:p>
          <a:p>
            <a:pPr lvl="1">
              <a:spcBef>
                <a:spcPts val="200"/>
              </a:spcBef>
              <a:spcAft>
                <a:spcPts val="600"/>
              </a:spcAft>
            </a:pPr>
            <a:r>
              <a:rPr lang="en-US" altLang="zh-CN" sz="2000" dirty="0" smtClean="0">
                <a:latin typeface="Times New Roman" panose="02020603050405020304" pitchFamily="18" charset="0"/>
                <a:ea typeface="仿宋" panose="02010609060101010101" pitchFamily="49" charset="-122"/>
                <a:cs typeface="+mn-ea"/>
                <a:sym typeface="+mn-lt"/>
              </a:rPr>
              <a:t>197</a:t>
            </a:r>
            <a:r>
              <a:rPr lang="zh-CN" altLang="en-US" sz="2000" dirty="0" smtClean="0">
                <a:latin typeface="Times New Roman" panose="02020603050405020304" pitchFamily="18" charset="0"/>
                <a:ea typeface="仿宋" panose="02010609060101010101" pitchFamily="49" charset="-122"/>
                <a:cs typeface="+mn-ea"/>
                <a:sym typeface="+mn-lt"/>
              </a:rPr>
              <a:t>人为中国大陆籍，</a:t>
            </a:r>
            <a:r>
              <a:rPr lang="en-US" altLang="zh-CN" sz="2000" dirty="0" smtClean="0">
                <a:latin typeface="Times New Roman" panose="02020603050405020304" pitchFamily="18" charset="0"/>
                <a:ea typeface="仿宋" panose="02010609060101010101" pitchFamily="49" charset="-122"/>
                <a:cs typeface="+mn-ea"/>
                <a:sym typeface="+mn-lt"/>
              </a:rPr>
              <a:t>1</a:t>
            </a:r>
            <a:r>
              <a:rPr lang="zh-CN" altLang="en-US" sz="2000" dirty="0" smtClean="0">
                <a:latin typeface="Times New Roman" panose="02020603050405020304" pitchFamily="18" charset="0"/>
                <a:ea typeface="仿宋" panose="02010609060101010101" pitchFamily="49" charset="-122"/>
                <a:cs typeface="+mn-ea"/>
                <a:sym typeface="+mn-lt"/>
              </a:rPr>
              <a:t>人为中国香港籍，</a:t>
            </a:r>
            <a:r>
              <a:rPr lang="en-US" altLang="zh-CN" sz="2000" dirty="0" smtClean="0">
                <a:latin typeface="Times New Roman" panose="02020603050405020304" pitchFamily="18" charset="0"/>
                <a:ea typeface="仿宋" panose="02010609060101010101" pitchFamily="49" charset="-122"/>
                <a:cs typeface="+mn-ea"/>
                <a:sym typeface="+mn-lt"/>
              </a:rPr>
              <a:t>1</a:t>
            </a:r>
            <a:r>
              <a:rPr lang="zh-CN" altLang="en-US" sz="2000" dirty="0" smtClean="0">
                <a:latin typeface="Times New Roman" panose="02020603050405020304" pitchFamily="18" charset="0"/>
                <a:ea typeface="仿宋" panose="02010609060101010101" pitchFamily="49" charset="-122"/>
                <a:cs typeface="+mn-ea"/>
                <a:sym typeface="+mn-lt"/>
              </a:rPr>
              <a:t>人为美国籍</a:t>
            </a:r>
            <a:r>
              <a:rPr lang="zh-CN" altLang="en-US" sz="2000" dirty="0" smtClean="0">
                <a:latin typeface="Times New Roman" panose="02020603050405020304" pitchFamily="18" charset="0"/>
                <a:ea typeface="仿宋" panose="02010609060101010101" pitchFamily="49" charset="-122"/>
              </a:rPr>
              <a:t>。</a:t>
            </a:r>
            <a:endParaRPr lang="en-US" altLang="zh-CN" sz="2000" dirty="0" smtClean="0">
              <a:latin typeface="Times New Roman" panose="02020603050405020304" pitchFamily="18" charset="0"/>
              <a:ea typeface="仿宋" panose="02010609060101010101" pitchFamily="49" charset="-122"/>
            </a:endParaRPr>
          </a:p>
          <a:p>
            <a:pPr lvl="1">
              <a:spcBef>
                <a:spcPts val="200"/>
              </a:spcBef>
            </a:pPr>
            <a:endParaRPr lang="en-US" altLang="zh-CN" dirty="0" smtClean="0"/>
          </a:p>
          <a:p>
            <a:pPr>
              <a:spcBef>
                <a:spcPts val="200"/>
              </a:spcBef>
            </a:pPr>
            <a:endParaRPr lang="zh-CN" altLang="en-US" sz="2000" dirty="0"/>
          </a:p>
        </p:txBody>
      </p:sp>
      <p:sp>
        <p:nvSpPr>
          <p:cNvPr id="3" name="矩形 2"/>
          <p:cNvSpPr/>
          <p:nvPr/>
        </p:nvSpPr>
        <p:spPr>
          <a:xfrm>
            <a:off x="899592" y="0"/>
            <a:ext cx="5280613" cy="646331"/>
          </a:xfrm>
          <a:prstGeom prst="rect">
            <a:avLst/>
          </a:prstGeom>
          <a:noFill/>
        </p:spPr>
        <p:txBody>
          <a:bodyPr wrap="none" lIns="91440" tIns="45720" rIns="91440" bIns="45720">
            <a:spAutoFit/>
          </a:bodyPr>
          <a:lstStyle/>
          <a:p>
            <a:pPr algn="ctr"/>
            <a:r>
              <a:rPr lang="zh-CN" altLang="en-US" sz="3600" b="1" dirty="0">
                <a:ln w="10541" cmpd="sng">
                  <a:solidFill>
                    <a:schemeClr val="tx1"/>
                  </a:solidFill>
                  <a:prstDash val="solid"/>
                </a:ln>
                <a:solidFill>
                  <a:srgbClr val="A72378"/>
                </a:solidFill>
                <a:latin typeface="Times New Roman" pitchFamily="18" charset="0"/>
                <a:ea typeface="宋体" pitchFamily="2" charset="-122"/>
              </a:rPr>
              <a:t>杰</a:t>
            </a:r>
            <a:r>
              <a:rPr lang="zh-CN" altLang="en-US" sz="3600" b="1" dirty="0" smtClean="0">
                <a:ln w="10541" cmpd="sng">
                  <a:solidFill>
                    <a:schemeClr val="tx1"/>
                  </a:solidFill>
                  <a:prstDash val="solid"/>
                </a:ln>
                <a:solidFill>
                  <a:srgbClr val="A72378"/>
                </a:solidFill>
                <a:latin typeface="Times New Roman" pitchFamily="18" charset="0"/>
                <a:ea typeface="宋体" pitchFamily="2" charset="-122"/>
              </a:rPr>
              <a:t>青项目申请与资助情况</a:t>
            </a:r>
            <a:endParaRPr lang="zh-CN" altLang="en-US" sz="36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Tree>
    <p:extLst>
      <p:ext uri="{BB962C8B-B14F-4D97-AF65-F5344CB8AC3E}">
        <p14:creationId xmlns:p14="http://schemas.microsoft.com/office/powerpoint/2010/main" val="3314594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1600" y="555526"/>
            <a:ext cx="7920880" cy="3175228"/>
          </a:xfrm>
          <a:prstGeom prst="rect">
            <a:avLst/>
          </a:prstGeom>
        </p:spPr>
        <p:txBody>
          <a:bodyPr wrap="square">
            <a:spAutoFit/>
          </a:bodyPr>
          <a:lstStyle/>
          <a:p>
            <a:pPr>
              <a:lnSpc>
                <a:spcPct val="150000"/>
              </a:lnSpc>
              <a:spcBef>
                <a:spcPts val="200"/>
              </a:spcBef>
            </a:pPr>
            <a:r>
              <a:rPr lang="en-US" altLang="zh-CN" sz="2000" dirty="0">
                <a:latin typeface="Times New Roman" panose="02020603050405020304" pitchFamily="18" charset="0"/>
                <a:ea typeface="仿宋" panose="02010609060101010101" pitchFamily="49" charset="-122"/>
              </a:rPr>
              <a:t>2018</a:t>
            </a:r>
            <a:r>
              <a:rPr lang="zh-CN" altLang="en-US" sz="2000" dirty="0">
                <a:latin typeface="Times New Roman" panose="02020603050405020304" pitchFamily="18" charset="0"/>
                <a:ea typeface="仿宋" panose="02010609060101010101" pitchFamily="49" charset="-122"/>
              </a:rPr>
              <a:t>年</a:t>
            </a:r>
            <a:r>
              <a:rPr lang="zh-CN" altLang="zh-CN" sz="2000" dirty="0">
                <a:latin typeface="Times New Roman" panose="02020603050405020304" pitchFamily="18" charset="0"/>
                <a:ea typeface="仿宋" panose="02010609060101010101" pitchFamily="49" charset="-122"/>
              </a:rPr>
              <a:t>创新研究群体项目</a:t>
            </a:r>
            <a:r>
              <a:rPr lang="zh-CN" altLang="en-US" sz="2000" dirty="0">
                <a:latin typeface="Times New Roman" panose="02020603050405020304" pitchFamily="18" charset="0"/>
                <a:ea typeface="仿宋" panose="02010609060101010101" pitchFamily="49" charset="-122"/>
              </a:rPr>
              <a:t>申请</a:t>
            </a:r>
            <a:r>
              <a:rPr lang="en-US" altLang="zh-CN" sz="2000" dirty="0">
                <a:latin typeface="Times New Roman" panose="02020603050405020304" pitchFamily="18" charset="0"/>
                <a:ea typeface="仿宋" panose="02010609060101010101" pitchFamily="49" charset="-122"/>
              </a:rPr>
              <a:t>262</a:t>
            </a:r>
            <a:r>
              <a:rPr lang="zh-CN" altLang="en-US" sz="2000" dirty="0">
                <a:latin typeface="Times New Roman" panose="02020603050405020304" pitchFamily="18" charset="0"/>
                <a:ea typeface="仿宋" panose="02010609060101010101" pitchFamily="49" charset="-122"/>
              </a:rPr>
              <a:t>项，比去年增加</a:t>
            </a:r>
            <a:r>
              <a:rPr lang="en-US" altLang="zh-CN" sz="2000" dirty="0">
                <a:latin typeface="Times New Roman" panose="02020603050405020304" pitchFamily="18" charset="0"/>
                <a:ea typeface="仿宋" panose="02010609060101010101" pitchFamily="49" charset="-122"/>
              </a:rPr>
              <a:t>6</a:t>
            </a:r>
            <a:r>
              <a:rPr lang="zh-CN" altLang="en-US" sz="2000" dirty="0">
                <a:latin typeface="Times New Roman" panose="02020603050405020304" pitchFamily="18" charset="0"/>
                <a:ea typeface="仿宋" panose="02010609060101010101" pitchFamily="49" charset="-122"/>
              </a:rPr>
              <a:t>项</a:t>
            </a:r>
            <a:r>
              <a:rPr lang="zh-CN" altLang="zh-CN" sz="2000" dirty="0">
                <a:latin typeface="Times New Roman" panose="02020603050405020304" pitchFamily="18" charset="0"/>
                <a:ea typeface="仿宋" panose="02010609060101010101" pitchFamily="49" charset="-122"/>
              </a:rPr>
              <a:t>。</a:t>
            </a:r>
            <a:r>
              <a:rPr lang="zh-CN" altLang="en-US" sz="2000" dirty="0">
                <a:latin typeface="Times New Roman" panose="02020603050405020304" pitchFamily="18" charset="0"/>
                <a:ea typeface="仿宋" panose="02010609060101010101" pitchFamily="49" charset="-122"/>
              </a:rPr>
              <a:t>资助</a:t>
            </a:r>
            <a:r>
              <a:rPr lang="en-US" altLang="zh-CN" sz="2000" dirty="0">
                <a:solidFill>
                  <a:srgbClr val="FF0000"/>
                </a:solidFill>
                <a:latin typeface="Times New Roman" panose="02020603050405020304" pitchFamily="18" charset="0"/>
                <a:ea typeface="仿宋" panose="02010609060101010101" pitchFamily="49" charset="-122"/>
              </a:rPr>
              <a:t>38</a:t>
            </a:r>
            <a:r>
              <a:rPr lang="zh-CN" altLang="en-US" sz="2000" dirty="0">
                <a:solidFill>
                  <a:srgbClr val="FF0000"/>
                </a:solidFill>
                <a:latin typeface="Times New Roman" panose="02020603050405020304" pitchFamily="18" charset="0"/>
                <a:ea typeface="仿宋" panose="02010609060101010101" pitchFamily="49" charset="-122"/>
              </a:rPr>
              <a:t>项</a:t>
            </a:r>
            <a:r>
              <a:rPr lang="zh-CN" altLang="en-US" sz="2000" dirty="0">
                <a:latin typeface="Times New Roman" panose="02020603050405020304" pitchFamily="18" charset="0"/>
                <a:ea typeface="仿宋" panose="02010609060101010101" pitchFamily="49" charset="-122"/>
              </a:rPr>
              <a:t>，直接费用</a:t>
            </a:r>
            <a:r>
              <a:rPr lang="en-US" altLang="zh-CN" sz="2000" dirty="0">
                <a:solidFill>
                  <a:srgbClr val="FF0000"/>
                </a:solidFill>
                <a:latin typeface="Times New Roman" panose="02020603050405020304" pitchFamily="18" charset="0"/>
                <a:ea typeface="仿宋" panose="02010609060101010101" pitchFamily="49" charset="-122"/>
              </a:rPr>
              <a:t>3.90</a:t>
            </a:r>
            <a:r>
              <a:rPr lang="zh-CN" altLang="en-US" sz="2000" dirty="0">
                <a:solidFill>
                  <a:srgbClr val="FF0000"/>
                </a:solidFill>
                <a:latin typeface="Times New Roman" panose="02020603050405020304" pitchFamily="18" charset="0"/>
                <a:ea typeface="仿宋" panose="02010609060101010101" pitchFamily="49" charset="-122"/>
              </a:rPr>
              <a:t>亿元</a:t>
            </a:r>
            <a:r>
              <a:rPr lang="zh-CN" altLang="en-US" sz="2000" dirty="0" smtClean="0">
                <a:latin typeface="Times New Roman" panose="02020603050405020304" pitchFamily="18" charset="0"/>
                <a:ea typeface="仿宋" panose="02010609060101010101" pitchFamily="49" charset="-122"/>
              </a:rPr>
              <a:t>。</a:t>
            </a:r>
            <a:endParaRPr lang="en-US" altLang="zh-CN" sz="2000" dirty="0" smtClean="0">
              <a:latin typeface="Times New Roman" panose="02020603050405020304" pitchFamily="18" charset="0"/>
              <a:ea typeface="仿宋" panose="02010609060101010101" pitchFamily="49" charset="-122"/>
            </a:endParaRPr>
          </a:p>
          <a:p>
            <a:pPr marL="342900" indent="-342900">
              <a:lnSpc>
                <a:spcPct val="150000"/>
              </a:lnSpc>
              <a:spcBef>
                <a:spcPts val="200"/>
              </a:spcBef>
              <a:buFont typeface="Wingdings" panose="05000000000000000000" pitchFamily="2" charset="2"/>
              <a:buChar char="Ø"/>
            </a:pPr>
            <a:r>
              <a:rPr lang="zh-CN" altLang="en-US" sz="2000" dirty="0" smtClean="0">
                <a:latin typeface="Times New Roman" panose="02020603050405020304" pitchFamily="18" charset="0"/>
                <a:ea typeface="仿宋" panose="02010609060101010101" pitchFamily="49" charset="-122"/>
              </a:rPr>
              <a:t>学术</a:t>
            </a:r>
            <a:r>
              <a:rPr lang="zh-CN" altLang="en-US" sz="2000" dirty="0">
                <a:latin typeface="Times New Roman" panose="02020603050405020304" pitchFamily="18" charset="0"/>
                <a:ea typeface="仿宋" panose="02010609060101010101" pitchFamily="49" charset="-122"/>
              </a:rPr>
              <a:t>带头人平均年龄</a:t>
            </a:r>
            <a:r>
              <a:rPr lang="en-US" altLang="zh-CN" sz="2000" dirty="0">
                <a:latin typeface="Times New Roman" panose="02020603050405020304" pitchFamily="18" charset="0"/>
                <a:ea typeface="仿宋" panose="02010609060101010101" pitchFamily="49" charset="-122"/>
              </a:rPr>
              <a:t>51.32</a:t>
            </a:r>
            <a:r>
              <a:rPr lang="zh-CN" altLang="en-US" sz="2000" dirty="0">
                <a:latin typeface="Times New Roman" panose="02020603050405020304" pitchFamily="18" charset="0"/>
                <a:ea typeface="仿宋" panose="02010609060101010101" pitchFamily="49" charset="-122"/>
              </a:rPr>
              <a:t>岁，其中最大</a:t>
            </a:r>
            <a:r>
              <a:rPr lang="en-US" altLang="zh-CN" sz="2000" dirty="0">
                <a:latin typeface="Times New Roman" panose="02020603050405020304" pitchFamily="18" charset="0"/>
                <a:ea typeface="仿宋" panose="02010609060101010101" pitchFamily="49" charset="-122"/>
              </a:rPr>
              <a:t>55</a:t>
            </a:r>
            <a:r>
              <a:rPr lang="zh-CN" altLang="en-US" sz="2000" dirty="0">
                <a:latin typeface="Times New Roman" panose="02020603050405020304" pitchFamily="18" charset="0"/>
                <a:ea typeface="仿宋" panose="02010609060101010101" pitchFamily="49" charset="-122"/>
              </a:rPr>
              <a:t>岁，最小</a:t>
            </a:r>
            <a:r>
              <a:rPr lang="en-US" altLang="zh-CN" sz="2000" dirty="0">
                <a:latin typeface="Times New Roman" panose="02020603050405020304" pitchFamily="18" charset="0"/>
                <a:ea typeface="仿宋" panose="02010609060101010101" pitchFamily="49" charset="-122"/>
              </a:rPr>
              <a:t>38</a:t>
            </a:r>
            <a:r>
              <a:rPr lang="zh-CN" altLang="en-US" sz="2000" dirty="0">
                <a:latin typeface="Times New Roman" panose="02020603050405020304" pitchFamily="18" charset="0"/>
                <a:ea typeface="仿宋" panose="02010609060101010101" pitchFamily="49" charset="-122"/>
              </a:rPr>
              <a:t>岁。</a:t>
            </a:r>
          </a:p>
          <a:p>
            <a:pPr marL="342900" indent="-342900">
              <a:lnSpc>
                <a:spcPct val="150000"/>
              </a:lnSpc>
              <a:spcBef>
                <a:spcPts val="200"/>
              </a:spcBef>
              <a:buFont typeface="Wingdings" panose="05000000000000000000" pitchFamily="2" charset="2"/>
              <a:buChar char="Ø"/>
            </a:pPr>
            <a:r>
              <a:rPr lang="zh-CN" altLang="en-US" sz="2000" dirty="0">
                <a:latin typeface="Times New Roman" panose="02020603050405020304" pitchFamily="18" charset="0"/>
                <a:ea typeface="仿宋" panose="02010609060101010101" pitchFamily="49" charset="-122"/>
              </a:rPr>
              <a:t>学术带头人中</a:t>
            </a:r>
            <a:r>
              <a:rPr lang="en-US" altLang="zh-CN" sz="2000" dirty="0">
                <a:latin typeface="Times New Roman" panose="02020603050405020304" pitchFamily="18" charset="0"/>
                <a:ea typeface="仿宋" panose="02010609060101010101" pitchFamily="49" charset="-122"/>
              </a:rPr>
              <a:t>31</a:t>
            </a:r>
            <a:r>
              <a:rPr lang="zh-CN" altLang="en-US" sz="2000" dirty="0">
                <a:latin typeface="Times New Roman" panose="02020603050405020304" pitchFamily="18" charset="0"/>
                <a:ea typeface="仿宋" panose="02010609060101010101" pitchFamily="49" charset="-122"/>
              </a:rPr>
              <a:t>位获得过国家杰出青年科学基金资助。</a:t>
            </a:r>
          </a:p>
          <a:p>
            <a:pPr>
              <a:spcBef>
                <a:spcPts val="200"/>
              </a:spcBef>
            </a:pPr>
            <a:endParaRPr lang="en-US" altLang="zh-CN" sz="2400" dirty="0" smtClean="0">
              <a:latin typeface="Times New Roman" panose="02020603050405020304" pitchFamily="18" charset="0"/>
              <a:ea typeface="仿宋" panose="02010609060101010101" pitchFamily="49" charset="-122"/>
            </a:endParaRPr>
          </a:p>
          <a:p>
            <a:pPr>
              <a:spcBef>
                <a:spcPts val="200"/>
              </a:spcBef>
            </a:pPr>
            <a:endParaRPr lang="en-US" altLang="zh-CN" sz="2400" dirty="0" smtClean="0">
              <a:latin typeface="Times New Roman" panose="02020603050405020304" pitchFamily="18" charset="0"/>
              <a:ea typeface="仿宋" panose="02010609060101010101" pitchFamily="49" charset="-122"/>
            </a:endParaRPr>
          </a:p>
          <a:p>
            <a:pPr>
              <a:spcBef>
                <a:spcPts val="200"/>
              </a:spcBef>
            </a:pPr>
            <a:endParaRPr lang="en-US" altLang="zh-CN" sz="2400" dirty="0">
              <a:latin typeface="Times New Roman" panose="02020603050405020304" pitchFamily="18" charset="0"/>
              <a:ea typeface="仿宋" panose="02010609060101010101" pitchFamily="49" charset="-122"/>
            </a:endParaRPr>
          </a:p>
        </p:txBody>
      </p:sp>
      <p:sp>
        <p:nvSpPr>
          <p:cNvPr id="3" name="矩形 2"/>
          <p:cNvSpPr/>
          <p:nvPr/>
        </p:nvSpPr>
        <p:spPr>
          <a:xfrm>
            <a:off x="894700" y="0"/>
            <a:ext cx="7133684" cy="646331"/>
          </a:xfrm>
          <a:prstGeom prst="rect">
            <a:avLst/>
          </a:prstGeom>
          <a:noFill/>
        </p:spPr>
        <p:txBody>
          <a:bodyPr wrap="none" lIns="91440" tIns="45720" rIns="91440" bIns="45720">
            <a:spAutoFit/>
          </a:bodyPr>
          <a:lstStyle/>
          <a:p>
            <a:pPr algn="ctr"/>
            <a:r>
              <a:rPr lang="zh-CN" altLang="en-US" sz="3600" b="1" dirty="0" smtClean="0">
                <a:ln w="10541" cmpd="sng">
                  <a:solidFill>
                    <a:schemeClr val="tx1"/>
                  </a:solidFill>
                  <a:prstDash val="solid"/>
                </a:ln>
                <a:solidFill>
                  <a:srgbClr val="A72378"/>
                </a:solidFill>
                <a:latin typeface="Times New Roman" pitchFamily="18" charset="0"/>
                <a:ea typeface="宋体" pitchFamily="2" charset="-122"/>
              </a:rPr>
              <a:t>创新研究群体项目申请与资助情况</a:t>
            </a:r>
            <a:endParaRPr lang="zh-CN" altLang="en-US" sz="36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3898608413"/>
              </p:ext>
            </p:extLst>
          </p:nvPr>
        </p:nvGraphicFramePr>
        <p:xfrm>
          <a:off x="107504" y="2571750"/>
          <a:ext cx="8892480" cy="2529840"/>
        </p:xfrm>
        <a:graphic>
          <a:graphicData uri="http://schemas.openxmlformats.org/drawingml/2006/table">
            <a:tbl>
              <a:tblPr firstRow="1" bandRow="1">
                <a:tableStyleId>{5940675A-B579-460E-94D1-54222C63F5DA}</a:tableStyleId>
              </a:tblPr>
              <a:tblGrid>
                <a:gridCol w="1111560">
                  <a:extLst>
                    <a:ext uri="{9D8B030D-6E8A-4147-A177-3AD203B41FA5}">
                      <a16:colId xmlns="" xmlns:a16="http://schemas.microsoft.com/office/drawing/2014/main" val="20000"/>
                    </a:ext>
                  </a:extLst>
                </a:gridCol>
                <a:gridCol w="1111560">
                  <a:extLst>
                    <a:ext uri="{9D8B030D-6E8A-4147-A177-3AD203B41FA5}">
                      <a16:colId xmlns="" xmlns:a16="http://schemas.microsoft.com/office/drawing/2014/main" val="20001"/>
                    </a:ext>
                  </a:extLst>
                </a:gridCol>
                <a:gridCol w="1111560">
                  <a:extLst>
                    <a:ext uri="{9D8B030D-6E8A-4147-A177-3AD203B41FA5}">
                      <a16:colId xmlns="" xmlns:a16="http://schemas.microsoft.com/office/drawing/2014/main" val="20002"/>
                    </a:ext>
                  </a:extLst>
                </a:gridCol>
                <a:gridCol w="1111560">
                  <a:extLst>
                    <a:ext uri="{9D8B030D-6E8A-4147-A177-3AD203B41FA5}">
                      <a16:colId xmlns="" xmlns:a16="http://schemas.microsoft.com/office/drawing/2014/main" val="20003"/>
                    </a:ext>
                  </a:extLst>
                </a:gridCol>
                <a:gridCol w="1111560">
                  <a:extLst>
                    <a:ext uri="{9D8B030D-6E8A-4147-A177-3AD203B41FA5}">
                      <a16:colId xmlns="" xmlns:a16="http://schemas.microsoft.com/office/drawing/2014/main" val="20004"/>
                    </a:ext>
                  </a:extLst>
                </a:gridCol>
                <a:gridCol w="1111560">
                  <a:extLst>
                    <a:ext uri="{9D8B030D-6E8A-4147-A177-3AD203B41FA5}">
                      <a16:colId xmlns="" xmlns:a16="http://schemas.microsoft.com/office/drawing/2014/main" val="20005"/>
                    </a:ext>
                  </a:extLst>
                </a:gridCol>
                <a:gridCol w="1111560">
                  <a:extLst>
                    <a:ext uri="{9D8B030D-6E8A-4147-A177-3AD203B41FA5}">
                      <a16:colId xmlns="" xmlns:a16="http://schemas.microsoft.com/office/drawing/2014/main" val="20006"/>
                    </a:ext>
                  </a:extLst>
                </a:gridCol>
                <a:gridCol w="1111560">
                  <a:extLst>
                    <a:ext uri="{9D8B030D-6E8A-4147-A177-3AD203B41FA5}">
                      <a16:colId xmlns="" xmlns:a16="http://schemas.microsoft.com/office/drawing/2014/main" val="20007"/>
                    </a:ext>
                  </a:extLst>
                </a:gridCol>
              </a:tblGrid>
              <a:tr h="191370">
                <a:tc>
                  <a:txBody>
                    <a:bodyPr/>
                    <a:lstStyle/>
                    <a:p>
                      <a:pPr algn="ctr"/>
                      <a:r>
                        <a:rPr lang="zh-CN" altLang="en-US" sz="1400" b="1" baseline="0" dirty="0" smtClean="0">
                          <a:latin typeface="仿宋" panose="02010609060101010101" pitchFamily="49" charset="-122"/>
                          <a:ea typeface="仿宋" panose="02010609060101010101" pitchFamily="49" charset="-122"/>
                        </a:rPr>
                        <a:t>数理学部</a:t>
                      </a:r>
                      <a:endParaRPr lang="zh-CN" altLang="en-US" sz="1400" b="1" baseline="0" dirty="0">
                        <a:latin typeface="仿宋" panose="02010609060101010101" pitchFamily="49" charset="-122"/>
                        <a:ea typeface="仿宋" panose="02010609060101010101" pitchFamily="49" charset="-122"/>
                      </a:endParaRPr>
                    </a:p>
                  </a:txBody>
                  <a:tcPr>
                    <a:noFill/>
                  </a:tcPr>
                </a:tc>
                <a:tc>
                  <a:txBody>
                    <a:bodyPr/>
                    <a:lstStyle/>
                    <a:p>
                      <a:pPr algn="ctr"/>
                      <a:r>
                        <a:rPr lang="zh-CN" altLang="en-US" sz="1400" b="1" baseline="0" dirty="0" smtClean="0">
                          <a:latin typeface="仿宋" panose="02010609060101010101" pitchFamily="49" charset="-122"/>
                          <a:ea typeface="仿宋" panose="02010609060101010101" pitchFamily="49" charset="-122"/>
                        </a:rPr>
                        <a:t>化学学部</a:t>
                      </a:r>
                      <a:endParaRPr lang="zh-CN" altLang="en-US" sz="1400" b="1" baseline="0" dirty="0">
                        <a:latin typeface="仿宋" panose="02010609060101010101" pitchFamily="49" charset="-122"/>
                        <a:ea typeface="仿宋" panose="02010609060101010101" pitchFamily="49" charset="-122"/>
                      </a:endParaRPr>
                    </a:p>
                  </a:txBody>
                  <a:tcPr>
                    <a:noFill/>
                  </a:tcPr>
                </a:tc>
                <a:tc>
                  <a:txBody>
                    <a:bodyPr/>
                    <a:lstStyle/>
                    <a:p>
                      <a:pPr algn="ctr"/>
                      <a:r>
                        <a:rPr lang="zh-CN" altLang="en-US" sz="1400" b="1" baseline="0" dirty="0" smtClean="0">
                          <a:latin typeface="仿宋" panose="02010609060101010101" pitchFamily="49" charset="-122"/>
                          <a:ea typeface="仿宋" panose="02010609060101010101" pitchFamily="49" charset="-122"/>
                        </a:rPr>
                        <a:t>生命学部</a:t>
                      </a:r>
                      <a:endParaRPr lang="zh-CN" altLang="en-US" sz="1400" b="1" baseline="0" dirty="0">
                        <a:latin typeface="仿宋" panose="02010609060101010101" pitchFamily="49" charset="-122"/>
                        <a:ea typeface="仿宋" panose="02010609060101010101" pitchFamily="49" charset="-122"/>
                      </a:endParaRPr>
                    </a:p>
                  </a:txBody>
                  <a:tcPr>
                    <a:noFill/>
                  </a:tcPr>
                </a:tc>
                <a:tc>
                  <a:txBody>
                    <a:bodyPr/>
                    <a:lstStyle/>
                    <a:p>
                      <a:pPr algn="ctr"/>
                      <a:r>
                        <a:rPr lang="zh-CN" altLang="en-US" sz="1400" b="1" baseline="0" dirty="0" smtClean="0">
                          <a:latin typeface="仿宋" panose="02010609060101010101" pitchFamily="49" charset="-122"/>
                          <a:ea typeface="仿宋" panose="02010609060101010101" pitchFamily="49" charset="-122"/>
                        </a:rPr>
                        <a:t>地球学部</a:t>
                      </a:r>
                      <a:endParaRPr lang="zh-CN" altLang="en-US" sz="1400" b="1" baseline="0" dirty="0">
                        <a:latin typeface="仿宋" panose="02010609060101010101" pitchFamily="49" charset="-122"/>
                        <a:ea typeface="仿宋" panose="02010609060101010101" pitchFamily="49" charset="-122"/>
                      </a:endParaRPr>
                    </a:p>
                  </a:txBody>
                  <a:tcPr>
                    <a:noFill/>
                  </a:tcPr>
                </a:tc>
                <a:tc>
                  <a:txBody>
                    <a:bodyPr/>
                    <a:lstStyle/>
                    <a:p>
                      <a:pPr algn="ctr"/>
                      <a:r>
                        <a:rPr lang="zh-CN" altLang="en-US" sz="1400" b="1" baseline="0" dirty="0" smtClean="0">
                          <a:latin typeface="仿宋" panose="02010609060101010101" pitchFamily="49" charset="-122"/>
                          <a:ea typeface="仿宋" panose="02010609060101010101" pitchFamily="49" charset="-122"/>
                        </a:rPr>
                        <a:t>工材学部</a:t>
                      </a:r>
                      <a:endParaRPr lang="zh-CN" altLang="en-US" sz="1400" b="1" baseline="0" dirty="0">
                        <a:latin typeface="仿宋" panose="02010609060101010101" pitchFamily="49" charset="-122"/>
                        <a:ea typeface="仿宋" panose="02010609060101010101" pitchFamily="49" charset="-122"/>
                      </a:endParaRPr>
                    </a:p>
                  </a:txBody>
                  <a:tcPr>
                    <a:noFill/>
                  </a:tcPr>
                </a:tc>
                <a:tc>
                  <a:txBody>
                    <a:bodyPr/>
                    <a:lstStyle/>
                    <a:p>
                      <a:pPr algn="ctr"/>
                      <a:r>
                        <a:rPr lang="zh-CN" altLang="en-US" sz="1400" b="1" baseline="0" dirty="0" smtClean="0">
                          <a:latin typeface="仿宋" panose="02010609060101010101" pitchFamily="49" charset="-122"/>
                          <a:ea typeface="仿宋" panose="02010609060101010101" pitchFamily="49" charset="-122"/>
                        </a:rPr>
                        <a:t>信息学部</a:t>
                      </a:r>
                      <a:endParaRPr lang="zh-CN" altLang="en-US" sz="1400" b="1" baseline="0" dirty="0">
                        <a:latin typeface="仿宋" panose="02010609060101010101" pitchFamily="49" charset="-122"/>
                        <a:ea typeface="仿宋" panose="02010609060101010101" pitchFamily="49" charset="-122"/>
                      </a:endParaRPr>
                    </a:p>
                  </a:txBody>
                  <a:tcPr>
                    <a:noFill/>
                  </a:tcPr>
                </a:tc>
                <a:tc>
                  <a:txBody>
                    <a:bodyPr/>
                    <a:lstStyle/>
                    <a:p>
                      <a:pPr algn="ctr"/>
                      <a:r>
                        <a:rPr lang="zh-CN" altLang="en-US" sz="1400" b="1" baseline="0" dirty="0" smtClean="0">
                          <a:latin typeface="仿宋" panose="02010609060101010101" pitchFamily="49" charset="-122"/>
                          <a:ea typeface="仿宋" panose="02010609060101010101" pitchFamily="49" charset="-122"/>
                        </a:rPr>
                        <a:t>管理学部</a:t>
                      </a:r>
                      <a:endParaRPr lang="zh-CN" altLang="en-US" sz="1400" b="1" baseline="0" dirty="0">
                        <a:latin typeface="仿宋" panose="02010609060101010101" pitchFamily="49" charset="-122"/>
                        <a:ea typeface="仿宋" panose="02010609060101010101" pitchFamily="49" charset="-122"/>
                      </a:endParaRPr>
                    </a:p>
                  </a:txBody>
                  <a:tcPr>
                    <a:noFill/>
                  </a:tcPr>
                </a:tc>
                <a:tc>
                  <a:txBody>
                    <a:bodyPr/>
                    <a:lstStyle/>
                    <a:p>
                      <a:pPr algn="ctr"/>
                      <a:r>
                        <a:rPr lang="zh-CN" altLang="en-US" sz="1400" b="1" baseline="0" dirty="0" smtClean="0">
                          <a:latin typeface="仿宋" panose="02010609060101010101" pitchFamily="49" charset="-122"/>
                          <a:ea typeface="仿宋" panose="02010609060101010101" pitchFamily="49" charset="-122"/>
                        </a:rPr>
                        <a:t>医学部</a:t>
                      </a:r>
                      <a:endParaRPr lang="zh-CN" altLang="en-US" sz="1400" b="1" baseline="0" dirty="0">
                        <a:latin typeface="仿宋" panose="02010609060101010101" pitchFamily="49" charset="-122"/>
                        <a:ea typeface="仿宋" panose="02010609060101010101" pitchFamily="49" charset="-122"/>
                      </a:endParaRPr>
                    </a:p>
                  </a:txBody>
                  <a:tcPr>
                    <a:noFill/>
                  </a:tcPr>
                </a:tc>
                <a:extLst>
                  <a:ext uri="{0D108BD9-81ED-4DB2-BD59-A6C34878D82A}">
                    <a16:rowId xmlns="" xmlns:a16="http://schemas.microsoft.com/office/drawing/2014/main" val="10000"/>
                  </a:ext>
                </a:extLst>
              </a:tr>
              <a:tr h="191370">
                <a:tc>
                  <a:txBody>
                    <a:bodyPr/>
                    <a:lstStyle/>
                    <a:p>
                      <a:pPr algn="ctr"/>
                      <a:r>
                        <a:rPr lang="en-US" altLang="zh-CN" sz="1400" b="1" baseline="0" dirty="0" smtClean="0">
                          <a:latin typeface="仿宋" panose="02010609060101010101" pitchFamily="49" charset="-122"/>
                          <a:ea typeface="仿宋" panose="02010609060101010101" pitchFamily="49" charset="-122"/>
                        </a:rPr>
                        <a:t>5</a:t>
                      </a:r>
                      <a:r>
                        <a:rPr lang="zh-CN" altLang="en-US" sz="1400" b="1" baseline="0" dirty="0" smtClean="0">
                          <a:latin typeface="仿宋" panose="02010609060101010101" pitchFamily="49" charset="-122"/>
                          <a:ea typeface="仿宋" panose="02010609060101010101" pitchFamily="49" charset="-122"/>
                        </a:rPr>
                        <a:t>项</a:t>
                      </a:r>
                      <a:endParaRPr lang="zh-CN" altLang="en-US" sz="1400" b="1" baseline="0" dirty="0">
                        <a:latin typeface="仿宋" panose="02010609060101010101" pitchFamily="49" charset="-122"/>
                        <a:ea typeface="仿宋" panose="02010609060101010101" pitchFamily="49"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baseline="0" dirty="0" smtClean="0">
                          <a:latin typeface="仿宋" panose="02010609060101010101" pitchFamily="49" charset="-122"/>
                          <a:ea typeface="仿宋" panose="02010609060101010101" pitchFamily="49" charset="-122"/>
                        </a:rPr>
                        <a:t>5</a:t>
                      </a:r>
                      <a:r>
                        <a:rPr lang="zh-CN" altLang="en-US" sz="1400" b="1" baseline="0" dirty="0" smtClean="0">
                          <a:latin typeface="仿宋" panose="02010609060101010101" pitchFamily="49" charset="-122"/>
                          <a:ea typeface="仿宋" panose="02010609060101010101" pitchFamily="49" charset="-122"/>
                        </a:rPr>
                        <a:t>项</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baseline="0" dirty="0" smtClean="0">
                          <a:latin typeface="仿宋" panose="02010609060101010101" pitchFamily="49" charset="-122"/>
                          <a:ea typeface="仿宋" panose="02010609060101010101" pitchFamily="49" charset="-122"/>
                        </a:rPr>
                        <a:t>5</a:t>
                      </a:r>
                      <a:r>
                        <a:rPr lang="zh-CN" altLang="en-US" sz="1400" b="1" baseline="0" dirty="0" smtClean="0">
                          <a:latin typeface="仿宋" panose="02010609060101010101" pitchFamily="49" charset="-122"/>
                          <a:ea typeface="仿宋" panose="02010609060101010101" pitchFamily="49" charset="-122"/>
                        </a:rPr>
                        <a:t>项</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baseline="0" dirty="0" smtClean="0">
                          <a:latin typeface="仿宋" panose="02010609060101010101" pitchFamily="49" charset="-122"/>
                          <a:ea typeface="仿宋" panose="02010609060101010101" pitchFamily="49" charset="-122"/>
                        </a:rPr>
                        <a:t>5</a:t>
                      </a:r>
                      <a:r>
                        <a:rPr lang="zh-CN" altLang="en-US" sz="1400" b="1" baseline="0" dirty="0" smtClean="0">
                          <a:latin typeface="仿宋" panose="02010609060101010101" pitchFamily="49" charset="-122"/>
                          <a:ea typeface="仿宋" panose="02010609060101010101" pitchFamily="49" charset="-122"/>
                        </a:rPr>
                        <a:t>项</a:t>
                      </a:r>
                    </a:p>
                  </a:txBody>
                  <a:tcPr/>
                </a:tc>
                <a:tc>
                  <a:txBody>
                    <a:bodyPr/>
                    <a:lstStyle/>
                    <a:p>
                      <a:pPr algn="ctr"/>
                      <a:r>
                        <a:rPr lang="en-US" altLang="zh-CN" sz="1400" b="1" baseline="0" dirty="0" smtClean="0">
                          <a:latin typeface="仿宋" panose="02010609060101010101" pitchFamily="49" charset="-122"/>
                          <a:ea typeface="仿宋" panose="02010609060101010101" pitchFamily="49" charset="-122"/>
                        </a:rPr>
                        <a:t>6</a:t>
                      </a:r>
                      <a:r>
                        <a:rPr lang="zh-CN" altLang="en-US" sz="1400" b="1" baseline="0" dirty="0" smtClean="0">
                          <a:latin typeface="仿宋" panose="02010609060101010101" pitchFamily="49" charset="-122"/>
                          <a:ea typeface="仿宋" panose="02010609060101010101" pitchFamily="49" charset="-122"/>
                        </a:rPr>
                        <a:t>项</a:t>
                      </a:r>
                      <a:endParaRPr lang="zh-CN" altLang="en-US" sz="1400" b="1" baseline="0" dirty="0">
                        <a:latin typeface="仿宋" panose="02010609060101010101" pitchFamily="49" charset="-122"/>
                        <a:ea typeface="仿宋" panose="02010609060101010101" pitchFamily="49"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baseline="0" dirty="0" smtClean="0">
                          <a:latin typeface="仿宋" panose="02010609060101010101" pitchFamily="49" charset="-122"/>
                          <a:ea typeface="仿宋" panose="02010609060101010101" pitchFamily="49" charset="-122"/>
                        </a:rPr>
                        <a:t>5</a:t>
                      </a:r>
                      <a:r>
                        <a:rPr lang="zh-CN" altLang="en-US" sz="1400" b="1" baseline="0" dirty="0" smtClean="0">
                          <a:latin typeface="仿宋" panose="02010609060101010101" pitchFamily="49" charset="-122"/>
                          <a:ea typeface="仿宋" panose="02010609060101010101" pitchFamily="49" charset="-122"/>
                        </a:rPr>
                        <a:t>项</a:t>
                      </a:r>
                    </a:p>
                  </a:txBody>
                  <a:tcPr/>
                </a:tc>
                <a:tc>
                  <a:txBody>
                    <a:bodyPr/>
                    <a:lstStyle/>
                    <a:p>
                      <a:pPr algn="ctr"/>
                      <a:r>
                        <a:rPr lang="en-US" altLang="zh-CN" sz="1400" b="1" baseline="0" dirty="0" smtClean="0">
                          <a:latin typeface="仿宋" panose="02010609060101010101" pitchFamily="49" charset="-122"/>
                          <a:ea typeface="仿宋" panose="02010609060101010101" pitchFamily="49" charset="-122"/>
                        </a:rPr>
                        <a:t>2</a:t>
                      </a:r>
                      <a:r>
                        <a:rPr lang="zh-CN" altLang="en-US" sz="1400" b="1" baseline="0" dirty="0" smtClean="0">
                          <a:latin typeface="仿宋" panose="02010609060101010101" pitchFamily="49" charset="-122"/>
                          <a:ea typeface="仿宋" panose="02010609060101010101" pitchFamily="49" charset="-122"/>
                        </a:rPr>
                        <a:t>项</a:t>
                      </a:r>
                      <a:endParaRPr lang="zh-CN" altLang="en-US" sz="1400" b="1" baseline="0" dirty="0">
                        <a:latin typeface="仿宋" panose="02010609060101010101" pitchFamily="49" charset="-122"/>
                        <a:ea typeface="仿宋" panose="02010609060101010101" pitchFamily="49"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baseline="0" dirty="0" smtClean="0">
                          <a:latin typeface="仿宋" panose="02010609060101010101" pitchFamily="49" charset="-122"/>
                          <a:ea typeface="仿宋" panose="02010609060101010101" pitchFamily="49" charset="-122"/>
                        </a:rPr>
                        <a:t>5</a:t>
                      </a:r>
                      <a:r>
                        <a:rPr lang="zh-CN" altLang="en-US" sz="1400" b="1" baseline="0" dirty="0" smtClean="0">
                          <a:latin typeface="仿宋" panose="02010609060101010101" pitchFamily="49" charset="-122"/>
                          <a:ea typeface="仿宋" panose="02010609060101010101" pitchFamily="49" charset="-122"/>
                        </a:rPr>
                        <a:t>项</a:t>
                      </a:r>
                    </a:p>
                  </a:txBody>
                  <a:tcPr/>
                </a:tc>
                <a:extLst>
                  <a:ext uri="{0D108BD9-81ED-4DB2-BD59-A6C34878D82A}">
                    <a16:rowId xmlns="" xmlns:a16="http://schemas.microsoft.com/office/drawing/2014/main" val="10001"/>
                  </a:ext>
                </a:extLst>
              </a:tr>
              <a:tr h="1330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b="1" baseline="0" dirty="0" smtClean="0">
                          <a:latin typeface="仿宋" panose="02010609060101010101" pitchFamily="49" charset="-122"/>
                          <a:ea typeface="仿宋" panose="02010609060101010101" pitchFamily="49" charset="-122"/>
                        </a:rPr>
                        <a:t>中科院物理研究所</a:t>
                      </a:r>
                      <a:endParaRPr lang="en-US" altLang="zh-CN" sz="1200" b="1" baseline="0" dirty="0" smtClean="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中科院长春应化所</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中科院水生生物研究所</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中科院大气物理研究所</a:t>
                      </a:r>
                      <a:endParaRPr lang="en-US" altLang="zh-CN" sz="1200" b="1" baseline="0" dirty="0" smtClean="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中科院电工研究所</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中科院自动化研究所</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中山大学</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中国人民解放军</a:t>
                      </a:r>
                      <a:r>
                        <a:rPr lang="en-US" altLang="zh-CN" sz="1200" b="1" baseline="0" dirty="0" smtClean="0">
                          <a:latin typeface="仿宋" panose="02010609060101010101" pitchFamily="49" charset="-122"/>
                          <a:ea typeface="仿宋" panose="02010609060101010101" pitchFamily="49" charset="-122"/>
                        </a:rPr>
                        <a:t>302</a:t>
                      </a:r>
                      <a:r>
                        <a:rPr lang="zh-CN" altLang="en-US" sz="1200" b="1" baseline="0" dirty="0" smtClean="0">
                          <a:latin typeface="仿宋" panose="02010609060101010101" pitchFamily="49" charset="-122"/>
                          <a:ea typeface="仿宋" panose="02010609060101010101" pitchFamily="49" charset="-122"/>
                        </a:rPr>
                        <a:t>医院</a:t>
                      </a:r>
                      <a:endParaRPr lang="en-US" altLang="zh-CN" sz="1200" b="1" baseline="0" dirty="0" smtClean="0">
                        <a:latin typeface="仿宋" panose="02010609060101010101" pitchFamily="49" charset="-122"/>
                        <a:ea typeface="仿宋" panose="02010609060101010101" pitchFamily="49" charset="-122"/>
                      </a:endParaRPr>
                    </a:p>
                  </a:txBody>
                  <a:tcPr/>
                </a:tc>
                <a:extLst>
                  <a:ext uri="{0D108BD9-81ED-4DB2-BD59-A6C34878D82A}">
                    <a16:rowId xmlns="" xmlns:a16="http://schemas.microsoft.com/office/drawing/2014/main" val="10002"/>
                  </a:ext>
                </a:extLst>
              </a:tr>
              <a:tr h="1330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b="1" baseline="0" dirty="0" smtClean="0">
                          <a:latin typeface="仿宋" panose="02010609060101010101" pitchFamily="49" charset="-122"/>
                          <a:ea typeface="仿宋" panose="02010609060101010101" pitchFamily="49" charset="-122"/>
                        </a:rPr>
                        <a:t>中国科技大*</a:t>
                      </a:r>
                      <a:r>
                        <a:rPr lang="en-US" altLang="zh-CN" sz="1200" b="1" baseline="0" dirty="0" smtClean="0">
                          <a:latin typeface="仿宋" panose="02010609060101010101" pitchFamily="49" charset="-122"/>
                          <a:ea typeface="仿宋" panose="02010609060101010101" pitchFamily="49" charset="-122"/>
                        </a:rPr>
                        <a:t>2</a:t>
                      </a: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厦门大学</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同济大学</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b="1" baseline="0" dirty="0" smtClean="0">
                          <a:latin typeface="仿宋" panose="02010609060101010101" pitchFamily="49" charset="-122"/>
                          <a:ea typeface="仿宋" panose="02010609060101010101" pitchFamily="49" charset="-122"/>
                        </a:rPr>
                        <a:t>武汉大学</a:t>
                      </a: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西安交大</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电子科技大</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清华大学</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b="1" baseline="0" dirty="0" smtClean="0">
                          <a:latin typeface="仿宋" panose="02010609060101010101" pitchFamily="49" charset="-122"/>
                          <a:ea typeface="仿宋" panose="02010609060101010101" pitchFamily="49" charset="-122"/>
                        </a:rPr>
                        <a:t>上海交大</a:t>
                      </a:r>
                    </a:p>
                  </a:txBody>
                  <a:tcPr/>
                </a:tc>
                <a:extLst>
                  <a:ext uri="{0D108BD9-81ED-4DB2-BD59-A6C34878D82A}">
                    <a16:rowId xmlns="" xmlns:a16="http://schemas.microsoft.com/office/drawing/2014/main" val="10003"/>
                  </a:ext>
                </a:extLst>
              </a:tr>
              <a:tr h="133074">
                <a:tc>
                  <a:txBody>
                    <a:bodyPr/>
                    <a:lstStyle/>
                    <a:p>
                      <a:pPr algn="ctr"/>
                      <a:r>
                        <a:rPr lang="zh-CN" altLang="en-US" sz="1200" b="1" baseline="0" dirty="0" smtClean="0">
                          <a:latin typeface="仿宋" panose="02010609060101010101" pitchFamily="49" charset="-122"/>
                          <a:ea typeface="仿宋" panose="02010609060101010101" pitchFamily="49" charset="-122"/>
                        </a:rPr>
                        <a:t>北京大学</a:t>
                      </a:r>
                      <a:endParaRPr lang="en-US" altLang="zh-CN" sz="1200" b="1" baseline="0" dirty="0" smtClean="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国家纳米中心</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华中科技大</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厦门大学</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北京大学</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西安交大</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中山大学</a:t>
                      </a:r>
                      <a:endParaRPr lang="zh-CN" altLang="en-US" sz="1200" b="1" baseline="0" dirty="0">
                        <a:latin typeface="仿宋" panose="02010609060101010101" pitchFamily="49" charset="-122"/>
                        <a:ea typeface="仿宋" panose="02010609060101010101" pitchFamily="49" charset="-122"/>
                      </a:endParaRPr>
                    </a:p>
                  </a:txBody>
                  <a:tcPr/>
                </a:tc>
                <a:extLst>
                  <a:ext uri="{0D108BD9-81ED-4DB2-BD59-A6C34878D82A}">
                    <a16:rowId xmlns="" xmlns:a16="http://schemas.microsoft.com/office/drawing/2014/main" val="10004"/>
                  </a:ext>
                </a:extLst>
              </a:tr>
              <a:tr h="133074">
                <a:tc>
                  <a:txBody>
                    <a:bodyPr/>
                    <a:lstStyle/>
                    <a:p>
                      <a:pPr algn="ctr"/>
                      <a:r>
                        <a:rPr lang="zh-CN" altLang="en-US" sz="1200" b="1" baseline="0" dirty="0" smtClean="0">
                          <a:latin typeface="仿宋" panose="02010609060101010101" pitchFamily="49" charset="-122"/>
                          <a:ea typeface="仿宋" panose="02010609060101010101" pitchFamily="49" charset="-122"/>
                        </a:rPr>
                        <a:t>北航</a:t>
                      </a:r>
                      <a:endParaRPr lang="en-US" altLang="zh-CN" sz="1200" b="1" baseline="0" dirty="0" smtClean="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武汉大学</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南京农业大学</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中国科技大</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南京大学</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清华大学</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endParaRPr lang="zh-CN" altLang="en-US" sz="1200" b="1" baseline="0" dirty="0">
                        <a:latin typeface="仿宋" panose="02010609060101010101" pitchFamily="49" charset="-122"/>
                        <a:ea typeface="仿宋" panose="02010609060101010101" pitchFamily="49"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b="1" baseline="0" dirty="0" smtClean="0">
                          <a:latin typeface="仿宋" panose="02010609060101010101" pitchFamily="49" charset="-122"/>
                          <a:ea typeface="仿宋" panose="02010609060101010101" pitchFamily="49" charset="-122"/>
                        </a:rPr>
                        <a:t>华中科技大</a:t>
                      </a:r>
                      <a:endParaRPr lang="en-US" altLang="zh-CN" sz="1200" b="1" baseline="0" dirty="0" smtClean="0">
                        <a:latin typeface="仿宋" panose="02010609060101010101" pitchFamily="49" charset="-122"/>
                        <a:ea typeface="仿宋" panose="02010609060101010101" pitchFamily="49" charset="-122"/>
                      </a:endParaRPr>
                    </a:p>
                  </a:txBody>
                  <a:tcPr/>
                </a:tc>
                <a:extLst>
                  <a:ext uri="{0D108BD9-81ED-4DB2-BD59-A6C34878D82A}">
                    <a16:rowId xmlns="" xmlns:a16="http://schemas.microsoft.com/office/drawing/2014/main" val="10005"/>
                  </a:ext>
                </a:extLst>
              </a:tr>
              <a:tr h="320040">
                <a:tc rowSpan="2">
                  <a:txBody>
                    <a:bodyPr/>
                    <a:lstStyle/>
                    <a:p>
                      <a:pPr algn="ctr"/>
                      <a:endParaRPr lang="en-US" altLang="zh-CN" sz="1200" b="1" baseline="0" dirty="0" smtClean="0">
                        <a:latin typeface="仿宋" panose="02010609060101010101" pitchFamily="49" charset="-122"/>
                        <a:ea typeface="仿宋" panose="02010609060101010101" pitchFamily="49" charset="-122"/>
                      </a:endParaRPr>
                    </a:p>
                  </a:txBody>
                  <a:tcPr/>
                </a:tc>
                <a:tc rowSpan="2">
                  <a:txBody>
                    <a:bodyPr/>
                    <a:lstStyle/>
                    <a:p>
                      <a:pPr algn="ctr"/>
                      <a:r>
                        <a:rPr lang="zh-CN" altLang="en-US" sz="1200" b="1" baseline="0" dirty="0" smtClean="0">
                          <a:latin typeface="仿宋" panose="02010609060101010101" pitchFamily="49" charset="-122"/>
                          <a:ea typeface="仿宋" panose="02010609060101010101" pitchFamily="49" charset="-122"/>
                        </a:rPr>
                        <a:t>中科院大连物化所</a:t>
                      </a:r>
                      <a:endParaRPr lang="zh-CN" altLang="en-US" sz="1200" b="1" baseline="0" dirty="0">
                        <a:latin typeface="仿宋" panose="02010609060101010101" pitchFamily="49" charset="-122"/>
                        <a:ea typeface="仿宋" panose="02010609060101010101" pitchFamily="49" charset="-122"/>
                      </a:endParaRPr>
                    </a:p>
                  </a:txBody>
                  <a:tcPr/>
                </a:tc>
                <a:tc rowSpan="2">
                  <a:txBody>
                    <a:bodyPr/>
                    <a:lstStyle/>
                    <a:p>
                      <a:pPr algn="ctr"/>
                      <a:r>
                        <a:rPr lang="zh-CN" altLang="en-US" sz="1200" b="1" baseline="0" dirty="0" smtClean="0">
                          <a:latin typeface="仿宋" panose="02010609060101010101" pitchFamily="49" charset="-122"/>
                          <a:ea typeface="仿宋" panose="02010609060101010101" pitchFamily="49" charset="-122"/>
                        </a:rPr>
                        <a:t>中科院上海生命研究院</a:t>
                      </a:r>
                      <a:endParaRPr lang="zh-CN" altLang="en-US" sz="1200" b="1" baseline="0" dirty="0">
                        <a:latin typeface="仿宋" panose="02010609060101010101" pitchFamily="49" charset="-122"/>
                        <a:ea typeface="仿宋" panose="02010609060101010101" pitchFamily="49" charset="-122"/>
                      </a:endParaRPr>
                    </a:p>
                  </a:txBody>
                  <a:tcPr/>
                </a:tc>
                <a:tc rowSpan="2">
                  <a:txBody>
                    <a:bodyPr/>
                    <a:lstStyle/>
                    <a:p>
                      <a:pPr algn="ctr"/>
                      <a:r>
                        <a:rPr lang="zh-CN" altLang="en-US" sz="1200" b="1" baseline="0" dirty="0" smtClean="0">
                          <a:latin typeface="仿宋" panose="02010609060101010101" pitchFamily="49" charset="-122"/>
                          <a:ea typeface="仿宋" panose="02010609060101010101" pitchFamily="49" charset="-122"/>
                        </a:rPr>
                        <a:t>浙江大学</a:t>
                      </a:r>
                      <a:endParaRPr lang="zh-CN" altLang="en-US" sz="1200" b="1" baseline="0" dirty="0">
                        <a:latin typeface="仿宋" panose="02010609060101010101" pitchFamily="49" charset="-122"/>
                        <a:ea typeface="仿宋" panose="02010609060101010101" pitchFamily="49" charset="-122"/>
                      </a:endParaRPr>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复旦大学</a:t>
                      </a:r>
                      <a:endParaRPr lang="zh-CN" altLang="en-US" sz="1200" b="1" baseline="0" dirty="0">
                        <a:latin typeface="仿宋" panose="02010609060101010101" pitchFamily="49" charset="-122"/>
                        <a:ea typeface="仿宋" panose="02010609060101010101" pitchFamily="49" charset="-122"/>
                      </a:endParaRPr>
                    </a:p>
                  </a:txBody>
                  <a:tcPr/>
                </a:tc>
                <a:tc rowSpan="2">
                  <a:txBody>
                    <a:bodyPr/>
                    <a:lstStyle/>
                    <a:p>
                      <a:pPr algn="ctr"/>
                      <a:r>
                        <a:rPr lang="zh-CN" altLang="en-US" sz="1200" b="1" baseline="0" dirty="0" smtClean="0">
                          <a:latin typeface="仿宋" panose="02010609060101010101" pitchFamily="49" charset="-122"/>
                          <a:ea typeface="仿宋" panose="02010609060101010101" pitchFamily="49" charset="-122"/>
                        </a:rPr>
                        <a:t>浙江大学</a:t>
                      </a:r>
                      <a:endParaRPr lang="zh-CN" altLang="en-US" sz="1200" b="1" baseline="0" dirty="0">
                        <a:latin typeface="仿宋" panose="02010609060101010101" pitchFamily="49" charset="-122"/>
                        <a:ea typeface="仿宋" panose="02010609060101010101" pitchFamily="49" charset="-122"/>
                      </a:endParaRPr>
                    </a:p>
                  </a:txBody>
                  <a:tcPr/>
                </a:tc>
                <a:tc rowSpan="2">
                  <a:txBody>
                    <a:bodyPr/>
                    <a:lstStyle/>
                    <a:p>
                      <a:pPr algn="ctr"/>
                      <a:endParaRPr lang="zh-CN" altLang="en-US" sz="1200" b="1" baseline="0" dirty="0">
                        <a:latin typeface="仿宋" panose="02010609060101010101" pitchFamily="49" charset="-122"/>
                        <a:ea typeface="仿宋" panose="02010609060101010101" pitchFamily="49" charset="-122"/>
                      </a:endParaRPr>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b="1" baseline="0" dirty="0" smtClean="0">
                          <a:latin typeface="仿宋" panose="02010609060101010101" pitchFamily="49" charset="-122"/>
                          <a:ea typeface="仿宋" panose="02010609060101010101" pitchFamily="49" charset="-122"/>
                        </a:rPr>
                        <a:t>中国人民解放军第三军医大学</a:t>
                      </a:r>
                    </a:p>
                  </a:txBody>
                  <a:tcPr/>
                </a:tc>
                <a:extLst>
                  <a:ext uri="{0D108BD9-81ED-4DB2-BD59-A6C34878D82A}">
                    <a16:rowId xmlns="" xmlns:a16="http://schemas.microsoft.com/office/drawing/2014/main" val="10006"/>
                  </a:ext>
                </a:extLst>
              </a:tr>
              <a:tr h="32004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r>
                        <a:rPr lang="zh-CN" altLang="en-US" sz="1200" b="1" baseline="0" dirty="0" smtClean="0">
                          <a:latin typeface="仿宋" panose="02010609060101010101" pitchFamily="49" charset="-122"/>
                          <a:ea typeface="仿宋" panose="02010609060101010101" pitchFamily="49" charset="-122"/>
                        </a:rPr>
                        <a:t>天津大学</a:t>
                      </a:r>
                      <a:endParaRPr lang="zh-CN" altLang="en-US" sz="1200" b="1" baseline="0" dirty="0">
                        <a:latin typeface="仿宋" panose="02010609060101010101" pitchFamily="49" charset="-122"/>
                        <a:ea typeface="仿宋" panose="02010609060101010101" pitchFamily="49" charset="-122"/>
                      </a:endParaRPr>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231946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p:cNvSpPr>
          <p:nvPr/>
        </p:nvSpPr>
        <p:spPr>
          <a:xfrm>
            <a:off x="539552" y="699542"/>
            <a:ext cx="9144000" cy="2880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altLang="zh-CN" sz="1800" dirty="0" smtClean="0">
                <a:latin typeface="Times New Roman" panose="02020603050405020304" pitchFamily="18" charset="0"/>
                <a:ea typeface="仿宋" panose="02010609060101010101" pitchFamily="49" charset="-122"/>
              </a:rPr>
              <a:t>2018</a:t>
            </a:r>
            <a:r>
              <a:rPr lang="zh-CN" altLang="en-US" sz="1800" dirty="0" smtClean="0">
                <a:latin typeface="Times New Roman" panose="02020603050405020304" pitchFamily="18" charset="0"/>
                <a:ea typeface="仿宋" panose="02010609060101010101" pitchFamily="49" charset="-122"/>
              </a:rPr>
              <a:t>年共有</a:t>
            </a:r>
            <a:r>
              <a:rPr lang="en-US" altLang="zh-CN" sz="1800" dirty="0" smtClean="0">
                <a:latin typeface="Times New Roman" panose="02020603050405020304" pitchFamily="18" charset="0"/>
                <a:ea typeface="仿宋" panose="02010609060101010101" pitchFamily="49" charset="-122"/>
              </a:rPr>
              <a:t>26</a:t>
            </a:r>
            <a:r>
              <a:rPr lang="zh-CN" altLang="en-US" sz="1800" dirty="0" smtClean="0">
                <a:latin typeface="Times New Roman" panose="02020603050405020304" pitchFamily="18" charset="0"/>
                <a:ea typeface="仿宋" panose="02010609060101010101" pitchFamily="49" charset="-122"/>
              </a:rPr>
              <a:t>个联合基金实施。截至</a:t>
            </a:r>
            <a:r>
              <a:rPr lang="en-US" altLang="zh-CN" sz="1800" dirty="0" smtClean="0">
                <a:latin typeface="Times New Roman" panose="02020603050405020304" pitchFamily="18" charset="0"/>
                <a:ea typeface="仿宋" panose="02010609060101010101" pitchFamily="49" charset="-122"/>
              </a:rPr>
              <a:t>12</a:t>
            </a:r>
            <a:r>
              <a:rPr lang="zh-CN" altLang="en-US" sz="1800" dirty="0" smtClean="0">
                <a:latin typeface="Times New Roman" panose="02020603050405020304" pitchFamily="18" charset="0"/>
                <a:ea typeface="仿宋" panose="02010609060101010101" pitchFamily="49" charset="-122"/>
              </a:rPr>
              <a:t>月</a:t>
            </a:r>
            <a:r>
              <a:rPr lang="en-US" altLang="zh-CN" sz="1800" dirty="0" smtClean="0">
                <a:latin typeface="Times New Roman" panose="02020603050405020304" pitchFamily="18" charset="0"/>
                <a:ea typeface="仿宋" panose="02010609060101010101" pitchFamily="49" charset="-122"/>
              </a:rPr>
              <a:t>6</a:t>
            </a:r>
            <a:r>
              <a:rPr lang="zh-CN" altLang="en-US" sz="1800" dirty="0" smtClean="0">
                <a:latin typeface="Times New Roman" panose="02020603050405020304" pitchFamily="18" charset="0"/>
                <a:ea typeface="仿宋" panose="02010609060101010101" pitchFamily="49" charset="-122"/>
              </a:rPr>
              <a:t>日，资助项目</a:t>
            </a:r>
            <a:r>
              <a:rPr lang="en-US" altLang="zh-CN" sz="1800" dirty="0" smtClean="0">
                <a:solidFill>
                  <a:srgbClr val="FF0000"/>
                </a:solidFill>
                <a:latin typeface="Times New Roman" panose="02020603050405020304" pitchFamily="18" charset="0"/>
                <a:ea typeface="仿宋" panose="02010609060101010101" pitchFamily="49" charset="-122"/>
              </a:rPr>
              <a:t>811</a:t>
            </a:r>
            <a:r>
              <a:rPr lang="zh-CN" altLang="en-US" sz="1800" dirty="0" smtClean="0">
                <a:latin typeface="Times New Roman" panose="02020603050405020304" pitchFamily="18" charset="0"/>
                <a:ea typeface="仿宋" panose="02010609060101010101" pitchFamily="49" charset="-122"/>
              </a:rPr>
              <a:t>项，直接费用</a:t>
            </a:r>
            <a:r>
              <a:rPr lang="en-US" sz="1800" dirty="0" smtClean="0">
                <a:solidFill>
                  <a:srgbClr val="FF0000"/>
                </a:solidFill>
                <a:latin typeface="Times New Roman" panose="02020603050405020304" pitchFamily="18" charset="0"/>
                <a:ea typeface="仿宋" panose="02010609060101010101" pitchFamily="49" charset="-122"/>
              </a:rPr>
              <a:t>13.81</a:t>
            </a:r>
            <a:r>
              <a:rPr lang="zh-CN" altLang="en-US" sz="1800" dirty="0" smtClean="0">
                <a:latin typeface="Times New Roman" panose="02020603050405020304" pitchFamily="18" charset="0"/>
                <a:ea typeface="仿宋" panose="02010609060101010101" pitchFamily="49" charset="-122"/>
              </a:rPr>
              <a:t>亿元</a:t>
            </a:r>
            <a:r>
              <a:rPr lang="zh-CN" altLang="zh-CN" sz="1800" dirty="0" smtClean="0">
                <a:latin typeface="Times New Roman" panose="02020603050405020304" pitchFamily="18" charset="0"/>
                <a:ea typeface="仿宋" panose="02010609060101010101" pitchFamily="49" charset="-122"/>
              </a:rPr>
              <a:t>。</a:t>
            </a:r>
          </a:p>
          <a:p>
            <a:pPr>
              <a:spcAft>
                <a:spcPts val="600"/>
              </a:spcAft>
              <a:buFont typeface="Arial" pitchFamily="34" charset="0"/>
              <a:buNone/>
            </a:pPr>
            <a:endParaRPr lang="zh-CN" altLang="zh-CN" sz="2000" dirty="0" smtClean="0"/>
          </a:p>
          <a:p>
            <a:endParaRPr lang="zh-CN" altLang="en-US" dirty="0"/>
          </a:p>
        </p:txBody>
      </p:sp>
      <p:sp>
        <p:nvSpPr>
          <p:cNvPr id="3" name="矩形 2"/>
          <p:cNvSpPr/>
          <p:nvPr/>
        </p:nvSpPr>
        <p:spPr>
          <a:xfrm>
            <a:off x="906783" y="53211"/>
            <a:ext cx="4817345" cy="646331"/>
          </a:xfrm>
          <a:prstGeom prst="rect">
            <a:avLst/>
          </a:prstGeom>
          <a:noFill/>
        </p:spPr>
        <p:txBody>
          <a:bodyPr wrap="none" lIns="91440" tIns="45720" rIns="91440" bIns="45720">
            <a:spAutoFit/>
          </a:bodyPr>
          <a:lstStyle/>
          <a:p>
            <a:pPr algn="ctr"/>
            <a:r>
              <a:rPr lang="zh-CN" altLang="en-US" sz="3600" b="1" dirty="0" smtClean="0">
                <a:ln w="10541" cmpd="sng">
                  <a:solidFill>
                    <a:schemeClr val="tx1"/>
                  </a:solidFill>
                  <a:prstDash val="solid"/>
                </a:ln>
                <a:solidFill>
                  <a:srgbClr val="A72378"/>
                </a:solidFill>
                <a:latin typeface="Times New Roman" pitchFamily="18" charset="0"/>
                <a:ea typeface="宋体" pitchFamily="2" charset="-122"/>
              </a:rPr>
              <a:t>联合基金项目资助情况</a:t>
            </a:r>
            <a:endParaRPr lang="zh-CN" altLang="en-US" sz="36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3326690584"/>
              </p:ext>
            </p:extLst>
          </p:nvPr>
        </p:nvGraphicFramePr>
        <p:xfrm>
          <a:off x="683568" y="1059582"/>
          <a:ext cx="7888389" cy="4007312"/>
        </p:xfrm>
        <a:graphic>
          <a:graphicData uri="http://schemas.openxmlformats.org/drawingml/2006/table">
            <a:tbl>
              <a:tblPr/>
              <a:tblGrid>
                <a:gridCol w="617352">
                  <a:extLst>
                    <a:ext uri="{9D8B030D-6E8A-4147-A177-3AD203B41FA5}">
                      <a16:colId xmlns="" xmlns:a16="http://schemas.microsoft.com/office/drawing/2014/main" val="20000"/>
                    </a:ext>
                  </a:extLst>
                </a:gridCol>
                <a:gridCol w="3033283">
                  <a:extLst>
                    <a:ext uri="{9D8B030D-6E8A-4147-A177-3AD203B41FA5}">
                      <a16:colId xmlns="" xmlns:a16="http://schemas.microsoft.com/office/drawing/2014/main" val="20001"/>
                    </a:ext>
                  </a:extLst>
                </a:gridCol>
                <a:gridCol w="1493966">
                  <a:extLst>
                    <a:ext uri="{9D8B030D-6E8A-4147-A177-3AD203B41FA5}">
                      <a16:colId xmlns="" xmlns:a16="http://schemas.microsoft.com/office/drawing/2014/main" val="20002"/>
                    </a:ext>
                  </a:extLst>
                </a:gridCol>
                <a:gridCol w="1303299">
                  <a:extLst>
                    <a:ext uri="{9D8B030D-6E8A-4147-A177-3AD203B41FA5}">
                      <a16:colId xmlns="" xmlns:a16="http://schemas.microsoft.com/office/drawing/2014/main" val="20003"/>
                    </a:ext>
                  </a:extLst>
                </a:gridCol>
                <a:gridCol w="1440489">
                  <a:extLst>
                    <a:ext uri="{9D8B030D-6E8A-4147-A177-3AD203B41FA5}">
                      <a16:colId xmlns="" xmlns:a16="http://schemas.microsoft.com/office/drawing/2014/main" val="20004"/>
                    </a:ext>
                  </a:extLst>
                </a:gridCol>
              </a:tblGrid>
              <a:tr h="288032">
                <a:tc>
                  <a:txBody>
                    <a:bodyPr/>
                    <a:lstStyle/>
                    <a:p>
                      <a:pPr algn="ctr">
                        <a:spcAft>
                          <a:spcPts val="0"/>
                        </a:spcAft>
                      </a:pPr>
                      <a:r>
                        <a:rPr lang="zh-CN" sz="1400" b="1" kern="0" dirty="0" smtClean="0">
                          <a:solidFill>
                            <a:schemeClr val="bg2"/>
                          </a:solidFill>
                          <a:latin typeface="仿宋" panose="02010609060101010101" pitchFamily="49" charset="-122"/>
                          <a:ea typeface="仿宋" panose="02010609060101010101" pitchFamily="49" charset="-122"/>
                          <a:cs typeface="宋体" panose="02010600030101010101" pitchFamily="2" charset="-122"/>
                        </a:rPr>
                        <a:t>序号　</a:t>
                      </a:r>
                      <a:endParaRPr lang="zh-CN" sz="1400" b="1" kern="100" dirty="0">
                        <a:solidFill>
                          <a:schemeClr val="bg2"/>
                        </a:solidFill>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CN" sz="1400" b="1" kern="0" smtClean="0">
                          <a:solidFill>
                            <a:schemeClr val="bg2"/>
                          </a:solidFill>
                          <a:latin typeface="仿宋" panose="02010609060101010101" pitchFamily="49" charset="-122"/>
                          <a:ea typeface="仿宋" panose="02010609060101010101" pitchFamily="49" charset="-122"/>
                          <a:cs typeface="宋体" panose="02010600030101010101" pitchFamily="2" charset="-122"/>
                        </a:rPr>
                        <a:t>项目类别</a:t>
                      </a:r>
                      <a:endParaRPr lang="zh-CN" sz="1400" b="1" kern="100" dirty="0">
                        <a:solidFill>
                          <a:schemeClr val="bg2"/>
                        </a:solidFill>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CN" sz="1400" b="1" kern="0" dirty="0" smtClean="0">
                          <a:solidFill>
                            <a:schemeClr val="bg2"/>
                          </a:solidFill>
                          <a:latin typeface="仿宋" panose="02010609060101010101" pitchFamily="49" charset="-122"/>
                          <a:ea typeface="仿宋" panose="02010609060101010101" pitchFamily="49" charset="-122"/>
                          <a:cs typeface="宋体" panose="02010600030101010101" pitchFamily="2" charset="-122"/>
                        </a:rPr>
                        <a:t>接收申请项数</a:t>
                      </a:r>
                      <a:endParaRPr lang="zh-CN" sz="1400" b="1" kern="100" dirty="0">
                        <a:solidFill>
                          <a:schemeClr val="bg2"/>
                        </a:solidFill>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CN" sz="1400" b="1" kern="0" dirty="0" smtClean="0">
                          <a:solidFill>
                            <a:schemeClr val="bg2"/>
                          </a:solidFill>
                          <a:latin typeface="仿宋" panose="02010609060101010101" pitchFamily="49" charset="-122"/>
                          <a:ea typeface="仿宋" panose="02010609060101010101" pitchFamily="49" charset="-122"/>
                          <a:cs typeface="宋体" panose="02010600030101010101" pitchFamily="2" charset="-122"/>
                        </a:rPr>
                        <a:t>批准资助项数</a:t>
                      </a:r>
                      <a:endParaRPr lang="zh-CN" sz="1400" b="1" kern="100" dirty="0">
                        <a:solidFill>
                          <a:schemeClr val="bg2"/>
                        </a:solidFill>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CN" altLang="zh-CN" sz="1400" b="1" kern="0" dirty="0" smtClean="0">
                          <a:solidFill>
                            <a:schemeClr val="bg2"/>
                          </a:solidFill>
                          <a:latin typeface="仿宋" panose="02010609060101010101" pitchFamily="49" charset="-122"/>
                          <a:ea typeface="仿宋" panose="02010609060101010101" pitchFamily="49" charset="-122"/>
                          <a:cs typeface="宋体" panose="02010600030101010101" pitchFamily="2" charset="-122"/>
                        </a:rPr>
                        <a:t>直接费用</a:t>
                      </a:r>
                      <a:r>
                        <a:rPr lang="zh-CN" altLang="en-US" sz="1400" b="1" kern="0" dirty="0" smtClean="0">
                          <a:solidFill>
                            <a:schemeClr val="bg2"/>
                          </a:solidFill>
                          <a:latin typeface="仿宋" panose="02010609060101010101" pitchFamily="49" charset="-122"/>
                          <a:ea typeface="仿宋" panose="02010609060101010101" pitchFamily="49" charset="-122"/>
                          <a:cs typeface="宋体" panose="02010600030101010101" pitchFamily="2" charset="-122"/>
                        </a:rPr>
                        <a:t>（万元）</a:t>
                      </a:r>
                      <a:endParaRPr lang="zh-CN" altLang="zh-CN" sz="1400" b="1" kern="100" dirty="0">
                        <a:solidFill>
                          <a:schemeClr val="bg2"/>
                        </a:solidFill>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 xmlns:a16="http://schemas.microsoft.com/office/drawing/2014/main" val="10000"/>
                  </a:ext>
                </a:extLst>
              </a:tr>
              <a:tr h="309940">
                <a:tc>
                  <a:txBody>
                    <a:bodyPr/>
                    <a:lstStyle/>
                    <a:p>
                      <a:pPr algn="ctr" fontAlgn="ctr"/>
                      <a:r>
                        <a:rPr lang="en-US" altLang="zh-CN" sz="1400" b="1" kern="0" dirty="0" smtClean="0">
                          <a:solidFill>
                            <a:schemeClr val="tx1"/>
                          </a:solidFill>
                          <a:latin typeface="仿宋" panose="02010609060101010101" pitchFamily="49" charset="-122"/>
                          <a:ea typeface="仿宋" panose="02010609060101010101" pitchFamily="49" charset="-122"/>
                          <a:cs typeface="宋体" panose="02010600030101010101" pitchFamily="2" charset="-122"/>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dirty="0">
                          <a:latin typeface="仿宋" panose="02010609060101010101" pitchFamily="49" charset="-122"/>
                          <a:ea typeface="仿宋" panose="02010609060101010101" pitchFamily="49" charset="-122"/>
                          <a:cs typeface="Arial" panose="020B0604020202020204"/>
                        </a:rPr>
                        <a:t>NSAF</a:t>
                      </a:r>
                      <a:r>
                        <a:rPr lang="zh-CN" sz="1400" b="1" kern="0" dirty="0">
                          <a:latin typeface="仿宋" panose="02010609060101010101" pitchFamily="49" charset="-122"/>
                          <a:ea typeface="仿宋" panose="02010609060101010101" pitchFamily="49" charset="-122"/>
                          <a:cs typeface="Arial" panose="020B0604020202020204"/>
                        </a:rPr>
                        <a:t>联合基金</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103</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46</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4200</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09940">
                <a:tc>
                  <a:txBody>
                    <a:bodyPr/>
                    <a:lstStyle/>
                    <a:p>
                      <a:pPr algn="ctr" fontAlgn="ctr"/>
                      <a:r>
                        <a:rPr lang="en-US" altLang="zh-CN" sz="1400" b="1" kern="0" dirty="0" smtClean="0">
                          <a:solidFill>
                            <a:schemeClr val="tx1"/>
                          </a:solidFill>
                          <a:latin typeface="仿宋" panose="02010609060101010101" pitchFamily="49" charset="-122"/>
                          <a:ea typeface="仿宋" panose="02010609060101010101" pitchFamily="49" charset="-122"/>
                          <a:cs typeface="宋体" panose="02010600030101010101" pitchFamily="2" charset="-122"/>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dirty="0">
                          <a:latin typeface="仿宋" panose="02010609060101010101" pitchFamily="49" charset="-122"/>
                          <a:ea typeface="仿宋" panose="02010609060101010101" pitchFamily="49" charset="-122"/>
                          <a:cs typeface="Arial" panose="020B0604020202020204"/>
                        </a:rPr>
                        <a:t>钢铁联合研究基金</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95</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20</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2520</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309940">
                <a:tc>
                  <a:txBody>
                    <a:bodyPr/>
                    <a:lstStyle/>
                    <a:p>
                      <a:pPr algn="ctr" fontAlgn="ctr"/>
                      <a:r>
                        <a:rPr lang="en-US" altLang="zh-CN" sz="1400" b="1" kern="0" dirty="0" smtClean="0">
                          <a:solidFill>
                            <a:schemeClr val="tx1"/>
                          </a:solidFill>
                          <a:latin typeface="仿宋" panose="02010609060101010101" pitchFamily="49" charset="-122"/>
                          <a:ea typeface="仿宋" panose="02010609060101010101" pitchFamily="49" charset="-122"/>
                          <a:cs typeface="宋体" panose="02010600030101010101" pitchFamily="2" charset="-122"/>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dirty="0">
                          <a:latin typeface="仿宋" panose="02010609060101010101" pitchFamily="49" charset="-122"/>
                          <a:ea typeface="仿宋" panose="02010609060101010101" pitchFamily="49" charset="-122"/>
                          <a:cs typeface="Arial" panose="020B0604020202020204"/>
                        </a:rPr>
                        <a:t>天文联合基金</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仿宋" panose="02010609060101010101" pitchFamily="49" charset="-122"/>
                          <a:ea typeface="仿宋" panose="02010609060101010101" pitchFamily="49" charset="-122"/>
                          <a:cs typeface="Arial" panose="020B0604020202020204"/>
                        </a:rPr>
                        <a:t>203</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49</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5040</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309940">
                <a:tc>
                  <a:txBody>
                    <a:bodyPr/>
                    <a:lstStyle/>
                    <a:p>
                      <a:pPr algn="ctr" fontAlgn="ctr"/>
                      <a:r>
                        <a:rPr lang="en-US" altLang="zh-CN" sz="1400" b="1" kern="0" dirty="0" smtClean="0">
                          <a:solidFill>
                            <a:schemeClr val="tx1"/>
                          </a:solidFill>
                          <a:latin typeface="仿宋" panose="02010609060101010101" pitchFamily="49" charset="-122"/>
                          <a:ea typeface="仿宋" panose="02010609060101010101" pitchFamily="49" charset="-122"/>
                          <a:cs typeface="宋体" panose="02010600030101010101" pitchFamily="2" charset="-122"/>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a:latin typeface="仿宋" panose="02010609060101010101" pitchFamily="49" charset="-122"/>
                          <a:ea typeface="仿宋" panose="02010609060101010101" pitchFamily="49" charset="-122"/>
                          <a:cs typeface="Arial" panose="020B0604020202020204"/>
                        </a:rPr>
                        <a:t>NSFC-</a:t>
                      </a:r>
                      <a:r>
                        <a:rPr lang="zh-CN" sz="1400" b="1" kern="0">
                          <a:latin typeface="仿宋" panose="02010609060101010101" pitchFamily="49" charset="-122"/>
                          <a:ea typeface="仿宋" panose="02010609060101010101" pitchFamily="49" charset="-122"/>
                          <a:cs typeface="Arial" panose="020B0604020202020204"/>
                        </a:rPr>
                        <a:t>广东联合基金</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仿宋" panose="02010609060101010101" pitchFamily="49" charset="-122"/>
                          <a:ea typeface="仿宋" panose="02010609060101010101" pitchFamily="49" charset="-122"/>
                          <a:cs typeface="Arial" panose="020B0604020202020204"/>
                        </a:rPr>
                        <a:t>153</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仿宋" panose="02010609060101010101" pitchFamily="49" charset="-122"/>
                          <a:ea typeface="仿宋" panose="02010609060101010101" pitchFamily="49" charset="-122"/>
                          <a:cs typeface="Arial" panose="020B0604020202020204"/>
                        </a:rPr>
                        <a:t>25</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仿宋" panose="02010609060101010101" pitchFamily="49" charset="-122"/>
                          <a:ea typeface="仿宋" panose="02010609060101010101" pitchFamily="49" charset="-122"/>
                          <a:cs typeface="Arial" panose="020B0604020202020204"/>
                        </a:rPr>
                        <a:t>8100</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309940">
                <a:tc>
                  <a:txBody>
                    <a:bodyPr/>
                    <a:lstStyle/>
                    <a:p>
                      <a:pPr algn="ctr" fontAlgn="ctr"/>
                      <a:r>
                        <a:rPr lang="en-US" altLang="zh-CN" sz="1400" b="1" kern="0" dirty="0" smtClean="0">
                          <a:solidFill>
                            <a:schemeClr val="tx1"/>
                          </a:solidFill>
                          <a:latin typeface="仿宋" panose="02010609060101010101" pitchFamily="49" charset="-122"/>
                          <a:ea typeface="仿宋" panose="02010609060101010101" pitchFamily="49" charset="-122"/>
                          <a:cs typeface="宋体" panose="02010600030101010101" pitchFamily="2" charset="-122"/>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dirty="0">
                          <a:latin typeface="仿宋" panose="02010609060101010101" pitchFamily="49" charset="-122"/>
                          <a:ea typeface="仿宋" panose="02010609060101010101" pitchFamily="49" charset="-122"/>
                          <a:cs typeface="Arial" panose="020B0604020202020204"/>
                        </a:rPr>
                        <a:t>NSFC-</a:t>
                      </a:r>
                      <a:r>
                        <a:rPr lang="zh-CN" sz="1400" b="1" kern="0" dirty="0">
                          <a:latin typeface="仿宋" panose="02010609060101010101" pitchFamily="49" charset="-122"/>
                          <a:ea typeface="仿宋" panose="02010609060101010101" pitchFamily="49" charset="-122"/>
                          <a:cs typeface="Arial" panose="020B0604020202020204"/>
                        </a:rPr>
                        <a:t>云南联合基金</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193</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仿宋" panose="02010609060101010101" pitchFamily="49" charset="-122"/>
                          <a:ea typeface="仿宋" panose="02010609060101010101" pitchFamily="49" charset="-122"/>
                          <a:cs typeface="Arial" panose="020B0604020202020204"/>
                        </a:rPr>
                        <a:t>23</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4914</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09940">
                <a:tc>
                  <a:txBody>
                    <a:bodyPr/>
                    <a:lstStyle/>
                    <a:p>
                      <a:pPr algn="ctr" fontAlgn="ctr"/>
                      <a:r>
                        <a:rPr lang="en-US" altLang="zh-CN" sz="1400" b="1" kern="0" dirty="0" smtClean="0">
                          <a:solidFill>
                            <a:schemeClr val="tx1"/>
                          </a:solidFill>
                          <a:latin typeface="仿宋" panose="02010609060101010101" pitchFamily="49" charset="-122"/>
                          <a:ea typeface="仿宋" panose="02010609060101010101" pitchFamily="49" charset="-122"/>
                          <a:cs typeface="宋体" panose="02010600030101010101" pitchFamily="2" charset="-122"/>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a:latin typeface="仿宋" panose="02010609060101010101" pitchFamily="49" charset="-122"/>
                          <a:ea typeface="仿宋" panose="02010609060101010101" pitchFamily="49" charset="-122"/>
                          <a:cs typeface="Arial" panose="020B0604020202020204"/>
                        </a:rPr>
                        <a:t>大科学装置联合基金</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477</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仿宋" panose="02010609060101010101" pitchFamily="49" charset="-122"/>
                          <a:ea typeface="仿宋" panose="02010609060101010101" pitchFamily="49" charset="-122"/>
                          <a:cs typeface="Arial" panose="020B0604020202020204"/>
                        </a:rPr>
                        <a:t>113</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仿宋" panose="02010609060101010101" pitchFamily="49" charset="-122"/>
                          <a:ea typeface="仿宋" panose="02010609060101010101" pitchFamily="49" charset="-122"/>
                          <a:cs typeface="Arial" panose="020B0604020202020204"/>
                        </a:rPr>
                        <a:t>10080</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309940">
                <a:tc>
                  <a:txBody>
                    <a:bodyPr/>
                    <a:lstStyle/>
                    <a:p>
                      <a:pPr algn="ctr" fontAlgn="ctr"/>
                      <a:r>
                        <a:rPr lang="en-US" altLang="zh-CN" sz="1400" b="1" kern="0" dirty="0" smtClean="0">
                          <a:solidFill>
                            <a:schemeClr val="tx1"/>
                          </a:solidFill>
                          <a:latin typeface="仿宋" panose="02010609060101010101" pitchFamily="49" charset="-122"/>
                          <a:ea typeface="仿宋" panose="02010609060101010101" pitchFamily="49" charset="-122"/>
                          <a:cs typeface="宋体" panose="02010600030101010101" pitchFamily="2" charset="-122"/>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a:latin typeface="仿宋" panose="02010609060101010101" pitchFamily="49" charset="-122"/>
                          <a:ea typeface="仿宋" panose="02010609060101010101" pitchFamily="49" charset="-122"/>
                          <a:cs typeface="Arial" panose="020B0604020202020204"/>
                        </a:rPr>
                        <a:t>NSFC-</a:t>
                      </a:r>
                      <a:r>
                        <a:rPr lang="zh-CN" sz="1400" b="1" kern="0">
                          <a:latin typeface="仿宋" panose="02010609060101010101" pitchFamily="49" charset="-122"/>
                          <a:ea typeface="仿宋" panose="02010609060101010101" pitchFamily="49" charset="-122"/>
                          <a:cs typeface="Arial" panose="020B0604020202020204"/>
                        </a:rPr>
                        <a:t>新疆联合基金</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269</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52</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仿宋" panose="02010609060101010101" pitchFamily="49" charset="-122"/>
                          <a:ea typeface="仿宋" panose="02010609060101010101" pitchFamily="49" charset="-122"/>
                          <a:cs typeface="Arial" panose="020B0604020202020204"/>
                        </a:rPr>
                        <a:t>6720</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309940">
                <a:tc>
                  <a:txBody>
                    <a:bodyPr/>
                    <a:lstStyle/>
                    <a:p>
                      <a:pPr algn="ctr" fontAlgn="ctr"/>
                      <a:r>
                        <a:rPr lang="en-US" altLang="zh-CN" sz="1400" b="1" kern="0" dirty="0" smtClean="0">
                          <a:solidFill>
                            <a:schemeClr val="tx1"/>
                          </a:solidFill>
                          <a:latin typeface="仿宋" panose="02010609060101010101" pitchFamily="49" charset="-122"/>
                          <a:ea typeface="仿宋" panose="02010609060101010101" pitchFamily="49" charset="-122"/>
                          <a:cs typeface="宋体" panose="02010600030101010101" pitchFamily="2" charset="-122"/>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a:latin typeface="仿宋" panose="02010609060101010101" pitchFamily="49" charset="-122"/>
                          <a:ea typeface="仿宋" panose="02010609060101010101" pitchFamily="49" charset="-122"/>
                          <a:cs typeface="Arial" panose="020B0604020202020204"/>
                        </a:rPr>
                        <a:t>NSFC-</a:t>
                      </a:r>
                      <a:r>
                        <a:rPr lang="zh-CN" sz="1400" b="1" kern="0">
                          <a:latin typeface="仿宋" panose="02010609060101010101" pitchFamily="49" charset="-122"/>
                          <a:ea typeface="仿宋" panose="02010609060101010101" pitchFamily="49" charset="-122"/>
                          <a:cs typeface="Arial" panose="020B0604020202020204"/>
                        </a:rPr>
                        <a:t>河南联合基金</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1448</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117</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仿宋" panose="02010609060101010101" pitchFamily="49" charset="-122"/>
                          <a:ea typeface="仿宋" panose="02010609060101010101" pitchFamily="49" charset="-122"/>
                          <a:cs typeface="Arial" panose="020B0604020202020204"/>
                        </a:rPr>
                        <a:t>8400</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r h="309940">
                <a:tc>
                  <a:txBody>
                    <a:bodyPr/>
                    <a:lstStyle/>
                    <a:p>
                      <a:pPr algn="ctr" fontAlgn="ctr"/>
                      <a:r>
                        <a:rPr lang="en-US" altLang="zh-CN" sz="1400" b="1" kern="0" dirty="0" smtClean="0">
                          <a:solidFill>
                            <a:schemeClr val="tx1"/>
                          </a:solidFill>
                          <a:latin typeface="仿宋" panose="02010609060101010101" pitchFamily="49" charset="-122"/>
                          <a:ea typeface="仿宋" panose="02010609060101010101" pitchFamily="49" charset="-122"/>
                          <a:cs typeface="宋体" panose="02010600030101010101" pitchFamily="2" charset="-122"/>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a:latin typeface="仿宋" panose="02010609060101010101" pitchFamily="49" charset="-122"/>
                          <a:ea typeface="仿宋" panose="02010609060101010101" pitchFamily="49" charset="-122"/>
                          <a:cs typeface="Arial" panose="020B0604020202020204"/>
                        </a:rPr>
                        <a:t>石油化工联合基金（</a:t>
                      </a:r>
                      <a:r>
                        <a:rPr lang="en-US" sz="1400" b="1" kern="0">
                          <a:latin typeface="仿宋" panose="02010609060101010101" pitchFamily="49" charset="-122"/>
                          <a:ea typeface="仿宋" panose="02010609060101010101" pitchFamily="49" charset="-122"/>
                          <a:cs typeface="Arial" panose="020B0604020202020204"/>
                        </a:rPr>
                        <a:t>A</a:t>
                      </a:r>
                      <a:r>
                        <a:rPr lang="zh-CN" sz="1400" b="1" kern="0">
                          <a:latin typeface="仿宋" panose="02010609060101010101" pitchFamily="49" charset="-122"/>
                          <a:ea typeface="仿宋" panose="02010609060101010101" pitchFamily="49" charset="-122"/>
                          <a:cs typeface="Arial" panose="020B0604020202020204"/>
                        </a:rPr>
                        <a:t>类）</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554</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27</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仿宋" panose="02010609060101010101" pitchFamily="49" charset="-122"/>
                          <a:ea typeface="仿宋" panose="02010609060101010101" pitchFamily="49" charset="-122"/>
                          <a:cs typeface="Arial" panose="020B0604020202020204"/>
                        </a:rPr>
                        <a:t>2520</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9"/>
                  </a:ext>
                </a:extLst>
              </a:tr>
              <a:tr h="309940">
                <a:tc>
                  <a:txBody>
                    <a:bodyPr/>
                    <a:lstStyle/>
                    <a:p>
                      <a:pPr algn="ctr" fontAlgn="ctr"/>
                      <a:r>
                        <a:rPr lang="en-US" altLang="zh-CN" sz="1400" b="1" kern="0" dirty="0" smtClean="0">
                          <a:solidFill>
                            <a:schemeClr val="tx1"/>
                          </a:solidFill>
                          <a:latin typeface="仿宋" panose="02010609060101010101" pitchFamily="49" charset="-122"/>
                          <a:ea typeface="仿宋" panose="02010609060101010101" pitchFamily="49" charset="-122"/>
                          <a:cs typeface="宋体" panose="02010600030101010101" pitchFamily="2" charset="-122"/>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a:latin typeface="仿宋" panose="02010609060101010101" pitchFamily="49" charset="-122"/>
                          <a:ea typeface="仿宋" panose="02010609060101010101" pitchFamily="49" charset="-122"/>
                          <a:cs typeface="Arial" panose="020B0604020202020204"/>
                        </a:rPr>
                        <a:t>促进海峡两岸科技合作联合基金</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95</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18</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仿宋" panose="02010609060101010101" pitchFamily="49" charset="-122"/>
                          <a:ea typeface="仿宋" panose="02010609060101010101" pitchFamily="49" charset="-122"/>
                          <a:cs typeface="Arial" panose="020B0604020202020204"/>
                        </a:rPr>
                        <a:t>4090</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0"/>
                  </a:ext>
                </a:extLst>
              </a:tr>
              <a:tr h="309940">
                <a:tc>
                  <a:txBody>
                    <a:bodyPr/>
                    <a:lstStyle/>
                    <a:p>
                      <a:pPr algn="ctr" fontAlgn="ctr"/>
                      <a:r>
                        <a:rPr lang="en-US" altLang="zh-CN" sz="1400" b="1" kern="0" dirty="0" smtClean="0">
                          <a:solidFill>
                            <a:schemeClr val="tx1"/>
                          </a:solidFill>
                          <a:latin typeface="仿宋" panose="02010609060101010101" pitchFamily="49" charset="-122"/>
                          <a:ea typeface="仿宋" panose="02010609060101010101" pitchFamily="49" charset="-122"/>
                          <a:cs typeface="宋体" panose="02010600030101010101" pitchFamily="2" charset="-122"/>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a:latin typeface="仿宋" panose="02010609060101010101" pitchFamily="49" charset="-122"/>
                          <a:ea typeface="仿宋" panose="02010609060101010101" pitchFamily="49" charset="-122"/>
                          <a:cs typeface="Arial" panose="020B0604020202020204"/>
                        </a:rPr>
                        <a:t>NSFC-</a:t>
                      </a:r>
                      <a:r>
                        <a:rPr lang="zh-CN" sz="1400" b="1" kern="0">
                          <a:latin typeface="仿宋" panose="02010609060101010101" pitchFamily="49" charset="-122"/>
                          <a:ea typeface="仿宋" panose="02010609060101010101" pitchFamily="49" charset="-122"/>
                          <a:cs typeface="Arial" panose="020B0604020202020204"/>
                        </a:rPr>
                        <a:t>山东联合基金</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127</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30</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仿宋" panose="02010609060101010101" pitchFamily="49" charset="-122"/>
                          <a:ea typeface="仿宋" panose="02010609060101010101" pitchFamily="49" charset="-122"/>
                          <a:cs typeface="Arial" panose="020B0604020202020204"/>
                        </a:rPr>
                        <a:t>8400</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1"/>
                  </a:ext>
                </a:extLst>
              </a:tr>
              <a:tr h="309940">
                <a:tc>
                  <a:txBody>
                    <a:bodyPr/>
                    <a:lstStyle/>
                    <a:p>
                      <a:pPr algn="ctr" fontAlgn="ctr"/>
                      <a:r>
                        <a:rPr lang="en-US" altLang="zh-CN" sz="1400" b="1" kern="0" dirty="0" smtClean="0">
                          <a:solidFill>
                            <a:schemeClr val="tx1"/>
                          </a:solidFill>
                          <a:latin typeface="仿宋" panose="02010609060101010101" pitchFamily="49" charset="-122"/>
                          <a:ea typeface="仿宋" panose="02010609060101010101" pitchFamily="49" charset="-122"/>
                          <a:cs typeface="宋体" panose="02010600030101010101" pitchFamily="2" charset="-122"/>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dirty="0">
                          <a:latin typeface="仿宋" panose="02010609060101010101" pitchFamily="49" charset="-122"/>
                          <a:ea typeface="仿宋" panose="02010609060101010101" pitchFamily="49" charset="-122"/>
                          <a:cs typeface="Arial" panose="020B0604020202020204"/>
                        </a:rPr>
                        <a:t>NSFC-</a:t>
                      </a:r>
                      <a:r>
                        <a:rPr lang="zh-CN" sz="1400" b="1" kern="0" dirty="0">
                          <a:latin typeface="仿宋" panose="02010609060101010101" pitchFamily="49" charset="-122"/>
                          <a:ea typeface="仿宋" panose="02010609060101010101" pitchFamily="49" charset="-122"/>
                          <a:cs typeface="Arial" panose="020B0604020202020204"/>
                        </a:rPr>
                        <a:t>贵州喀斯特科学中心项目</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6</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3</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仿宋" panose="02010609060101010101" pitchFamily="49" charset="-122"/>
                          <a:ea typeface="仿宋" panose="02010609060101010101" pitchFamily="49" charset="-122"/>
                          <a:cs typeface="Arial" panose="020B0604020202020204"/>
                        </a:rPr>
                        <a:t>7560</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2"/>
                  </a:ext>
                </a:extLst>
              </a:tr>
            </a:tbl>
          </a:graphicData>
        </a:graphic>
      </p:graphicFrame>
      <p:sp>
        <p:nvSpPr>
          <p:cNvPr id="5" name="矩形 4"/>
          <p:cNvSpPr/>
          <p:nvPr/>
        </p:nvSpPr>
        <p:spPr>
          <a:xfrm>
            <a:off x="827584" y="2283718"/>
            <a:ext cx="7416824"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27220" y="4443958"/>
            <a:ext cx="7416824"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02588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875856333"/>
              </p:ext>
            </p:extLst>
          </p:nvPr>
        </p:nvGraphicFramePr>
        <p:xfrm>
          <a:off x="827584" y="699542"/>
          <a:ext cx="7888389" cy="4386203"/>
        </p:xfrm>
        <a:graphic>
          <a:graphicData uri="http://schemas.openxmlformats.org/drawingml/2006/table">
            <a:tbl>
              <a:tblPr/>
              <a:tblGrid>
                <a:gridCol w="617352">
                  <a:extLst>
                    <a:ext uri="{9D8B030D-6E8A-4147-A177-3AD203B41FA5}">
                      <a16:colId xmlns="" xmlns:a16="http://schemas.microsoft.com/office/drawing/2014/main" val="20000"/>
                    </a:ext>
                  </a:extLst>
                </a:gridCol>
                <a:gridCol w="3033283">
                  <a:extLst>
                    <a:ext uri="{9D8B030D-6E8A-4147-A177-3AD203B41FA5}">
                      <a16:colId xmlns="" xmlns:a16="http://schemas.microsoft.com/office/drawing/2014/main" val="20001"/>
                    </a:ext>
                  </a:extLst>
                </a:gridCol>
                <a:gridCol w="1493966">
                  <a:extLst>
                    <a:ext uri="{9D8B030D-6E8A-4147-A177-3AD203B41FA5}">
                      <a16:colId xmlns="" xmlns:a16="http://schemas.microsoft.com/office/drawing/2014/main" val="20002"/>
                    </a:ext>
                  </a:extLst>
                </a:gridCol>
                <a:gridCol w="1303299">
                  <a:extLst>
                    <a:ext uri="{9D8B030D-6E8A-4147-A177-3AD203B41FA5}">
                      <a16:colId xmlns="" xmlns:a16="http://schemas.microsoft.com/office/drawing/2014/main" val="20003"/>
                    </a:ext>
                  </a:extLst>
                </a:gridCol>
                <a:gridCol w="1440489">
                  <a:extLst>
                    <a:ext uri="{9D8B030D-6E8A-4147-A177-3AD203B41FA5}">
                      <a16:colId xmlns="" xmlns:a16="http://schemas.microsoft.com/office/drawing/2014/main" val="20004"/>
                    </a:ext>
                  </a:extLst>
                </a:gridCol>
              </a:tblGrid>
              <a:tr h="494301">
                <a:tc>
                  <a:txBody>
                    <a:bodyPr/>
                    <a:lstStyle/>
                    <a:p>
                      <a:pPr algn="ctr">
                        <a:spcAft>
                          <a:spcPts val="0"/>
                        </a:spcAft>
                      </a:pPr>
                      <a:r>
                        <a:rPr lang="zh-CN" sz="1400" b="1" kern="0" dirty="0" smtClean="0">
                          <a:solidFill>
                            <a:schemeClr val="bg2"/>
                          </a:solidFill>
                          <a:latin typeface="仿宋" panose="02010609060101010101" pitchFamily="49" charset="-122"/>
                          <a:ea typeface="仿宋" panose="02010609060101010101" pitchFamily="49" charset="-122"/>
                          <a:cs typeface="宋体" panose="02010600030101010101" pitchFamily="2" charset="-122"/>
                        </a:rPr>
                        <a:t>序号　</a:t>
                      </a:r>
                      <a:endParaRPr lang="zh-CN" sz="1400" b="1" kern="100" dirty="0">
                        <a:solidFill>
                          <a:schemeClr val="bg2"/>
                        </a:solidFill>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CN" sz="1400" b="1" kern="0" dirty="0" smtClean="0">
                          <a:solidFill>
                            <a:schemeClr val="bg2"/>
                          </a:solidFill>
                          <a:latin typeface="仿宋" panose="02010609060101010101" pitchFamily="49" charset="-122"/>
                          <a:ea typeface="仿宋" panose="02010609060101010101" pitchFamily="49" charset="-122"/>
                          <a:cs typeface="宋体" panose="02010600030101010101" pitchFamily="2" charset="-122"/>
                        </a:rPr>
                        <a:t>项目类别</a:t>
                      </a:r>
                      <a:endParaRPr lang="zh-CN" sz="1400" b="1" kern="100" dirty="0">
                        <a:solidFill>
                          <a:schemeClr val="bg2"/>
                        </a:solidFill>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CN" sz="1400" b="1" kern="0" smtClean="0">
                          <a:solidFill>
                            <a:schemeClr val="bg2"/>
                          </a:solidFill>
                          <a:latin typeface="仿宋" panose="02010609060101010101" pitchFamily="49" charset="-122"/>
                          <a:ea typeface="仿宋" panose="02010609060101010101" pitchFamily="49" charset="-122"/>
                          <a:cs typeface="宋体" panose="02010600030101010101" pitchFamily="2" charset="-122"/>
                        </a:rPr>
                        <a:t>接收</a:t>
                      </a:r>
                      <a:endParaRPr lang="zh-CN" sz="1400" b="1" kern="100" smtClean="0">
                        <a:solidFill>
                          <a:schemeClr val="bg2"/>
                        </a:solidFill>
                        <a:latin typeface="仿宋" panose="02010609060101010101" pitchFamily="49" charset="-122"/>
                        <a:ea typeface="仿宋" panose="02010609060101010101" pitchFamily="49" charset="-122"/>
                        <a:cs typeface="Calibri" panose="020F0502020204030204"/>
                      </a:endParaRPr>
                    </a:p>
                    <a:p>
                      <a:pPr algn="ctr">
                        <a:spcAft>
                          <a:spcPts val="0"/>
                        </a:spcAft>
                      </a:pPr>
                      <a:r>
                        <a:rPr lang="zh-CN" sz="1400" b="1" kern="0" smtClean="0">
                          <a:solidFill>
                            <a:schemeClr val="bg2"/>
                          </a:solidFill>
                          <a:latin typeface="仿宋" panose="02010609060101010101" pitchFamily="49" charset="-122"/>
                          <a:ea typeface="仿宋" panose="02010609060101010101" pitchFamily="49" charset="-122"/>
                          <a:cs typeface="宋体" panose="02010600030101010101" pitchFamily="2" charset="-122"/>
                        </a:rPr>
                        <a:t>申请项数</a:t>
                      </a:r>
                      <a:endParaRPr lang="zh-CN" sz="1400" b="1" kern="100" dirty="0">
                        <a:solidFill>
                          <a:schemeClr val="bg2"/>
                        </a:solidFill>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CN" sz="1400" b="1" kern="0" smtClean="0">
                          <a:solidFill>
                            <a:schemeClr val="bg2"/>
                          </a:solidFill>
                          <a:latin typeface="仿宋" panose="02010609060101010101" pitchFamily="49" charset="-122"/>
                          <a:ea typeface="仿宋" panose="02010609060101010101" pitchFamily="49" charset="-122"/>
                          <a:cs typeface="宋体" panose="02010600030101010101" pitchFamily="2" charset="-122"/>
                        </a:rPr>
                        <a:t>批准</a:t>
                      </a:r>
                      <a:endParaRPr lang="zh-CN" sz="1400" b="1" kern="100" smtClean="0">
                        <a:solidFill>
                          <a:schemeClr val="bg2"/>
                        </a:solidFill>
                        <a:latin typeface="仿宋" panose="02010609060101010101" pitchFamily="49" charset="-122"/>
                        <a:ea typeface="仿宋" panose="02010609060101010101" pitchFamily="49" charset="-122"/>
                        <a:cs typeface="Calibri" panose="020F0502020204030204"/>
                      </a:endParaRPr>
                    </a:p>
                    <a:p>
                      <a:pPr algn="ctr">
                        <a:spcAft>
                          <a:spcPts val="0"/>
                        </a:spcAft>
                      </a:pPr>
                      <a:r>
                        <a:rPr lang="zh-CN" sz="1400" b="1" kern="0" smtClean="0">
                          <a:solidFill>
                            <a:schemeClr val="bg2"/>
                          </a:solidFill>
                          <a:latin typeface="仿宋" panose="02010609060101010101" pitchFamily="49" charset="-122"/>
                          <a:ea typeface="仿宋" panose="02010609060101010101" pitchFamily="49" charset="-122"/>
                          <a:cs typeface="宋体" panose="02010600030101010101" pitchFamily="2" charset="-122"/>
                        </a:rPr>
                        <a:t>资助项数</a:t>
                      </a:r>
                      <a:endParaRPr lang="zh-CN" sz="1400" b="1" kern="100" dirty="0">
                        <a:solidFill>
                          <a:schemeClr val="bg2"/>
                        </a:solidFill>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CN" altLang="zh-CN" sz="1400" b="1" kern="0" dirty="0" smtClean="0">
                          <a:solidFill>
                            <a:schemeClr val="bg2"/>
                          </a:solidFill>
                          <a:latin typeface="仿宋" panose="02010609060101010101" pitchFamily="49" charset="-122"/>
                          <a:ea typeface="仿宋" panose="02010609060101010101" pitchFamily="49" charset="-122"/>
                          <a:cs typeface="宋体" panose="02010600030101010101" pitchFamily="2" charset="-122"/>
                        </a:rPr>
                        <a:t>直接费用</a:t>
                      </a:r>
                      <a:endParaRPr lang="en-US" altLang="zh-CN" sz="1400" b="1" kern="0" dirty="0" smtClean="0">
                        <a:solidFill>
                          <a:schemeClr val="bg2"/>
                        </a:solidFill>
                        <a:latin typeface="仿宋" panose="02010609060101010101" pitchFamily="49" charset="-122"/>
                        <a:ea typeface="仿宋" panose="02010609060101010101" pitchFamily="49" charset="-122"/>
                        <a:cs typeface="宋体" panose="02010600030101010101" pitchFamily="2" charset="-122"/>
                      </a:endParaRPr>
                    </a:p>
                    <a:p>
                      <a:pPr algn="ctr">
                        <a:spcAft>
                          <a:spcPts val="0"/>
                        </a:spcAft>
                      </a:pPr>
                      <a:r>
                        <a:rPr lang="zh-CN" altLang="en-US" sz="1400" b="1" kern="0" dirty="0" smtClean="0">
                          <a:solidFill>
                            <a:schemeClr val="bg2"/>
                          </a:solidFill>
                          <a:latin typeface="仿宋" panose="02010609060101010101" pitchFamily="49" charset="-122"/>
                          <a:ea typeface="仿宋" panose="02010609060101010101" pitchFamily="49" charset="-122"/>
                          <a:cs typeface="宋体" panose="02010600030101010101" pitchFamily="2" charset="-122"/>
                        </a:rPr>
                        <a:t>（万元）</a:t>
                      </a:r>
                      <a:endParaRPr lang="zh-CN" altLang="zh-CN" sz="1400" b="1" kern="100" dirty="0">
                        <a:solidFill>
                          <a:schemeClr val="bg2"/>
                        </a:solidFill>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 xmlns:a16="http://schemas.microsoft.com/office/drawing/2014/main" val="10000"/>
                  </a:ext>
                </a:extLst>
              </a:tr>
              <a:tr h="277993">
                <a:tc>
                  <a:txBody>
                    <a:bodyPr/>
                    <a:lstStyle/>
                    <a:p>
                      <a:pPr algn="ctr">
                        <a:spcAft>
                          <a:spcPts val="0"/>
                        </a:spcAft>
                      </a:pPr>
                      <a:r>
                        <a:rPr lang="en-US" sz="1400" b="1" kern="0" dirty="0" smtClean="0">
                          <a:latin typeface="仿宋" panose="02010609060101010101" pitchFamily="49" charset="-122"/>
                          <a:ea typeface="仿宋" panose="02010609060101010101" pitchFamily="49" charset="-122"/>
                          <a:cs typeface="宋体" panose="02010600030101010101" pitchFamily="2" charset="-122"/>
                        </a:rPr>
                        <a:t>13</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dirty="0">
                          <a:latin typeface="仿宋" panose="02010609060101010101" pitchFamily="49" charset="-122"/>
                          <a:ea typeface="仿宋" panose="02010609060101010101" pitchFamily="49" charset="-122"/>
                          <a:cs typeface="Arial" panose="020B0604020202020204"/>
                        </a:rPr>
                        <a:t>NSFC-</a:t>
                      </a:r>
                      <a:r>
                        <a:rPr lang="zh-CN" sz="1400" b="1" kern="0" dirty="0">
                          <a:latin typeface="仿宋" panose="02010609060101010101" pitchFamily="49" charset="-122"/>
                          <a:ea typeface="仿宋" panose="02010609060101010101" pitchFamily="49" charset="-122"/>
                          <a:cs typeface="Arial" panose="020B0604020202020204"/>
                        </a:rPr>
                        <a:t>通用技术基础研究联合基金</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137</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40</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6720</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77993">
                <a:tc>
                  <a:txBody>
                    <a:bodyPr/>
                    <a:lstStyle/>
                    <a:p>
                      <a:pPr algn="ctr">
                        <a:spcAft>
                          <a:spcPts val="0"/>
                        </a:spcAft>
                      </a:pPr>
                      <a:r>
                        <a:rPr lang="en-US" sz="1400" b="1" kern="0" smtClean="0">
                          <a:latin typeface="仿宋" panose="02010609060101010101" pitchFamily="49" charset="-122"/>
                          <a:ea typeface="仿宋" panose="02010609060101010101" pitchFamily="49" charset="-122"/>
                          <a:cs typeface="宋体" panose="02010600030101010101" pitchFamily="2" charset="-122"/>
                        </a:rPr>
                        <a:t>14</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dirty="0">
                          <a:latin typeface="仿宋" panose="02010609060101010101" pitchFamily="49" charset="-122"/>
                          <a:ea typeface="仿宋" panose="02010609060101010101" pitchFamily="49" charset="-122"/>
                          <a:cs typeface="Arial" panose="020B0604020202020204"/>
                        </a:rPr>
                        <a:t>航天先进制造技术研究联合基金</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41</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13</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4200</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277993">
                <a:tc>
                  <a:txBody>
                    <a:bodyPr/>
                    <a:lstStyle/>
                    <a:p>
                      <a:pPr algn="ctr">
                        <a:spcAft>
                          <a:spcPts val="0"/>
                        </a:spcAft>
                      </a:pPr>
                      <a:r>
                        <a:rPr lang="en-US" sz="1400" b="1" kern="0" smtClean="0">
                          <a:latin typeface="仿宋" panose="02010609060101010101" pitchFamily="49" charset="-122"/>
                          <a:ea typeface="仿宋" panose="02010609060101010101" pitchFamily="49" charset="-122"/>
                          <a:cs typeface="宋体" panose="02010600030101010101" pitchFamily="2" charset="-122"/>
                        </a:rPr>
                        <a:t>15</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dirty="0">
                          <a:latin typeface="仿宋" panose="02010609060101010101" pitchFamily="49" charset="-122"/>
                          <a:ea typeface="仿宋" panose="02010609060101010101" pitchFamily="49" charset="-122"/>
                          <a:cs typeface="Arial" panose="020B0604020202020204"/>
                        </a:rPr>
                        <a:t>NSFC-</a:t>
                      </a:r>
                      <a:r>
                        <a:rPr lang="zh-CN" sz="1400" b="1" kern="0" dirty="0">
                          <a:latin typeface="仿宋" panose="02010609060101010101" pitchFamily="49" charset="-122"/>
                          <a:ea typeface="仿宋" panose="02010609060101010101" pitchFamily="49" charset="-122"/>
                          <a:cs typeface="Arial" panose="020B0604020202020204"/>
                        </a:rPr>
                        <a:t>辽宁联合基金</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41</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17</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4250</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277993">
                <a:tc>
                  <a:txBody>
                    <a:bodyPr/>
                    <a:lstStyle/>
                    <a:p>
                      <a:pPr algn="ctr">
                        <a:spcAft>
                          <a:spcPts val="0"/>
                        </a:spcAft>
                      </a:pPr>
                      <a:r>
                        <a:rPr lang="en-US" sz="1400" b="1" kern="0" smtClean="0">
                          <a:latin typeface="仿宋" panose="02010609060101010101" pitchFamily="49" charset="-122"/>
                          <a:ea typeface="仿宋" panose="02010609060101010101" pitchFamily="49" charset="-122"/>
                          <a:cs typeface="宋体" panose="02010600030101010101" pitchFamily="2" charset="-122"/>
                        </a:rPr>
                        <a:t>16</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dirty="0">
                          <a:latin typeface="仿宋" panose="02010609060101010101" pitchFamily="49" charset="-122"/>
                          <a:ea typeface="仿宋" panose="02010609060101010101" pitchFamily="49" charset="-122"/>
                          <a:cs typeface="Arial" panose="020B0604020202020204"/>
                        </a:rPr>
                        <a:t>NSFC-</a:t>
                      </a:r>
                      <a:r>
                        <a:rPr lang="zh-CN" sz="1400" b="1" kern="0" dirty="0">
                          <a:latin typeface="仿宋" panose="02010609060101010101" pitchFamily="49" charset="-122"/>
                          <a:ea typeface="仿宋" panose="02010609060101010101" pitchFamily="49" charset="-122"/>
                          <a:cs typeface="Arial" panose="020B0604020202020204"/>
                        </a:rPr>
                        <a:t>浙江两化融合联合基金</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仿宋" panose="02010609060101010101" pitchFamily="49" charset="-122"/>
                          <a:ea typeface="仿宋" panose="02010609060101010101" pitchFamily="49" charset="-122"/>
                          <a:cs typeface="Arial" panose="020B0604020202020204"/>
                        </a:rPr>
                        <a:t>81</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21</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4200</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277993">
                <a:tc>
                  <a:txBody>
                    <a:bodyPr/>
                    <a:lstStyle/>
                    <a:p>
                      <a:pPr algn="ctr">
                        <a:spcAft>
                          <a:spcPts val="0"/>
                        </a:spcAft>
                      </a:pPr>
                      <a:r>
                        <a:rPr lang="en-US" sz="1400" b="1" kern="0" smtClean="0">
                          <a:latin typeface="仿宋" panose="02010609060101010101" pitchFamily="49" charset="-122"/>
                          <a:ea typeface="仿宋" panose="02010609060101010101" pitchFamily="49" charset="-122"/>
                          <a:cs typeface="宋体" panose="02010600030101010101" pitchFamily="2" charset="-122"/>
                        </a:rPr>
                        <a:t>17</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a:latin typeface="仿宋" panose="02010609060101010101" pitchFamily="49" charset="-122"/>
                          <a:ea typeface="仿宋" panose="02010609060101010101" pitchFamily="49" charset="-122"/>
                          <a:cs typeface="Arial" panose="020B0604020202020204"/>
                        </a:rPr>
                        <a:t>中国汽车产业创新发展联合基金</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仿宋" panose="02010609060101010101" pitchFamily="49" charset="-122"/>
                          <a:ea typeface="仿宋" panose="02010609060101010101" pitchFamily="49" charset="-122"/>
                          <a:cs typeface="Arial" panose="020B0604020202020204"/>
                        </a:rPr>
                        <a:t>80</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14</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2940</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277993">
                <a:tc>
                  <a:txBody>
                    <a:bodyPr/>
                    <a:lstStyle/>
                    <a:p>
                      <a:pPr algn="ctr">
                        <a:spcAft>
                          <a:spcPts val="0"/>
                        </a:spcAft>
                      </a:pPr>
                      <a:r>
                        <a:rPr lang="en-US" sz="1400" b="1" kern="0" smtClean="0">
                          <a:latin typeface="仿宋" panose="02010609060101010101" pitchFamily="49" charset="-122"/>
                          <a:ea typeface="仿宋" panose="02010609060101010101" pitchFamily="49" charset="-122"/>
                          <a:cs typeface="宋体" panose="02010600030101010101" pitchFamily="2" charset="-122"/>
                        </a:rPr>
                        <a:t>18</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dirty="0">
                          <a:latin typeface="仿宋" panose="02010609060101010101" pitchFamily="49" charset="-122"/>
                          <a:ea typeface="仿宋" panose="02010609060101010101" pitchFamily="49" charset="-122"/>
                          <a:cs typeface="Arial" panose="020B0604020202020204"/>
                        </a:rPr>
                        <a:t>NSFC-</a:t>
                      </a:r>
                      <a:r>
                        <a:rPr lang="zh-CN" sz="1400" b="1" kern="0" dirty="0">
                          <a:latin typeface="仿宋" panose="02010609060101010101" pitchFamily="49" charset="-122"/>
                          <a:ea typeface="仿宋" panose="02010609060101010101" pitchFamily="49" charset="-122"/>
                          <a:cs typeface="Arial" panose="020B0604020202020204"/>
                        </a:rPr>
                        <a:t>山西煤基低碳联合基金</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277</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仿宋" panose="02010609060101010101" pitchFamily="49" charset="-122"/>
                          <a:ea typeface="仿宋" panose="02010609060101010101" pitchFamily="49" charset="-122"/>
                          <a:cs typeface="Arial" panose="020B0604020202020204"/>
                        </a:rPr>
                        <a:t>38</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4120</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277993">
                <a:tc>
                  <a:txBody>
                    <a:bodyPr/>
                    <a:lstStyle/>
                    <a:p>
                      <a:pPr algn="ctr">
                        <a:spcAft>
                          <a:spcPts val="0"/>
                        </a:spcAft>
                      </a:pPr>
                      <a:r>
                        <a:rPr lang="en-US" sz="1400" b="1" kern="0" smtClean="0">
                          <a:latin typeface="仿宋" panose="02010609060101010101" pitchFamily="49" charset="-122"/>
                          <a:ea typeface="仿宋" panose="02010609060101010101" pitchFamily="49" charset="-122"/>
                          <a:cs typeface="宋体" panose="02010600030101010101" pitchFamily="2" charset="-122"/>
                        </a:rPr>
                        <a:t>19</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a:latin typeface="仿宋" panose="02010609060101010101" pitchFamily="49" charset="-122"/>
                          <a:ea typeface="仿宋" panose="02010609060101010101" pitchFamily="49" charset="-122"/>
                          <a:cs typeface="Arial" panose="020B0604020202020204"/>
                        </a:rPr>
                        <a:t>NSFC-</a:t>
                      </a:r>
                      <a:r>
                        <a:rPr lang="zh-CN" sz="1400" b="1" kern="0">
                          <a:latin typeface="仿宋" panose="02010609060101010101" pitchFamily="49" charset="-122"/>
                          <a:ea typeface="仿宋" panose="02010609060101010101" pitchFamily="49" charset="-122"/>
                          <a:cs typeface="Arial" panose="020B0604020202020204"/>
                        </a:rPr>
                        <a:t>广东大数据科学中心项目</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22</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仿宋" panose="02010609060101010101" pitchFamily="49" charset="-122"/>
                          <a:ea typeface="仿宋" panose="02010609060101010101" pitchFamily="49" charset="-122"/>
                          <a:cs typeface="Arial" panose="020B0604020202020204"/>
                        </a:rPr>
                        <a:t>8</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10620</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277993">
                <a:tc>
                  <a:txBody>
                    <a:bodyPr/>
                    <a:lstStyle/>
                    <a:p>
                      <a:pPr algn="ctr">
                        <a:spcAft>
                          <a:spcPts val="0"/>
                        </a:spcAft>
                      </a:pPr>
                      <a:r>
                        <a:rPr lang="en-US" sz="1400" b="1" kern="0" smtClean="0">
                          <a:latin typeface="仿宋" panose="02010609060101010101" pitchFamily="49" charset="-122"/>
                          <a:ea typeface="仿宋" panose="02010609060101010101" pitchFamily="49" charset="-122"/>
                          <a:cs typeface="宋体" panose="02010600030101010101" pitchFamily="2" charset="-122"/>
                        </a:rPr>
                        <a:t>20</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a:latin typeface="仿宋" panose="02010609060101010101" pitchFamily="49" charset="-122"/>
                          <a:ea typeface="仿宋" panose="02010609060101010101" pitchFamily="49" charset="-122"/>
                          <a:cs typeface="Arial" panose="020B0604020202020204"/>
                        </a:rPr>
                        <a:t>民航联合研究基金</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203</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33</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1680</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r h="277993">
                <a:tc>
                  <a:txBody>
                    <a:bodyPr/>
                    <a:lstStyle/>
                    <a:p>
                      <a:pPr algn="ctr">
                        <a:spcAft>
                          <a:spcPts val="0"/>
                        </a:spcAft>
                      </a:pPr>
                      <a:r>
                        <a:rPr lang="en-US" sz="1400" b="1" kern="0" smtClean="0">
                          <a:latin typeface="仿宋" panose="02010609060101010101" pitchFamily="49" charset="-122"/>
                          <a:ea typeface="仿宋" panose="02010609060101010101" pitchFamily="49" charset="-122"/>
                          <a:cs typeface="宋体" panose="02010600030101010101" pitchFamily="2" charset="-122"/>
                        </a:rPr>
                        <a:t>21</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400" b="1" kern="0">
                          <a:latin typeface="仿宋" panose="02010609060101010101" pitchFamily="49" charset="-122"/>
                          <a:ea typeface="仿宋" panose="02010609060101010101" pitchFamily="49" charset="-122"/>
                          <a:cs typeface="Arial" panose="020B0604020202020204"/>
                        </a:rPr>
                        <a:t>NSFC-</a:t>
                      </a:r>
                      <a:r>
                        <a:rPr lang="zh-CN" sz="1400" b="1" kern="0">
                          <a:latin typeface="仿宋" panose="02010609060101010101" pitchFamily="49" charset="-122"/>
                          <a:ea typeface="仿宋" panose="02010609060101010101" pitchFamily="49" charset="-122"/>
                          <a:cs typeface="Arial" panose="020B0604020202020204"/>
                        </a:rPr>
                        <a:t>深圳机器人基础研究中心项目</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97</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仿宋" panose="02010609060101010101" pitchFamily="49" charset="-122"/>
                          <a:ea typeface="仿宋" panose="02010609060101010101" pitchFamily="49" charset="-122"/>
                          <a:cs typeface="Arial" panose="020B0604020202020204"/>
                        </a:rPr>
                        <a:t>25</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仿宋" panose="02010609060101010101" pitchFamily="49" charset="-122"/>
                          <a:ea typeface="仿宋" panose="02010609060101010101" pitchFamily="49" charset="-122"/>
                          <a:cs typeface="Arial" panose="020B0604020202020204"/>
                        </a:rPr>
                        <a:t>7353</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9"/>
                  </a:ext>
                </a:extLst>
              </a:tr>
              <a:tr h="277993">
                <a:tc>
                  <a:txBody>
                    <a:bodyPr/>
                    <a:lstStyle/>
                    <a:p>
                      <a:pPr algn="ctr">
                        <a:spcAft>
                          <a:spcPts val="0"/>
                        </a:spcAft>
                      </a:pPr>
                      <a:r>
                        <a:rPr lang="en-US" sz="1400" b="1" kern="0" smtClean="0">
                          <a:latin typeface="仿宋" panose="02010609060101010101" pitchFamily="49" charset="-122"/>
                          <a:ea typeface="仿宋" panose="02010609060101010101" pitchFamily="49" charset="-122"/>
                          <a:cs typeface="宋体" panose="02010600030101010101" pitchFamily="2" charset="-122"/>
                        </a:rPr>
                        <a:t>22</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a:latin typeface="仿宋" panose="02010609060101010101" pitchFamily="49" charset="-122"/>
                          <a:ea typeface="仿宋" panose="02010609060101010101" pitchFamily="49" charset="-122"/>
                          <a:cs typeface="Arial" panose="020B0604020202020204"/>
                        </a:rPr>
                        <a:t>雅砻江联合基金</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35</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12</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仿宋" panose="02010609060101010101" pitchFamily="49" charset="-122"/>
                          <a:ea typeface="仿宋" panose="02010609060101010101" pitchFamily="49" charset="-122"/>
                          <a:cs typeface="Arial" panose="020B0604020202020204"/>
                        </a:rPr>
                        <a:t>2520</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0"/>
                  </a:ext>
                </a:extLst>
              </a:tr>
              <a:tr h="277993">
                <a:tc>
                  <a:txBody>
                    <a:bodyPr/>
                    <a:lstStyle/>
                    <a:p>
                      <a:pPr algn="ctr">
                        <a:spcAft>
                          <a:spcPts val="0"/>
                        </a:spcAft>
                      </a:pPr>
                      <a:r>
                        <a:rPr lang="en-US" sz="1400" b="1" kern="0" dirty="0" smtClean="0">
                          <a:latin typeface="仿宋" panose="02010609060101010101" pitchFamily="49" charset="-122"/>
                          <a:ea typeface="仿宋" panose="02010609060101010101" pitchFamily="49" charset="-122"/>
                          <a:cs typeface="宋体" panose="02010600030101010101" pitchFamily="2" charset="-122"/>
                        </a:rPr>
                        <a:t>23</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a:latin typeface="仿宋" panose="02010609060101010101" pitchFamily="49" charset="-122"/>
                          <a:ea typeface="仿宋" panose="02010609060101010101" pitchFamily="49" charset="-122"/>
                          <a:cs typeface="Arial" panose="020B0604020202020204"/>
                        </a:rPr>
                        <a:t>智能电网联合基金</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49</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15</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仿宋" panose="02010609060101010101" pitchFamily="49" charset="-122"/>
                          <a:ea typeface="仿宋" panose="02010609060101010101" pitchFamily="49" charset="-122"/>
                          <a:cs typeface="Arial" panose="020B0604020202020204"/>
                        </a:rPr>
                        <a:t>6720</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1"/>
                  </a:ext>
                </a:extLst>
              </a:tr>
              <a:tr h="277993">
                <a:tc>
                  <a:txBody>
                    <a:bodyPr/>
                    <a:lstStyle/>
                    <a:p>
                      <a:pPr algn="ctr">
                        <a:spcAft>
                          <a:spcPts val="0"/>
                        </a:spcAft>
                      </a:pPr>
                      <a:r>
                        <a:rPr lang="en-US" sz="1400" b="1" kern="0" dirty="0" smtClean="0">
                          <a:latin typeface="仿宋" panose="02010609060101010101" pitchFamily="49" charset="-122"/>
                          <a:ea typeface="仿宋" panose="02010609060101010101" pitchFamily="49" charset="-122"/>
                          <a:cs typeface="宋体" panose="02010600030101010101" pitchFamily="2" charset="-122"/>
                        </a:rPr>
                        <a:t>24</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a:latin typeface="仿宋" panose="02010609060101010101" pitchFamily="49" charset="-122"/>
                          <a:ea typeface="仿宋" panose="02010609060101010101" pitchFamily="49" charset="-122"/>
                          <a:cs typeface="Arial" panose="020B0604020202020204"/>
                        </a:rPr>
                        <a:t>空间科学卫星联合基金</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33</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19</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仿宋" panose="02010609060101010101" pitchFamily="49" charset="-122"/>
                          <a:ea typeface="仿宋" panose="02010609060101010101" pitchFamily="49" charset="-122"/>
                          <a:cs typeface="Arial" panose="020B0604020202020204"/>
                        </a:rPr>
                        <a:t>1800</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2"/>
                  </a:ext>
                </a:extLst>
              </a:tr>
              <a:tr h="277993">
                <a:tc>
                  <a:txBody>
                    <a:bodyPr/>
                    <a:lstStyle/>
                    <a:p>
                      <a:pPr algn="ctr">
                        <a:spcAft>
                          <a:spcPts val="0"/>
                        </a:spcAft>
                      </a:pPr>
                      <a:r>
                        <a:rPr lang="en-US" sz="1400" b="1" kern="0" dirty="0" smtClean="0">
                          <a:latin typeface="仿宋" panose="02010609060101010101" pitchFamily="49" charset="-122"/>
                          <a:ea typeface="仿宋" panose="02010609060101010101" pitchFamily="49" charset="-122"/>
                          <a:cs typeface="宋体" panose="02010600030101010101" pitchFamily="2" charset="-122"/>
                        </a:rPr>
                        <a:t>25</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a:latin typeface="仿宋" panose="02010609060101010101" pitchFamily="49" charset="-122"/>
                          <a:ea typeface="仿宋" panose="02010609060101010101" pitchFamily="49" charset="-122"/>
                          <a:cs typeface="Arial" panose="020B0604020202020204"/>
                        </a:rPr>
                        <a:t>地震科学联合基金</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71</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11</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仿宋" panose="02010609060101010101" pitchFamily="49" charset="-122"/>
                          <a:ea typeface="仿宋" panose="02010609060101010101" pitchFamily="49" charset="-122"/>
                          <a:cs typeface="Arial" panose="020B0604020202020204"/>
                        </a:rPr>
                        <a:t>2520</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3"/>
                  </a:ext>
                </a:extLst>
              </a:tr>
              <a:tr h="277993">
                <a:tc>
                  <a:txBody>
                    <a:bodyPr/>
                    <a:lstStyle/>
                    <a:p>
                      <a:pPr algn="ctr"/>
                      <a:r>
                        <a:rPr lang="en-US" altLang="zh-CN" sz="1400" b="1" kern="0" dirty="0" smtClean="0">
                          <a:solidFill>
                            <a:schemeClr val="tx1"/>
                          </a:solidFill>
                          <a:latin typeface="仿宋" panose="02010609060101010101" pitchFamily="49" charset="-122"/>
                          <a:ea typeface="仿宋" panose="02010609060101010101" pitchFamily="49" charset="-122"/>
                          <a:cs typeface="宋体" panose="02010600030101010101" pitchFamily="2" charset="-122"/>
                        </a:rPr>
                        <a:t>26</a:t>
                      </a:r>
                      <a:endParaRPr lang="zh-CN" altLang="en-US" sz="1400" b="1" kern="0" dirty="0" smtClean="0">
                        <a:solidFill>
                          <a:schemeClr val="tx1"/>
                        </a:solidFill>
                        <a:latin typeface="仿宋" panose="02010609060101010101" pitchFamily="49" charset="-122"/>
                        <a:ea typeface="仿宋" panose="02010609060101010101" pitchFamily="49" charset="-122"/>
                        <a:cs typeface="宋体" panose="02010600030101010101" pitchFamily="2"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zh-CN" sz="1400" b="1" kern="0">
                          <a:latin typeface="仿宋" panose="02010609060101010101" pitchFamily="49" charset="-122"/>
                          <a:ea typeface="仿宋" panose="02010609060101010101" pitchFamily="49" charset="-122"/>
                          <a:cs typeface="Arial" panose="020B0604020202020204"/>
                        </a:rPr>
                        <a:t>核技术创新联合基金</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82</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a:latin typeface="仿宋" panose="02010609060101010101" pitchFamily="49" charset="-122"/>
                          <a:ea typeface="仿宋" panose="02010609060101010101" pitchFamily="49" charset="-122"/>
                          <a:cs typeface="Arial" panose="020B0604020202020204"/>
                        </a:rPr>
                        <a:t>22</a:t>
                      </a:r>
                      <a:endParaRPr lang="zh-CN" sz="1400" b="1" kern="10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b="1" kern="0" dirty="0">
                          <a:latin typeface="仿宋" panose="02010609060101010101" pitchFamily="49" charset="-122"/>
                          <a:ea typeface="仿宋" panose="02010609060101010101" pitchFamily="49" charset="-122"/>
                          <a:cs typeface="Arial" panose="020B0604020202020204"/>
                        </a:rPr>
                        <a:t>5880</a:t>
                      </a:r>
                      <a:endParaRPr lang="zh-CN" sz="1400" b="1" kern="100" dirty="0">
                        <a:latin typeface="仿宋" panose="02010609060101010101" pitchFamily="49" charset="-122"/>
                        <a:ea typeface="仿宋" panose="02010609060101010101" pitchFamily="49" charset="-122"/>
                        <a:cs typeface="Calibri" panose="020F0502020204030204"/>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4"/>
                  </a:ext>
                </a:extLst>
              </a:tr>
            </a:tbl>
          </a:graphicData>
        </a:graphic>
      </p:graphicFrame>
      <p:sp>
        <p:nvSpPr>
          <p:cNvPr id="3" name="矩形 2"/>
          <p:cNvSpPr/>
          <p:nvPr/>
        </p:nvSpPr>
        <p:spPr>
          <a:xfrm>
            <a:off x="906783" y="53211"/>
            <a:ext cx="4817345" cy="646331"/>
          </a:xfrm>
          <a:prstGeom prst="rect">
            <a:avLst/>
          </a:prstGeom>
          <a:noFill/>
        </p:spPr>
        <p:txBody>
          <a:bodyPr wrap="none" lIns="91440" tIns="45720" rIns="91440" bIns="45720">
            <a:spAutoFit/>
          </a:bodyPr>
          <a:lstStyle/>
          <a:p>
            <a:pPr algn="ctr"/>
            <a:r>
              <a:rPr lang="zh-CN" altLang="en-US" sz="3600" b="1" dirty="0" smtClean="0">
                <a:ln w="10541" cmpd="sng">
                  <a:solidFill>
                    <a:schemeClr val="tx1"/>
                  </a:solidFill>
                  <a:prstDash val="solid"/>
                </a:ln>
                <a:solidFill>
                  <a:srgbClr val="A72378"/>
                </a:solidFill>
                <a:latin typeface="Times New Roman" pitchFamily="18" charset="0"/>
                <a:ea typeface="宋体" pitchFamily="2" charset="-122"/>
              </a:rPr>
              <a:t>联合基金项目资助情况</a:t>
            </a:r>
            <a:endParaRPr lang="zh-CN" altLang="en-US" sz="36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
        <p:nvSpPr>
          <p:cNvPr id="6" name="矩形 5"/>
          <p:cNvSpPr/>
          <p:nvPr/>
        </p:nvSpPr>
        <p:spPr>
          <a:xfrm>
            <a:off x="916099" y="1201857"/>
            <a:ext cx="7416824"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16099" y="3435846"/>
            <a:ext cx="7416824"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99968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1403648" y="915566"/>
            <a:ext cx="6552728" cy="3046988"/>
          </a:xfrm>
          <a:prstGeom prst="rect">
            <a:avLst/>
          </a:prstGeom>
          <a:noFill/>
        </p:spPr>
        <p:txBody>
          <a:bodyPr wrap="square" rtlCol="0">
            <a:spAutoFit/>
          </a:bodyPr>
          <a:lstStyle/>
          <a:p>
            <a:pPr>
              <a:lnSpc>
                <a:spcPct val="150000"/>
              </a:lnSpc>
            </a:pPr>
            <a:r>
              <a:rPr lang="zh-CN" altLang="en-US" sz="3200" b="1" dirty="0" smtClean="0">
                <a:latin typeface="Times New Roman" pitchFamily="18" charset="0"/>
                <a:ea typeface="宋体" pitchFamily="2" charset="-122"/>
              </a:rPr>
              <a:t>一、 </a:t>
            </a:r>
            <a:r>
              <a:rPr lang="en-US" altLang="zh-CN" sz="3200" b="1" dirty="0" smtClean="0">
                <a:latin typeface="Times New Roman" pitchFamily="18" charset="0"/>
                <a:ea typeface="宋体" pitchFamily="2" charset="-122"/>
              </a:rPr>
              <a:t>2018</a:t>
            </a:r>
            <a:r>
              <a:rPr lang="zh-CN" altLang="en-US" sz="3200" b="1" dirty="0" smtClean="0">
                <a:latin typeface="Times New Roman" pitchFamily="18" charset="0"/>
                <a:ea typeface="宋体" pitchFamily="2" charset="-122"/>
              </a:rPr>
              <a:t>年度科学基金资助概况</a:t>
            </a:r>
            <a:endParaRPr lang="en-US" altLang="zh-CN" sz="3200" b="1" dirty="0" smtClean="0">
              <a:latin typeface="Times New Roman" pitchFamily="18" charset="0"/>
              <a:ea typeface="宋体" pitchFamily="2" charset="-122"/>
            </a:endParaRPr>
          </a:p>
          <a:p>
            <a:pPr>
              <a:lnSpc>
                <a:spcPct val="150000"/>
              </a:lnSpc>
            </a:pPr>
            <a:r>
              <a:rPr lang="zh-CN" altLang="en-US" sz="3200" b="1" dirty="0" smtClean="0">
                <a:latin typeface="Times New Roman" pitchFamily="18" charset="0"/>
                <a:ea typeface="宋体" pitchFamily="2" charset="-122"/>
              </a:rPr>
              <a:t>二、</a:t>
            </a:r>
            <a:r>
              <a:rPr lang="en-US" altLang="zh-CN" sz="3200" b="1" dirty="0" smtClean="0">
                <a:latin typeface="Times New Roman" pitchFamily="18" charset="0"/>
                <a:ea typeface="宋体" pitchFamily="2" charset="-122"/>
              </a:rPr>
              <a:t> 2019</a:t>
            </a:r>
            <a:r>
              <a:rPr lang="zh-CN" altLang="en-US" sz="3200" b="1" dirty="0" smtClean="0">
                <a:latin typeface="Times New Roman" pitchFamily="18" charset="0"/>
                <a:ea typeface="宋体" pitchFamily="2" charset="-122"/>
              </a:rPr>
              <a:t>年科学基金改革</a:t>
            </a:r>
            <a:r>
              <a:rPr lang="zh-CN" altLang="en-US" sz="3200" b="1" dirty="0">
                <a:latin typeface="Times New Roman" pitchFamily="18" charset="0"/>
                <a:ea typeface="宋体" pitchFamily="2" charset="-122"/>
              </a:rPr>
              <a:t>举措</a:t>
            </a:r>
            <a:endParaRPr lang="en-US" altLang="zh-CN" sz="3200" b="1" dirty="0" smtClean="0">
              <a:latin typeface="Times New Roman" pitchFamily="18" charset="0"/>
              <a:ea typeface="宋体" pitchFamily="2" charset="-122"/>
            </a:endParaRPr>
          </a:p>
          <a:p>
            <a:pPr>
              <a:lnSpc>
                <a:spcPct val="150000"/>
              </a:lnSpc>
            </a:pPr>
            <a:r>
              <a:rPr lang="zh-CN" altLang="en-US" sz="3200" b="1" dirty="0" smtClean="0">
                <a:latin typeface="Times New Roman" pitchFamily="18" charset="0"/>
                <a:ea typeface="宋体" pitchFamily="2" charset="-122"/>
              </a:rPr>
              <a:t>三、 </a:t>
            </a:r>
            <a:r>
              <a:rPr lang="en-US" altLang="zh-CN" sz="3200" b="1" dirty="0" smtClean="0">
                <a:latin typeface="Times New Roman" pitchFamily="18" charset="0"/>
                <a:ea typeface="宋体" pitchFamily="2" charset="-122"/>
              </a:rPr>
              <a:t>2019</a:t>
            </a:r>
            <a:r>
              <a:rPr lang="zh-CN" altLang="en-US" sz="3200" b="1" dirty="0" smtClean="0">
                <a:latin typeface="Times New Roman" pitchFamily="18" charset="0"/>
                <a:ea typeface="宋体" pitchFamily="2" charset="-122"/>
              </a:rPr>
              <a:t>年项目申请注意事项</a:t>
            </a:r>
            <a:endParaRPr lang="en-US" altLang="zh-CN" sz="3200" b="1" dirty="0" smtClean="0">
              <a:latin typeface="Times New Roman" pitchFamily="18" charset="0"/>
              <a:ea typeface="宋体" pitchFamily="2" charset="-122"/>
            </a:endParaRPr>
          </a:p>
          <a:p>
            <a:pPr>
              <a:lnSpc>
                <a:spcPct val="150000"/>
              </a:lnSpc>
            </a:pPr>
            <a:r>
              <a:rPr lang="zh-CN" altLang="en-US" sz="3200" b="1" dirty="0" smtClean="0">
                <a:latin typeface="Times New Roman" pitchFamily="18" charset="0"/>
                <a:ea typeface="宋体" pitchFamily="2" charset="-122"/>
              </a:rPr>
              <a:t>四、 集中受理期工作安排</a:t>
            </a:r>
            <a:endParaRPr lang="zh-CN" altLang="en-US" sz="3200" b="1" dirty="0">
              <a:latin typeface="Times New Roman" pitchFamily="18" charset="0"/>
              <a:ea typeface="宋体" pitchFamily="2" charset="-122"/>
            </a:endParaRPr>
          </a:p>
        </p:txBody>
      </p:sp>
      <p:sp>
        <p:nvSpPr>
          <p:cNvPr id="3" name="矩形 2"/>
          <p:cNvSpPr/>
          <p:nvPr/>
        </p:nvSpPr>
        <p:spPr>
          <a:xfrm>
            <a:off x="1211631" y="0"/>
            <a:ext cx="1226618" cy="646331"/>
          </a:xfrm>
          <a:prstGeom prst="rect">
            <a:avLst/>
          </a:prstGeom>
          <a:noFill/>
        </p:spPr>
        <p:txBody>
          <a:bodyPr wrap="none" lIns="91440" tIns="45720" rIns="91440" bIns="45720">
            <a:spAutoFit/>
          </a:bodyPr>
          <a:lstStyle/>
          <a:p>
            <a:pPr algn="ctr"/>
            <a:r>
              <a:rPr lang="zh-CN" altLang="en-US" sz="3600" b="1" dirty="0" smtClean="0">
                <a:ln w="10541" cmpd="sng">
                  <a:solidFill>
                    <a:schemeClr val="tx1"/>
                  </a:solidFill>
                  <a:prstDash val="solid"/>
                </a:ln>
                <a:solidFill>
                  <a:srgbClr val="A72378"/>
                </a:solidFill>
                <a:latin typeface="Times New Roman" pitchFamily="18" charset="0"/>
                <a:ea typeface="宋体" pitchFamily="2" charset="-122"/>
              </a:rPr>
              <a:t>目 录</a:t>
            </a:r>
            <a:endParaRPr lang="zh-CN" altLang="en-US" sz="36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Tree>
    <p:extLst>
      <p:ext uri="{BB962C8B-B14F-4D97-AF65-F5344CB8AC3E}">
        <p14:creationId xmlns:p14="http://schemas.microsoft.com/office/powerpoint/2010/main" val="177035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xEl>
                                              <p:pRg st="2" end="2"/>
                                            </p:txEl>
                                          </p:spTgt>
                                        </p:tgtEl>
                                      </p:cBhvr>
                                    </p:animEffect>
                                    <p:set>
                                      <p:cBhvr>
                                        <p:cTn id="7" dur="1" fill="hold">
                                          <p:stCondLst>
                                            <p:cond delay="499"/>
                                          </p:stCondLst>
                                        </p:cTn>
                                        <p:tgtEl>
                                          <p:spTgt spid="2">
                                            <p:txEl>
                                              <p:pRg st="2" end="2"/>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
                                            <p:txEl>
                                              <p:pRg st="3" end="3"/>
                                            </p:txEl>
                                          </p:spTgt>
                                        </p:tgtEl>
                                      </p:cBhvr>
                                    </p:animEffect>
                                    <p:set>
                                      <p:cBhvr>
                                        <p:cTn id="10" dur="1" fill="hold">
                                          <p:stCondLst>
                                            <p:cond delay="499"/>
                                          </p:stCondLst>
                                        </p:cTn>
                                        <p:tgtEl>
                                          <p:spTgt spid="2">
                                            <p:txEl>
                                              <p:pRg st="3" end="3"/>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
                                            <p:txEl>
                                              <p:pRg st="1" end="1"/>
                                            </p:txEl>
                                          </p:spTgt>
                                        </p:tgtEl>
                                      </p:cBhvr>
                                    </p:animEffect>
                                    <p:set>
                                      <p:cBhvr>
                                        <p:cTn id="13" dur="1" fill="hold">
                                          <p:stCondLst>
                                            <p:cond delay="499"/>
                                          </p:stCondLst>
                                        </p:cTn>
                                        <p:tgtEl>
                                          <p:spTgt spid="2">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p:cNvSpPr>
          <p:nvPr/>
        </p:nvSpPr>
        <p:spPr>
          <a:xfrm>
            <a:off x="323528" y="843558"/>
            <a:ext cx="8424936" cy="201622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Aft>
                <a:spcPts val="300"/>
              </a:spcAft>
              <a:buFont typeface="Wingdings" pitchFamily="2" charset="2"/>
              <a:buChar char="u"/>
            </a:pPr>
            <a:r>
              <a:rPr lang="en-US" altLang="zh-CN" sz="2000" b="1" dirty="0" smtClean="0">
                <a:latin typeface="Times New Roman" pitchFamily="18" charset="0"/>
                <a:ea typeface="仿宋" panose="02010609060101010101" pitchFamily="49" charset="-122"/>
              </a:rPr>
              <a:t>2018</a:t>
            </a:r>
            <a:r>
              <a:rPr lang="zh-CN" altLang="en-US" sz="2000" b="1" dirty="0" smtClean="0">
                <a:latin typeface="Times New Roman" pitchFamily="18" charset="0"/>
                <a:ea typeface="仿宋" panose="02010609060101010101" pitchFamily="49" charset="-122"/>
              </a:rPr>
              <a:t>年</a:t>
            </a:r>
            <a:r>
              <a:rPr lang="zh-CN" altLang="zh-CN" sz="2000" b="1" dirty="0" smtClean="0">
                <a:latin typeface="Times New Roman" pitchFamily="18" charset="0"/>
                <a:ea typeface="仿宋" panose="02010609060101010101" pitchFamily="49" charset="-122"/>
              </a:rPr>
              <a:t>国家重大科研仪器研制项目（自由申请）申请</a:t>
            </a:r>
            <a:r>
              <a:rPr lang="en-US" altLang="zh-CN" sz="2000" b="1" dirty="0" smtClean="0">
                <a:latin typeface="Times New Roman" pitchFamily="18" charset="0"/>
                <a:ea typeface="仿宋" panose="02010609060101010101" pitchFamily="49" charset="-122"/>
              </a:rPr>
              <a:t>601</a:t>
            </a:r>
            <a:r>
              <a:rPr lang="zh-CN" altLang="en-US" sz="2000" b="1" dirty="0" smtClean="0">
                <a:latin typeface="Times New Roman" pitchFamily="18" charset="0"/>
                <a:ea typeface="仿宋" panose="02010609060101010101" pitchFamily="49" charset="-122"/>
              </a:rPr>
              <a:t>项，资助</a:t>
            </a:r>
            <a:r>
              <a:rPr lang="en-US" altLang="zh-CN" sz="2000" b="1" dirty="0" smtClean="0">
                <a:solidFill>
                  <a:srgbClr val="FF0000"/>
                </a:solidFill>
                <a:latin typeface="Times New Roman" pitchFamily="18" charset="0"/>
                <a:ea typeface="仿宋" panose="02010609060101010101" pitchFamily="49" charset="-122"/>
              </a:rPr>
              <a:t>86</a:t>
            </a:r>
            <a:r>
              <a:rPr lang="zh-CN" altLang="en-US" sz="2000" b="1" dirty="0" smtClean="0">
                <a:latin typeface="Times New Roman" pitchFamily="18" charset="0"/>
                <a:ea typeface="仿宋" panose="02010609060101010101" pitchFamily="49" charset="-122"/>
              </a:rPr>
              <a:t>项，直接费用</a:t>
            </a:r>
            <a:r>
              <a:rPr lang="en-US" altLang="zh-CN" sz="2000" b="1" dirty="0" smtClean="0">
                <a:solidFill>
                  <a:srgbClr val="FF0000"/>
                </a:solidFill>
                <a:latin typeface="Times New Roman" pitchFamily="18" charset="0"/>
                <a:ea typeface="仿宋" panose="02010609060101010101" pitchFamily="49" charset="-122"/>
              </a:rPr>
              <a:t>6.07</a:t>
            </a:r>
            <a:r>
              <a:rPr lang="zh-CN" altLang="en-US" sz="2000" b="1" dirty="0" smtClean="0">
                <a:solidFill>
                  <a:srgbClr val="FF0000"/>
                </a:solidFill>
                <a:latin typeface="Times New Roman" pitchFamily="18" charset="0"/>
                <a:ea typeface="仿宋" panose="02010609060101010101" pitchFamily="49" charset="-122"/>
              </a:rPr>
              <a:t>亿元。</a:t>
            </a:r>
            <a:r>
              <a:rPr lang="zh-CN" altLang="en-US" sz="2000" b="1" dirty="0" smtClean="0">
                <a:latin typeface="Times New Roman" pitchFamily="18" charset="0"/>
                <a:ea typeface="仿宋" panose="02010609060101010101" pitchFamily="49" charset="-122"/>
              </a:rPr>
              <a:t>平均资助强度</a:t>
            </a:r>
            <a:r>
              <a:rPr lang="en-US" altLang="zh-CN" sz="2000" b="1" dirty="0" smtClean="0">
                <a:solidFill>
                  <a:srgbClr val="FF0000"/>
                </a:solidFill>
                <a:latin typeface="Times New Roman" pitchFamily="18" charset="0"/>
                <a:ea typeface="仿宋" panose="02010609060101010101" pitchFamily="49" charset="-122"/>
              </a:rPr>
              <a:t>706.13</a:t>
            </a:r>
            <a:r>
              <a:rPr lang="zh-CN" altLang="en-US" sz="2000" b="1" dirty="0" smtClean="0">
                <a:solidFill>
                  <a:srgbClr val="FF0000"/>
                </a:solidFill>
                <a:latin typeface="Times New Roman" pitchFamily="18" charset="0"/>
                <a:ea typeface="仿宋" panose="02010609060101010101" pitchFamily="49" charset="-122"/>
              </a:rPr>
              <a:t>万元</a:t>
            </a:r>
            <a:r>
              <a:rPr lang="en-US" altLang="zh-CN" sz="2000" b="1" dirty="0" smtClean="0">
                <a:solidFill>
                  <a:srgbClr val="FF0000"/>
                </a:solidFill>
                <a:latin typeface="Times New Roman" pitchFamily="18" charset="0"/>
                <a:ea typeface="仿宋" panose="02010609060101010101" pitchFamily="49" charset="-122"/>
              </a:rPr>
              <a:t>/</a:t>
            </a:r>
            <a:r>
              <a:rPr lang="zh-CN" altLang="en-US" sz="2000" b="1" dirty="0" smtClean="0">
                <a:solidFill>
                  <a:srgbClr val="FF0000"/>
                </a:solidFill>
                <a:latin typeface="Times New Roman" pitchFamily="18" charset="0"/>
                <a:ea typeface="仿宋" panose="02010609060101010101" pitchFamily="49" charset="-122"/>
              </a:rPr>
              <a:t>项，</a:t>
            </a:r>
            <a:r>
              <a:rPr lang="zh-CN" altLang="en-US" sz="2000" b="1" dirty="0" smtClean="0">
                <a:solidFill>
                  <a:srgbClr val="002060"/>
                </a:solidFill>
                <a:latin typeface="Times New Roman" pitchFamily="18" charset="0"/>
                <a:ea typeface="仿宋" panose="02010609060101010101" pitchFamily="49" charset="-122"/>
              </a:rPr>
              <a:t>与去年基本持平</a:t>
            </a:r>
            <a:r>
              <a:rPr lang="zh-CN" altLang="en-US" sz="2000" b="1" dirty="0" smtClean="0">
                <a:latin typeface="Times New Roman" pitchFamily="18" charset="0"/>
                <a:ea typeface="仿宋" panose="02010609060101010101" pitchFamily="49" charset="-122"/>
              </a:rPr>
              <a:t>。</a:t>
            </a:r>
            <a:endParaRPr lang="en-US" altLang="zh-CN" sz="2000" b="1" dirty="0" smtClean="0">
              <a:latin typeface="Times New Roman" pitchFamily="18" charset="0"/>
              <a:ea typeface="仿宋" panose="02010609060101010101" pitchFamily="49" charset="-122"/>
            </a:endParaRPr>
          </a:p>
          <a:p>
            <a:pPr>
              <a:lnSpc>
                <a:spcPct val="150000"/>
              </a:lnSpc>
              <a:spcAft>
                <a:spcPts val="300"/>
              </a:spcAft>
              <a:buFont typeface="Wingdings" pitchFamily="2" charset="2"/>
              <a:buChar char="u"/>
            </a:pPr>
            <a:r>
              <a:rPr lang="zh-CN" altLang="en-US" sz="2000" b="1" dirty="0" smtClean="0">
                <a:latin typeface="Times New Roman" pitchFamily="18" charset="0"/>
                <a:ea typeface="仿宋" panose="02010609060101010101" pitchFamily="49" charset="-122"/>
              </a:rPr>
              <a:t>资助</a:t>
            </a:r>
            <a:r>
              <a:rPr lang="zh-CN" altLang="zh-CN" sz="2000" b="1" dirty="0" smtClean="0">
                <a:latin typeface="Times New Roman" pitchFamily="18" charset="0"/>
                <a:ea typeface="仿宋" panose="02010609060101010101" pitchFamily="49" charset="-122"/>
              </a:rPr>
              <a:t>国家重大科研仪器研制项目（</a:t>
            </a:r>
            <a:r>
              <a:rPr lang="zh-CN" altLang="en-US" sz="2000" b="1" dirty="0" smtClean="0">
                <a:latin typeface="Times New Roman" pitchFamily="18" charset="0"/>
                <a:ea typeface="仿宋" panose="02010609060101010101" pitchFamily="49" charset="-122"/>
              </a:rPr>
              <a:t>部门推荐</a:t>
            </a:r>
            <a:r>
              <a:rPr lang="zh-CN" altLang="zh-CN" sz="2000" b="1" dirty="0" smtClean="0">
                <a:latin typeface="Times New Roman" pitchFamily="18" charset="0"/>
                <a:ea typeface="仿宋" panose="02010609060101010101" pitchFamily="49" charset="-122"/>
              </a:rPr>
              <a:t>）</a:t>
            </a:r>
            <a:r>
              <a:rPr lang="en-US" altLang="zh-CN" sz="2000" b="1" dirty="0" smtClean="0">
                <a:solidFill>
                  <a:srgbClr val="FF0000"/>
                </a:solidFill>
                <a:latin typeface="Times New Roman" pitchFamily="18" charset="0"/>
                <a:ea typeface="仿宋" panose="02010609060101010101" pitchFamily="49" charset="-122"/>
              </a:rPr>
              <a:t>3</a:t>
            </a:r>
            <a:r>
              <a:rPr lang="zh-CN" altLang="en-US" sz="2000" b="1" dirty="0" smtClean="0">
                <a:latin typeface="Times New Roman" pitchFamily="18" charset="0"/>
                <a:ea typeface="仿宋" panose="02010609060101010101" pitchFamily="49" charset="-122"/>
              </a:rPr>
              <a:t>项，直接费用</a:t>
            </a:r>
            <a:r>
              <a:rPr lang="en-US" altLang="zh-CN" sz="2000" b="1" dirty="0" smtClean="0">
                <a:solidFill>
                  <a:srgbClr val="FF0000"/>
                </a:solidFill>
                <a:latin typeface="Times New Roman" pitchFamily="18" charset="0"/>
                <a:ea typeface="仿宋" panose="02010609060101010101" pitchFamily="49" charset="-122"/>
              </a:rPr>
              <a:t>2.29</a:t>
            </a:r>
            <a:r>
              <a:rPr lang="zh-CN" altLang="en-US" sz="2000" b="1" dirty="0" smtClean="0">
                <a:solidFill>
                  <a:srgbClr val="FF0000"/>
                </a:solidFill>
                <a:latin typeface="Times New Roman" pitchFamily="18" charset="0"/>
                <a:ea typeface="仿宋" panose="02010609060101010101" pitchFamily="49" charset="-122"/>
              </a:rPr>
              <a:t>亿元</a:t>
            </a:r>
            <a:r>
              <a:rPr lang="zh-CN" altLang="en-US" sz="2000" b="1" dirty="0" smtClean="0">
                <a:latin typeface="Times New Roman" pitchFamily="18" charset="0"/>
                <a:ea typeface="仿宋" panose="02010609060101010101" pitchFamily="49" charset="-122"/>
              </a:rPr>
              <a:t>。</a:t>
            </a:r>
          </a:p>
        </p:txBody>
      </p:sp>
      <p:sp>
        <p:nvSpPr>
          <p:cNvPr id="3" name="矩形 2"/>
          <p:cNvSpPr/>
          <p:nvPr/>
        </p:nvSpPr>
        <p:spPr>
          <a:xfrm>
            <a:off x="880351" y="114767"/>
            <a:ext cx="8012129"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国家重大科研仪器研制项目申请与资助情况</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1923929365"/>
              </p:ext>
            </p:extLst>
          </p:nvPr>
        </p:nvGraphicFramePr>
        <p:xfrm>
          <a:off x="539552" y="2427734"/>
          <a:ext cx="8125235" cy="2447477"/>
        </p:xfrm>
        <a:graphic>
          <a:graphicData uri="http://schemas.openxmlformats.org/drawingml/2006/table">
            <a:tbl>
              <a:tblPr>
                <a:tableStyleId>{5940675A-B579-460E-94D1-54222C63F5DA}</a:tableStyleId>
              </a:tblPr>
              <a:tblGrid>
                <a:gridCol w="3960439">
                  <a:extLst>
                    <a:ext uri="{9D8B030D-6E8A-4147-A177-3AD203B41FA5}">
                      <a16:colId xmlns="" xmlns:a16="http://schemas.microsoft.com/office/drawing/2014/main" val="20000"/>
                    </a:ext>
                  </a:extLst>
                </a:gridCol>
                <a:gridCol w="936104">
                  <a:extLst>
                    <a:ext uri="{9D8B030D-6E8A-4147-A177-3AD203B41FA5}">
                      <a16:colId xmlns="" xmlns:a16="http://schemas.microsoft.com/office/drawing/2014/main" val="20001"/>
                    </a:ext>
                  </a:extLst>
                </a:gridCol>
                <a:gridCol w="1788532">
                  <a:extLst>
                    <a:ext uri="{9D8B030D-6E8A-4147-A177-3AD203B41FA5}">
                      <a16:colId xmlns="" xmlns:a16="http://schemas.microsoft.com/office/drawing/2014/main" val="20002"/>
                    </a:ext>
                  </a:extLst>
                </a:gridCol>
                <a:gridCol w="1440160">
                  <a:extLst>
                    <a:ext uri="{9D8B030D-6E8A-4147-A177-3AD203B41FA5}">
                      <a16:colId xmlns="" xmlns:a16="http://schemas.microsoft.com/office/drawing/2014/main" val="20003"/>
                    </a:ext>
                  </a:extLst>
                </a:gridCol>
              </a:tblGrid>
              <a:tr h="63672">
                <a:tc>
                  <a:txBody>
                    <a:bodyPr/>
                    <a:lstStyle/>
                    <a:p>
                      <a:pPr algn="ctr" fontAlgn="ctr">
                        <a:lnSpc>
                          <a:spcPct val="100000"/>
                        </a:lnSpc>
                      </a:pPr>
                      <a:r>
                        <a:rPr lang="zh-CN" altLang="en-US" sz="2000" b="1" i="0" baseline="0" dirty="0">
                          <a:effectLst/>
                          <a:latin typeface="仿宋" panose="02010609060101010101" pitchFamily="49" charset="-122"/>
                          <a:ea typeface="仿宋" panose="02010609060101010101" pitchFamily="49" charset="-122"/>
                        </a:rPr>
                        <a:t>项目名称</a:t>
                      </a:r>
                      <a:endParaRPr lang="zh-CN" altLang="en-US" sz="2000" b="1" i="0" baseline="0" dirty="0">
                        <a:solidFill>
                          <a:schemeClr val="bg1"/>
                        </a:solidFill>
                        <a:effectLst/>
                        <a:latin typeface="仿宋" panose="02010609060101010101" pitchFamily="49" charset="-122"/>
                        <a:ea typeface="仿宋" panose="02010609060101010101" pitchFamily="49" charset="-122"/>
                      </a:endParaRPr>
                    </a:p>
                  </a:txBody>
                  <a:tcPr marL="9077" marR="9077" marT="9077" marB="0" anchor="ctr"/>
                </a:tc>
                <a:tc>
                  <a:txBody>
                    <a:bodyPr/>
                    <a:lstStyle/>
                    <a:p>
                      <a:pPr algn="ctr" fontAlgn="ctr">
                        <a:lnSpc>
                          <a:spcPct val="100000"/>
                        </a:lnSpc>
                      </a:pPr>
                      <a:r>
                        <a:rPr lang="zh-CN" altLang="en-US" sz="2000" b="1" i="0" baseline="0" dirty="0" smtClean="0">
                          <a:effectLst/>
                          <a:latin typeface="仿宋" panose="02010609060101010101" pitchFamily="49" charset="-122"/>
                          <a:ea typeface="仿宋" panose="02010609060101010101" pitchFamily="49" charset="-122"/>
                        </a:rPr>
                        <a:t>负责人</a:t>
                      </a:r>
                      <a:endParaRPr lang="zh-CN" altLang="en-US" sz="2000" b="1" i="0" baseline="0" dirty="0">
                        <a:solidFill>
                          <a:schemeClr val="bg1"/>
                        </a:solidFill>
                        <a:effectLst/>
                        <a:latin typeface="仿宋" panose="02010609060101010101" pitchFamily="49" charset="-122"/>
                        <a:ea typeface="仿宋" panose="02010609060101010101" pitchFamily="49" charset="-122"/>
                      </a:endParaRPr>
                    </a:p>
                  </a:txBody>
                  <a:tcPr marL="9077" marR="9077" marT="9077" marB="0" anchor="ctr"/>
                </a:tc>
                <a:tc>
                  <a:txBody>
                    <a:bodyPr/>
                    <a:lstStyle/>
                    <a:p>
                      <a:pPr algn="ctr" fontAlgn="ctr">
                        <a:lnSpc>
                          <a:spcPct val="100000"/>
                        </a:lnSpc>
                      </a:pPr>
                      <a:r>
                        <a:rPr lang="zh-CN" altLang="en-US" sz="2000" b="1" i="0" baseline="0" dirty="0">
                          <a:effectLst/>
                          <a:latin typeface="仿宋" panose="02010609060101010101" pitchFamily="49" charset="-122"/>
                          <a:ea typeface="仿宋" panose="02010609060101010101" pitchFamily="49" charset="-122"/>
                        </a:rPr>
                        <a:t>依托单位</a:t>
                      </a:r>
                      <a:endParaRPr lang="zh-CN" altLang="en-US" sz="2000" b="1" i="0" baseline="0" dirty="0">
                        <a:solidFill>
                          <a:schemeClr val="bg1"/>
                        </a:solidFill>
                        <a:effectLst/>
                        <a:latin typeface="仿宋" panose="02010609060101010101" pitchFamily="49" charset="-122"/>
                        <a:ea typeface="仿宋" panose="02010609060101010101" pitchFamily="49" charset="-122"/>
                      </a:endParaRPr>
                    </a:p>
                  </a:txBody>
                  <a:tcPr marL="9077" marR="9077" marT="9077" marB="0" anchor="ctr"/>
                </a:tc>
                <a:tc>
                  <a:txBody>
                    <a:bodyPr/>
                    <a:lstStyle/>
                    <a:p>
                      <a:pPr algn="ctr" fontAlgn="ctr">
                        <a:lnSpc>
                          <a:spcPct val="100000"/>
                        </a:lnSpc>
                      </a:pPr>
                      <a:r>
                        <a:rPr lang="zh-CN" altLang="en-US" sz="2000" b="1" i="0" baseline="0" dirty="0" smtClean="0">
                          <a:effectLst/>
                          <a:latin typeface="仿宋" panose="02010609060101010101" pitchFamily="49" charset="-122"/>
                          <a:ea typeface="仿宋" panose="02010609060101010101" pitchFamily="49" charset="-122"/>
                        </a:rPr>
                        <a:t>直接费用（万元）</a:t>
                      </a:r>
                      <a:endParaRPr lang="zh-CN" altLang="en-US" sz="2000" b="1" i="0" baseline="0" dirty="0">
                        <a:solidFill>
                          <a:schemeClr val="bg1"/>
                        </a:solidFill>
                        <a:effectLst/>
                        <a:latin typeface="仿宋" panose="02010609060101010101" pitchFamily="49" charset="-122"/>
                        <a:ea typeface="仿宋" panose="02010609060101010101" pitchFamily="49" charset="-122"/>
                      </a:endParaRPr>
                    </a:p>
                  </a:txBody>
                  <a:tcPr marL="9077" marR="9077" marT="9077" marB="0" anchor="ctr"/>
                </a:tc>
                <a:extLst>
                  <a:ext uri="{0D108BD9-81ED-4DB2-BD59-A6C34878D82A}">
                    <a16:rowId xmlns="" xmlns:a16="http://schemas.microsoft.com/office/drawing/2014/main" val="10000"/>
                  </a:ext>
                </a:extLst>
              </a:tr>
              <a:tr h="68259">
                <a:tc>
                  <a:txBody>
                    <a:bodyPr/>
                    <a:lstStyle/>
                    <a:p>
                      <a:pPr algn="ctr"/>
                      <a:r>
                        <a:rPr lang="zh-CN" altLang="en-US" sz="2000" b="1" i="0" baseline="0" dirty="0">
                          <a:latin typeface="仿宋" panose="02010609060101010101" pitchFamily="49" charset="-122"/>
                          <a:ea typeface="仿宋" panose="02010609060101010101" pitchFamily="49" charset="-122"/>
                        </a:rPr>
                        <a:t>深部岩石原位保真取芯与保真测试分析系统</a:t>
                      </a:r>
                    </a:p>
                  </a:txBody>
                  <a:tcPr marL="0" marR="0" marT="0" marB="0" anchor="ctr"/>
                </a:tc>
                <a:tc>
                  <a:txBody>
                    <a:bodyPr/>
                    <a:lstStyle/>
                    <a:p>
                      <a:pPr algn="ctr"/>
                      <a:r>
                        <a:rPr lang="zh-CN" altLang="en-US" sz="2000" b="1" i="0" baseline="0" dirty="0">
                          <a:latin typeface="仿宋" panose="02010609060101010101" pitchFamily="49" charset="-122"/>
                          <a:ea typeface="仿宋" panose="02010609060101010101" pitchFamily="49" charset="-122"/>
                        </a:rPr>
                        <a:t>谢和平</a:t>
                      </a:r>
                    </a:p>
                  </a:txBody>
                  <a:tcPr marL="0" marR="0" marT="0" marB="0" anchor="ctr"/>
                </a:tc>
                <a:tc>
                  <a:txBody>
                    <a:bodyPr/>
                    <a:lstStyle/>
                    <a:p>
                      <a:pPr algn="ctr"/>
                      <a:r>
                        <a:rPr lang="zh-CN" altLang="en-US" sz="2000" b="1" i="0" baseline="0" dirty="0">
                          <a:latin typeface="仿宋" panose="02010609060101010101" pitchFamily="49" charset="-122"/>
                          <a:ea typeface="仿宋" panose="02010609060101010101" pitchFamily="49" charset="-122"/>
                        </a:rPr>
                        <a:t>四川大学</a:t>
                      </a:r>
                    </a:p>
                  </a:txBody>
                  <a:tcPr marL="0" marR="0" marT="0" marB="0" anchor="ctr"/>
                </a:tc>
                <a:tc>
                  <a:txBody>
                    <a:bodyPr/>
                    <a:lstStyle/>
                    <a:p>
                      <a:pPr algn="ctr" fontAlgn="ctr"/>
                      <a:r>
                        <a:rPr lang="en-US" altLang="zh-CN" sz="2000" b="1" i="0" baseline="0" dirty="0" smtClean="0">
                          <a:latin typeface="仿宋" panose="02010609060101010101" pitchFamily="49" charset="-122"/>
                          <a:ea typeface="仿宋" panose="02010609060101010101" pitchFamily="49" charset="-122"/>
                        </a:rPr>
                        <a:t>6820.43</a:t>
                      </a:r>
                      <a:endParaRPr lang="en-US" altLang="zh-CN" sz="2000" b="1" i="0" u="none" strike="noStrike" baseline="0" dirty="0">
                        <a:solidFill>
                          <a:srgbClr val="000000"/>
                        </a:solidFill>
                        <a:effectLst/>
                        <a:latin typeface="仿宋" panose="02010609060101010101" pitchFamily="49" charset="-122"/>
                        <a:ea typeface="仿宋" panose="02010609060101010101" pitchFamily="49" charset="-122"/>
                      </a:endParaRPr>
                    </a:p>
                  </a:txBody>
                  <a:tcPr marL="5443" marR="5443" marT="5443" marB="0" anchor="ctr"/>
                </a:tc>
                <a:extLst>
                  <a:ext uri="{0D108BD9-81ED-4DB2-BD59-A6C34878D82A}">
                    <a16:rowId xmlns="" xmlns:a16="http://schemas.microsoft.com/office/drawing/2014/main" val="10001"/>
                  </a:ext>
                </a:extLst>
              </a:tr>
              <a:tr h="0">
                <a:tc>
                  <a:txBody>
                    <a:bodyPr/>
                    <a:lstStyle/>
                    <a:p>
                      <a:pPr algn="ctr"/>
                      <a:r>
                        <a:rPr lang="zh-CN" altLang="en-US" sz="2000" b="1" i="0" baseline="0" dirty="0">
                          <a:latin typeface="仿宋" panose="02010609060101010101" pitchFamily="49" charset="-122"/>
                          <a:ea typeface="仿宋" panose="02010609060101010101" pitchFamily="49" charset="-122"/>
                        </a:rPr>
                        <a:t>台风追踪探测仪器</a:t>
                      </a:r>
                    </a:p>
                  </a:txBody>
                  <a:tcPr marL="0" marR="0" marT="0" marB="0" anchor="ctr"/>
                </a:tc>
                <a:tc>
                  <a:txBody>
                    <a:bodyPr/>
                    <a:lstStyle/>
                    <a:p>
                      <a:pPr algn="ctr"/>
                      <a:r>
                        <a:rPr lang="zh-CN" altLang="en-US" sz="2000" b="1" i="0" baseline="0" dirty="0">
                          <a:latin typeface="仿宋" panose="02010609060101010101" pitchFamily="49" charset="-122"/>
                          <a:ea typeface="仿宋" panose="02010609060101010101" pitchFamily="49" charset="-122"/>
                        </a:rPr>
                        <a:t>张军</a:t>
                      </a:r>
                    </a:p>
                  </a:txBody>
                  <a:tcPr marL="0" marR="0" marT="0" marB="0" anchor="ctr"/>
                </a:tc>
                <a:tc>
                  <a:txBody>
                    <a:bodyPr/>
                    <a:lstStyle/>
                    <a:p>
                      <a:pPr algn="ctr"/>
                      <a:r>
                        <a:rPr lang="zh-CN" altLang="en-US" sz="2000" b="1" i="0" baseline="0" dirty="0">
                          <a:latin typeface="仿宋" panose="02010609060101010101" pitchFamily="49" charset="-122"/>
                          <a:ea typeface="仿宋" panose="02010609060101010101" pitchFamily="49" charset="-122"/>
                        </a:rPr>
                        <a:t>北京航空航天大学</a:t>
                      </a:r>
                    </a:p>
                  </a:txBody>
                  <a:tcPr marL="0" marR="0" marT="0" marB="0" anchor="ctr"/>
                </a:tc>
                <a:tc>
                  <a:txBody>
                    <a:bodyPr/>
                    <a:lstStyle/>
                    <a:p>
                      <a:pPr algn="ctr" fontAlgn="ctr"/>
                      <a:r>
                        <a:rPr lang="en-US" altLang="zh-CN" sz="2000" b="1" i="0" baseline="0" dirty="0" smtClean="0">
                          <a:latin typeface="仿宋" panose="02010609060101010101" pitchFamily="49" charset="-122"/>
                          <a:ea typeface="仿宋" panose="02010609060101010101" pitchFamily="49" charset="-122"/>
                        </a:rPr>
                        <a:t>8810.72</a:t>
                      </a:r>
                      <a:endParaRPr lang="en-US" altLang="zh-CN" sz="2000" b="1" i="0" u="none" strike="noStrike" baseline="0" dirty="0">
                        <a:solidFill>
                          <a:srgbClr val="000000"/>
                        </a:solidFill>
                        <a:effectLst/>
                        <a:latin typeface="仿宋" panose="02010609060101010101" pitchFamily="49" charset="-122"/>
                        <a:ea typeface="仿宋" panose="02010609060101010101" pitchFamily="49" charset="-122"/>
                      </a:endParaRPr>
                    </a:p>
                  </a:txBody>
                  <a:tcPr marL="5443" marR="5443" marT="5443" marB="0" anchor="ctr"/>
                </a:tc>
                <a:extLst>
                  <a:ext uri="{0D108BD9-81ED-4DB2-BD59-A6C34878D82A}">
                    <a16:rowId xmlns="" xmlns:a16="http://schemas.microsoft.com/office/drawing/2014/main" val="10002"/>
                  </a:ext>
                </a:extLst>
              </a:tr>
              <a:tr h="66450">
                <a:tc>
                  <a:txBody>
                    <a:bodyPr/>
                    <a:lstStyle/>
                    <a:p>
                      <a:pPr algn="ctr"/>
                      <a:r>
                        <a:rPr lang="zh-CN" altLang="en-US" sz="2000" b="1" i="0" baseline="0" dirty="0">
                          <a:latin typeface="仿宋" panose="02010609060101010101" pitchFamily="49" charset="-122"/>
                          <a:ea typeface="仿宋" panose="02010609060101010101" pitchFamily="49" charset="-122"/>
                        </a:rPr>
                        <a:t>基于形态与组学空间信息的细胞分型全脑测绘系统</a:t>
                      </a:r>
                    </a:p>
                  </a:txBody>
                  <a:tcPr marL="0" marR="0" marT="0" marB="0" anchor="ctr"/>
                </a:tc>
                <a:tc>
                  <a:txBody>
                    <a:bodyPr/>
                    <a:lstStyle/>
                    <a:p>
                      <a:pPr algn="ctr"/>
                      <a:r>
                        <a:rPr lang="zh-CN" altLang="en-US" sz="2000" b="1" i="0" baseline="0" dirty="0">
                          <a:latin typeface="仿宋" panose="02010609060101010101" pitchFamily="49" charset="-122"/>
                          <a:ea typeface="仿宋" panose="02010609060101010101" pitchFamily="49" charset="-122"/>
                        </a:rPr>
                        <a:t>骆清铭</a:t>
                      </a:r>
                    </a:p>
                  </a:txBody>
                  <a:tcPr marL="0" marR="0" marT="0" marB="0" anchor="ctr"/>
                </a:tc>
                <a:tc>
                  <a:txBody>
                    <a:bodyPr/>
                    <a:lstStyle/>
                    <a:p>
                      <a:pPr algn="ctr"/>
                      <a:r>
                        <a:rPr lang="zh-CN" altLang="en-US" sz="2000" b="1" i="0" baseline="0" dirty="0">
                          <a:latin typeface="仿宋" panose="02010609060101010101" pitchFamily="49" charset="-122"/>
                          <a:ea typeface="仿宋" panose="02010609060101010101" pitchFamily="49" charset="-122"/>
                        </a:rPr>
                        <a:t>华中科技大学</a:t>
                      </a:r>
                    </a:p>
                  </a:txBody>
                  <a:tcPr marL="0" marR="0" marT="0" marB="0" anchor="ctr"/>
                </a:tc>
                <a:tc>
                  <a:txBody>
                    <a:bodyPr/>
                    <a:lstStyle/>
                    <a:p>
                      <a:pPr algn="ctr" fontAlgn="ctr"/>
                      <a:r>
                        <a:rPr lang="en-US" altLang="zh-CN" sz="2000" b="1" i="0" baseline="0" dirty="0" smtClean="0">
                          <a:latin typeface="仿宋" panose="02010609060101010101" pitchFamily="49" charset="-122"/>
                          <a:ea typeface="仿宋" panose="02010609060101010101" pitchFamily="49" charset="-122"/>
                        </a:rPr>
                        <a:t>7232.47</a:t>
                      </a:r>
                      <a:endParaRPr lang="en-US" altLang="zh-CN" sz="2000" b="1" i="0" u="none" strike="noStrike" baseline="0" dirty="0">
                        <a:solidFill>
                          <a:srgbClr val="000000"/>
                        </a:solidFill>
                        <a:effectLst/>
                        <a:latin typeface="仿宋" panose="02010609060101010101" pitchFamily="49" charset="-122"/>
                        <a:ea typeface="仿宋" panose="02010609060101010101" pitchFamily="49" charset="-122"/>
                      </a:endParaRPr>
                    </a:p>
                  </a:txBody>
                  <a:tcPr marL="5443" marR="5443" marT="5443" marB="0"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384158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987574"/>
            <a:ext cx="7776864" cy="3046988"/>
          </a:xfrm>
          <a:prstGeom prst="rect">
            <a:avLst/>
          </a:prstGeom>
        </p:spPr>
        <p:txBody>
          <a:bodyPr wrap="square">
            <a:spAutoFit/>
          </a:bodyPr>
          <a:lstStyle/>
          <a:p>
            <a:r>
              <a:rPr lang="en-US" altLang="zh-CN" sz="2400" dirty="0">
                <a:latin typeface="Times New Roman" panose="02020603050405020304" pitchFamily="18" charset="0"/>
                <a:ea typeface="仿宋" panose="02010609060101010101" pitchFamily="49" charset="-122"/>
              </a:rPr>
              <a:t>2018</a:t>
            </a:r>
            <a:r>
              <a:rPr lang="zh-CN" altLang="zh-CN" sz="2400" dirty="0">
                <a:latin typeface="Times New Roman" panose="02020603050405020304" pitchFamily="18" charset="0"/>
                <a:ea typeface="仿宋" panose="02010609060101010101" pitchFamily="49" charset="-122"/>
              </a:rPr>
              <a:t>年，</a:t>
            </a:r>
            <a:r>
              <a:rPr lang="zh-CN" altLang="en-US" sz="2400" dirty="0">
                <a:latin typeface="Times New Roman" panose="02020603050405020304" pitchFamily="18" charset="0"/>
                <a:ea typeface="仿宋" panose="02010609060101010101" pitchFamily="49" charset="-122"/>
              </a:rPr>
              <a:t>继续</a:t>
            </a:r>
            <a:r>
              <a:rPr lang="zh-CN" altLang="zh-CN" sz="2400" dirty="0">
                <a:solidFill>
                  <a:srgbClr val="FF0000"/>
                </a:solidFill>
                <a:latin typeface="Times New Roman" panose="02020603050405020304" pitchFamily="18" charset="0"/>
                <a:ea typeface="仿宋" panose="02010609060101010101" pitchFamily="49" charset="-122"/>
              </a:rPr>
              <a:t>试点实施</a:t>
            </a:r>
            <a:r>
              <a:rPr lang="zh-CN" altLang="zh-CN" sz="2400" dirty="0">
                <a:latin typeface="Times New Roman" panose="02020603050405020304" pitchFamily="18" charset="0"/>
                <a:ea typeface="仿宋" panose="02010609060101010101" pitchFamily="49" charset="-122"/>
              </a:rPr>
              <a:t>基础科学中心项目，</a:t>
            </a:r>
            <a:r>
              <a:rPr lang="zh-CN" altLang="en-US" sz="2400" dirty="0">
                <a:latin typeface="Times New Roman" panose="02020603050405020304" pitchFamily="18" charset="0"/>
                <a:ea typeface="仿宋" panose="02010609060101010101" pitchFamily="49" charset="-122"/>
              </a:rPr>
              <a:t>按照</a:t>
            </a:r>
            <a:r>
              <a:rPr lang="zh-CN" altLang="zh-CN" sz="2400" dirty="0">
                <a:solidFill>
                  <a:srgbClr val="FF0000"/>
                </a:solidFill>
                <a:latin typeface="Times New Roman" panose="02020603050405020304" pitchFamily="18" charset="0"/>
                <a:ea typeface="仿宋" panose="02010609060101010101" pitchFamily="49" charset="-122"/>
              </a:rPr>
              <a:t>“原创导向、交叉融合、开放合作、稳定支持、动态调整”</a:t>
            </a:r>
            <a:r>
              <a:rPr lang="zh-CN" altLang="en-US" sz="2400" dirty="0">
                <a:latin typeface="Times New Roman" panose="02020603050405020304" pitchFamily="18" charset="0"/>
                <a:ea typeface="仿宋" panose="02010609060101010101" pitchFamily="49" charset="-122"/>
              </a:rPr>
              <a:t>的原则，</a:t>
            </a:r>
            <a:r>
              <a:rPr lang="zh-CN" altLang="zh-CN" sz="2400" dirty="0">
                <a:latin typeface="Times New Roman" panose="02020603050405020304" pitchFamily="18" charset="0"/>
                <a:ea typeface="仿宋" panose="02010609060101010101" pitchFamily="49" charset="-122"/>
              </a:rPr>
              <a:t>依靠高水平学科带头人，通过稳定支持，吸引和凝聚国内外优秀科技人才，围绕原创性、前瞻性和交叉性问题开展科学前沿探索，推动学科深度交叉融合，培养优秀创新人才团队，营造竞争合作、攻坚克难、宽容失败、包容多元的科研氛围，形成若干具有重要国际影响的学术高地。</a:t>
            </a:r>
            <a:endParaRPr lang="en-US" altLang="zh-CN" sz="2400" dirty="0">
              <a:latin typeface="Times New Roman" panose="02020603050405020304" pitchFamily="18" charset="0"/>
              <a:ea typeface="仿宋" panose="02010609060101010101" pitchFamily="49" charset="-122"/>
            </a:endParaRPr>
          </a:p>
        </p:txBody>
      </p:sp>
      <p:sp>
        <p:nvSpPr>
          <p:cNvPr id="3" name="矩形 2"/>
          <p:cNvSpPr/>
          <p:nvPr/>
        </p:nvSpPr>
        <p:spPr>
          <a:xfrm>
            <a:off x="899592" y="53211"/>
            <a:ext cx="5743880" cy="646331"/>
          </a:xfrm>
          <a:prstGeom prst="rect">
            <a:avLst/>
          </a:prstGeom>
          <a:noFill/>
        </p:spPr>
        <p:txBody>
          <a:bodyPr wrap="none" lIns="91440" tIns="45720" rIns="91440" bIns="45720">
            <a:spAutoFit/>
          </a:bodyPr>
          <a:lstStyle/>
          <a:p>
            <a:pPr algn="ctr"/>
            <a:r>
              <a:rPr lang="zh-CN" altLang="en-US" sz="3600" b="1" dirty="0" smtClean="0">
                <a:ln w="10541" cmpd="sng">
                  <a:solidFill>
                    <a:schemeClr val="tx1"/>
                  </a:solidFill>
                  <a:prstDash val="solid"/>
                </a:ln>
                <a:solidFill>
                  <a:srgbClr val="A72378"/>
                </a:solidFill>
                <a:latin typeface="Times New Roman" pitchFamily="18" charset="0"/>
                <a:ea typeface="宋体" pitchFamily="2" charset="-122"/>
              </a:rPr>
              <a:t>基础科学中心项目资助情况</a:t>
            </a:r>
            <a:endParaRPr lang="zh-CN" altLang="en-US" sz="36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Tree>
    <p:extLst>
      <p:ext uri="{BB962C8B-B14F-4D97-AF65-F5344CB8AC3E}">
        <p14:creationId xmlns:p14="http://schemas.microsoft.com/office/powerpoint/2010/main" val="3088855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887427741"/>
              </p:ext>
            </p:extLst>
          </p:nvPr>
        </p:nvGraphicFramePr>
        <p:xfrm>
          <a:off x="251520" y="1079718"/>
          <a:ext cx="8568953" cy="4084320"/>
        </p:xfrm>
        <a:graphic>
          <a:graphicData uri="http://schemas.openxmlformats.org/drawingml/2006/table">
            <a:tbl>
              <a:tblPr firstRow="1" bandRow="1">
                <a:effectLst>
                  <a:innerShdw blurRad="63500" dist="50800">
                    <a:prstClr val="black">
                      <a:alpha val="50000"/>
                    </a:prstClr>
                  </a:innerShdw>
                </a:effectLst>
                <a:tableStyleId>{5940675A-B579-460E-94D1-54222C63F5DA}</a:tableStyleId>
              </a:tblPr>
              <a:tblGrid>
                <a:gridCol w="540384">
                  <a:extLst>
                    <a:ext uri="{9D8B030D-6E8A-4147-A177-3AD203B41FA5}">
                      <a16:colId xmlns="" xmlns:a16="http://schemas.microsoft.com/office/drawing/2014/main" val="20000"/>
                    </a:ext>
                  </a:extLst>
                </a:gridCol>
                <a:gridCol w="2411944">
                  <a:extLst>
                    <a:ext uri="{9D8B030D-6E8A-4147-A177-3AD203B41FA5}">
                      <a16:colId xmlns="" xmlns:a16="http://schemas.microsoft.com/office/drawing/2014/main" val="20001"/>
                    </a:ext>
                  </a:extLst>
                </a:gridCol>
                <a:gridCol w="864096">
                  <a:extLst>
                    <a:ext uri="{9D8B030D-6E8A-4147-A177-3AD203B41FA5}">
                      <a16:colId xmlns="" xmlns:a16="http://schemas.microsoft.com/office/drawing/2014/main" val="20002"/>
                    </a:ext>
                  </a:extLst>
                </a:gridCol>
                <a:gridCol w="738245">
                  <a:extLst>
                    <a:ext uri="{9D8B030D-6E8A-4147-A177-3AD203B41FA5}">
                      <a16:colId xmlns="" xmlns:a16="http://schemas.microsoft.com/office/drawing/2014/main" val="20003"/>
                    </a:ext>
                  </a:extLst>
                </a:gridCol>
                <a:gridCol w="3010713">
                  <a:extLst>
                    <a:ext uri="{9D8B030D-6E8A-4147-A177-3AD203B41FA5}">
                      <a16:colId xmlns="" xmlns:a16="http://schemas.microsoft.com/office/drawing/2014/main" val="20004"/>
                    </a:ext>
                  </a:extLst>
                </a:gridCol>
                <a:gridCol w="1003571">
                  <a:extLst>
                    <a:ext uri="{9D8B030D-6E8A-4147-A177-3AD203B41FA5}">
                      <a16:colId xmlns="" xmlns:a16="http://schemas.microsoft.com/office/drawing/2014/main" val="20005"/>
                    </a:ext>
                  </a:extLst>
                </a:gridCol>
              </a:tblGrid>
              <a:tr h="288032">
                <a:tc>
                  <a:txBody>
                    <a:bodyPr/>
                    <a:lstStyle/>
                    <a:p>
                      <a:pPr algn="ctr"/>
                      <a:r>
                        <a:rPr lang="zh-CN" altLang="en-US" sz="1400" b="1" baseline="0" dirty="0" smtClean="0">
                          <a:latin typeface="仿宋" panose="02010609060101010101" pitchFamily="49" charset="-122"/>
                          <a:ea typeface="仿宋" panose="02010609060101010101" pitchFamily="49" charset="-122"/>
                        </a:rPr>
                        <a:t>序号</a:t>
                      </a:r>
                      <a:endParaRPr lang="zh-CN" altLang="en-US" sz="1400" b="1" baseline="0" dirty="0">
                        <a:latin typeface="仿宋" panose="02010609060101010101" pitchFamily="49" charset="-122"/>
                        <a:ea typeface="仿宋" panose="02010609060101010101" pitchFamily="49" charset="-122"/>
                      </a:endParaRPr>
                    </a:p>
                  </a:txBody>
                  <a:tcPr/>
                </a:tc>
                <a:tc>
                  <a:txBody>
                    <a:bodyPr/>
                    <a:lstStyle/>
                    <a:p>
                      <a:pPr algn="ctr"/>
                      <a:r>
                        <a:rPr lang="zh-CN" altLang="en-US" sz="1400" b="1" baseline="0" dirty="0" smtClean="0">
                          <a:latin typeface="仿宋" panose="02010609060101010101" pitchFamily="49" charset="-122"/>
                          <a:ea typeface="仿宋" panose="02010609060101010101" pitchFamily="49" charset="-122"/>
                        </a:rPr>
                        <a:t>项目名称</a:t>
                      </a:r>
                      <a:endParaRPr lang="zh-CN" altLang="en-US" sz="1400" b="1" baseline="0" dirty="0">
                        <a:latin typeface="仿宋" panose="02010609060101010101" pitchFamily="49" charset="-122"/>
                        <a:ea typeface="仿宋" panose="02010609060101010101" pitchFamily="49" charset="-122"/>
                      </a:endParaRPr>
                    </a:p>
                  </a:txBody>
                  <a:tcPr/>
                </a:tc>
                <a:tc>
                  <a:txBody>
                    <a:bodyPr/>
                    <a:lstStyle/>
                    <a:p>
                      <a:pPr algn="ctr"/>
                      <a:r>
                        <a:rPr lang="zh-CN" altLang="en-US" sz="1400" b="1" baseline="0" dirty="0" smtClean="0">
                          <a:latin typeface="仿宋" panose="02010609060101010101" pitchFamily="49" charset="-122"/>
                          <a:ea typeface="仿宋" panose="02010609060101010101" pitchFamily="49" charset="-122"/>
                        </a:rPr>
                        <a:t>资助年度</a:t>
                      </a:r>
                      <a:endParaRPr lang="zh-CN" altLang="en-US" sz="1400" b="1" baseline="0" dirty="0">
                        <a:latin typeface="仿宋" panose="02010609060101010101" pitchFamily="49" charset="-122"/>
                        <a:ea typeface="仿宋" panose="02010609060101010101" pitchFamily="49" charset="-122"/>
                      </a:endParaRPr>
                    </a:p>
                  </a:txBody>
                  <a:tcPr/>
                </a:tc>
                <a:tc>
                  <a:txBody>
                    <a:bodyPr/>
                    <a:lstStyle/>
                    <a:p>
                      <a:pPr algn="ctr"/>
                      <a:r>
                        <a:rPr lang="zh-CN" altLang="en-US" sz="1400" b="1" baseline="0" dirty="0" smtClean="0">
                          <a:latin typeface="仿宋" panose="02010609060101010101" pitchFamily="49" charset="-122"/>
                          <a:ea typeface="仿宋" panose="02010609060101010101" pitchFamily="49" charset="-122"/>
                        </a:rPr>
                        <a:t>负责人</a:t>
                      </a:r>
                      <a:endParaRPr lang="zh-CN" altLang="en-US" sz="1400" b="1" baseline="0" dirty="0">
                        <a:latin typeface="仿宋" panose="02010609060101010101" pitchFamily="49" charset="-122"/>
                        <a:ea typeface="仿宋" panose="02010609060101010101" pitchFamily="49" charset="-122"/>
                      </a:endParaRPr>
                    </a:p>
                  </a:txBody>
                  <a:tcPr/>
                </a:tc>
                <a:tc>
                  <a:txBody>
                    <a:bodyPr/>
                    <a:lstStyle/>
                    <a:p>
                      <a:pPr algn="ctr"/>
                      <a:r>
                        <a:rPr lang="zh-CN" altLang="en-US" sz="1400" b="1" baseline="0" dirty="0" smtClean="0">
                          <a:latin typeface="仿宋" panose="02010609060101010101" pitchFamily="49" charset="-122"/>
                          <a:ea typeface="仿宋" panose="02010609060101010101" pitchFamily="49" charset="-122"/>
                        </a:rPr>
                        <a:t>依托单位</a:t>
                      </a:r>
                      <a:endParaRPr lang="zh-CN" altLang="en-US" sz="1400" b="1" baseline="0" dirty="0">
                        <a:latin typeface="仿宋" panose="02010609060101010101" pitchFamily="49" charset="-122"/>
                        <a:ea typeface="仿宋" panose="02010609060101010101" pitchFamily="49" charset="-122"/>
                      </a:endParaRPr>
                    </a:p>
                  </a:txBody>
                  <a:tcPr/>
                </a:tc>
                <a:tc>
                  <a:txBody>
                    <a:bodyPr/>
                    <a:lstStyle/>
                    <a:p>
                      <a:pPr algn="ctr"/>
                      <a:r>
                        <a:rPr lang="zh-CN" altLang="en-US" sz="1400" b="1" baseline="0" dirty="0" smtClean="0">
                          <a:latin typeface="仿宋" panose="02010609060101010101" pitchFamily="49" charset="-122"/>
                          <a:ea typeface="仿宋" panose="02010609060101010101" pitchFamily="49" charset="-122"/>
                        </a:rPr>
                        <a:t>直接费用</a:t>
                      </a:r>
                      <a:endParaRPr lang="en-US" altLang="zh-CN" sz="1400" b="1" baseline="0" dirty="0" smtClean="0">
                        <a:latin typeface="仿宋" panose="02010609060101010101" pitchFamily="49" charset="-122"/>
                        <a:ea typeface="仿宋" panose="02010609060101010101" pitchFamily="49" charset="-122"/>
                      </a:endParaRPr>
                    </a:p>
                    <a:p>
                      <a:pPr algn="ctr"/>
                      <a:r>
                        <a:rPr lang="zh-CN" altLang="en-US" sz="1400" b="1" baseline="0" dirty="0" smtClean="0">
                          <a:latin typeface="仿宋" panose="02010609060101010101" pitchFamily="49" charset="-122"/>
                          <a:ea typeface="仿宋" panose="02010609060101010101" pitchFamily="49" charset="-122"/>
                        </a:rPr>
                        <a:t>（万元）</a:t>
                      </a:r>
                      <a:endParaRPr lang="zh-CN" altLang="en-US" sz="1400" b="1" baseline="0" dirty="0">
                        <a:latin typeface="仿宋" panose="02010609060101010101" pitchFamily="49" charset="-122"/>
                        <a:ea typeface="仿宋" panose="02010609060101010101" pitchFamily="49" charset="-122"/>
                      </a:endParaRPr>
                    </a:p>
                  </a:txBody>
                  <a:tcPr/>
                </a:tc>
                <a:extLst>
                  <a:ext uri="{0D108BD9-81ED-4DB2-BD59-A6C34878D82A}">
                    <a16:rowId xmlns="" xmlns:a16="http://schemas.microsoft.com/office/drawing/2014/main" val="10000"/>
                  </a:ext>
                </a:extLst>
              </a:tr>
              <a:tr h="205224">
                <a:tc>
                  <a:txBody>
                    <a:bodyPr/>
                    <a:lstStyle/>
                    <a:p>
                      <a:pPr algn="ctr"/>
                      <a:r>
                        <a:rPr lang="en-US" altLang="zh-CN" sz="1400" baseline="0" dirty="0" smtClean="0">
                          <a:latin typeface="仿宋" panose="02010609060101010101" pitchFamily="49" charset="-122"/>
                          <a:ea typeface="仿宋" panose="02010609060101010101" pitchFamily="49" charset="-122"/>
                        </a:rPr>
                        <a:t>1</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zh-CN" altLang="en-US" sz="1400" baseline="0" dirty="0" smtClean="0">
                          <a:latin typeface="仿宋" panose="02010609060101010101" pitchFamily="49" charset="-122"/>
                          <a:ea typeface="仿宋" panose="02010609060101010101" pitchFamily="49" charset="-122"/>
                        </a:rPr>
                        <a:t>高温超导材料与机理研究</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en-US" altLang="zh-CN" sz="1400" baseline="0" dirty="0" smtClean="0">
                          <a:latin typeface="仿宋" panose="02010609060101010101" pitchFamily="49" charset="-122"/>
                          <a:ea typeface="仿宋" panose="02010609060101010101" pitchFamily="49" charset="-122"/>
                        </a:rPr>
                        <a:t>2018</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zh-CN" altLang="en-US" sz="1400" baseline="0" dirty="0" smtClean="0">
                          <a:latin typeface="仿宋" panose="02010609060101010101" pitchFamily="49" charset="-122"/>
                          <a:ea typeface="仿宋" panose="02010609060101010101" pitchFamily="49" charset="-122"/>
                        </a:rPr>
                        <a:t>王楠林</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zh-CN" altLang="en-US" sz="1400" baseline="0" dirty="0" smtClean="0">
                          <a:latin typeface="仿宋" panose="02010609060101010101" pitchFamily="49" charset="-122"/>
                          <a:ea typeface="仿宋" panose="02010609060101010101" pitchFamily="49" charset="-122"/>
                        </a:rPr>
                        <a:t>北京大学</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en-US" altLang="zh-CN" sz="1400" baseline="0" dirty="0" smtClean="0">
                          <a:latin typeface="仿宋" panose="02010609060101010101" pitchFamily="49" charset="-122"/>
                          <a:ea typeface="仿宋" panose="02010609060101010101" pitchFamily="49" charset="-122"/>
                        </a:rPr>
                        <a:t>18750</a:t>
                      </a:r>
                      <a:endParaRPr lang="zh-CN" altLang="en-US" sz="1400" baseline="0" dirty="0">
                        <a:latin typeface="仿宋" panose="02010609060101010101" pitchFamily="49" charset="-122"/>
                        <a:ea typeface="仿宋" panose="02010609060101010101" pitchFamily="49" charset="-122"/>
                      </a:endParaRPr>
                    </a:p>
                  </a:txBody>
                  <a:tcPr/>
                </a:tc>
                <a:extLst>
                  <a:ext uri="{0D108BD9-81ED-4DB2-BD59-A6C34878D82A}">
                    <a16:rowId xmlns="" xmlns:a16="http://schemas.microsoft.com/office/drawing/2014/main" val="10001"/>
                  </a:ext>
                </a:extLst>
              </a:tr>
              <a:tr h="249416">
                <a:tc>
                  <a:txBody>
                    <a:bodyPr/>
                    <a:lstStyle/>
                    <a:p>
                      <a:pPr algn="ctr"/>
                      <a:r>
                        <a:rPr lang="en-US" altLang="zh-CN" sz="1400" baseline="0" dirty="0" smtClean="0">
                          <a:latin typeface="仿宋" panose="02010609060101010101" pitchFamily="49" charset="-122"/>
                          <a:ea typeface="仿宋" panose="02010609060101010101" pitchFamily="49" charset="-122"/>
                        </a:rPr>
                        <a:t>2</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zh-CN" altLang="en-US" sz="1400" baseline="0" dirty="0" smtClean="0">
                          <a:latin typeface="仿宋" panose="02010609060101010101" pitchFamily="49" charset="-122"/>
                          <a:ea typeface="仿宋" panose="02010609060101010101" pitchFamily="49" charset="-122"/>
                        </a:rPr>
                        <a:t>大陆演化与季风系统演变</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en-US" altLang="zh-CN" sz="1400" baseline="0" dirty="0" smtClean="0">
                          <a:latin typeface="仿宋" panose="02010609060101010101" pitchFamily="49" charset="-122"/>
                          <a:ea typeface="仿宋" panose="02010609060101010101" pitchFamily="49" charset="-122"/>
                        </a:rPr>
                        <a:t>2018</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zh-CN" altLang="en-US" sz="1400" baseline="0" dirty="0" smtClean="0">
                          <a:latin typeface="仿宋" panose="02010609060101010101" pitchFamily="49" charset="-122"/>
                          <a:ea typeface="仿宋" panose="02010609060101010101" pitchFamily="49" charset="-122"/>
                        </a:rPr>
                        <a:t>郭正堂</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zh-CN" altLang="en-US" sz="1400" baseline="0" dirty="0" smtClean="0">
                          <a:latin typeface="仿宋" panose="02010609060101010101" pitchFamily="49" charset="-122"/>
                          <a:ea typeface="仿宋" panose="02010609060101010101" pitchFamily="49" charset="-122"/>
                        </a:rPr>
                        <a:t>中国科学院地质与地球物理研究所</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en-US" altLang="zh-CN" sz="1400" baseline="0" dirty="0" smtClean="0">
                          <a:latin typeface="仿宋" panose="02010609060101010101" pitchFamily="49" charset="-122"/>
                          <a:ea typeface="仿宋" panose="02010609060101010101" pitchFamily="49" charset="-122"/>
                        </a:rPr>
                        <a:t>18750</a:t>
                      </a:r>
                      <a:endParaRPr lang="zh-CN" altLang="en-US" sz="1400" baseline="0" dirty="0">
                        <a:latin typeface="仿宋" panose="02010609060101010101" pitchFamily="49" charset="-122"/>
                        <a:ea typeface="仿宋" panose="02010609060101010101" pitchFamily="49" charset="-122"/>
                      </a:endParaRPr>
                    </a:p>
                  </a:txBody>
                  <a:tcPr/>
                </a:tc>
                <a:extLst>
                  <a:ext uri="{0D108BD9-81ED-4DB2-BD59-A6C34878D82A}">
                    <a16:rowId xmlns="" xmlns:a16="http://schemas.microsoft.com/office/drawing/2014/main" val="10002"/>
                  </a:ext>
                </a:extLst>
              </a:tr>
              <a:tr h="216024">
                <a:tc>
                  <a:txBody>
                    <a:bodyPr/>
                    <a:lstStyle/>
                    <a:p>
                      <a:pPr algn="ctr"/>
                      <a:r>
                        <a:rPr lang="en-US" altLang="zh-CN" sz="1400" baseline="0" dirty="0" smtClean="0">
                          <a:latin typeface="仿宋" panose="02010609060101010101" pitchFamily="49" charset="-122"/>
                          <a:ea typeface="仿宋" panose="02010609060101010101" pitchFamily="49" charset="-122"/>
                        </a:rPr>
                        <a:t>3</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zh-CN" altLang="en-US" sz="1400" baseline="0" dirty="0" smtClean="0">
                          <a:latin typeface="仿宋" panose="02010609060101010101" pitchFamily="49" charset="-122"/>
                          <a:ea typeface="仿宋" panose="02010609060101010101" pitchFamily="49" charset="-122"/>
                        </a:rPr>
                        <a:t>能源有序转化</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en-US" altLang="zh-CN" sz="1400" baseline="0" dirty="0" smtClean="0">
                          <a:latin typeface="仿宋" panose="02010609060101010101" pitchFamily="49" charset="-122"/>
                          <a:ea typeface="仿宋" panose="02010609060101010101" pitchFamily="49" charset="-122"/>
                        </a:rPr>
                        <a:t>2018</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zh-CN" altLang="en-US" sz="1400" baseline="0" dirty="0" smtClean="0">
                          <a:latin typeface="仿宋" panose="02010609060101010101" pitchFamily="49" charset="-122"/>
                          <a:ea typeface="仿宋" panose="02010609060101010101" pitchFamily="49" charset="-122"/>
                        </a:rPr>
                        <a:t>郭烈锦</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zh-CN" altLang="en-US" sz="1400" baseline="0" dirty="0" smtClean="0">
                          <a:latin typeface="仿宋" panose="02010609060101010101" pitchFamily="49" charset="-122"/>
                          <a:ea typeface="仿宋" panose="02010609060101010101" pitchFamily="49" charset="-122"/>
                        </a:rPr>
                        <a:t>西安交通大学</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en-US" altLang="zh-CN" sz="1400" baseline="0" dirty="0" smtClean="0">
                          <a:latin typeface="仿宋" panose="02010609060101010101" pitchFamily="49" charset="-122"/>
                          <a:ea typeface="仿宋" panose="02010609060101010101" pitchFamily="49" charset="-122"/>
                        </a:rPr>
                        <a:t>18750</a:t>
                      </a:r>
                      <a:endParaRPr lang="zh-CN" altLang="en-US" sz="1400" baseline="0" dirty="0">
                        <a:latin typeface="仿宋" panose="02010609060101010101" pitchFamily="49" charset="-122"/>
                        <a:ea typeface="仿宋" panose="02010609060101010101" pitchFamily="49" charset="-122"/>
                      </a:endParaRPr>
                    </a:p>
                  </a:txBody>
                  <a:tcPr/>
                </a:tc>
                <a:extLst>
                  <a:ext uri="{0D108BD9-81ED-4DB2-BD59-A6C34878D82A}">
                    <a16:rowId xmlns="" xmlns:a16="http://schemas.microsoft.com/office/drawing/2014/main" val="10003"/>
                  </a:ext>
                </a:extLst>
              </a:tr>
              <a:tr h="260216">
                <a:tc>
                  <a:txBody>
                    <a:bodyPr/>
                    <a:lstStyle/>
                    <a:p>
                      <a:pPr algn="ctr"/>
                      <a:r>
                        <a:rPr lang="en-US" altLang="zh-CN" sz="1400" baseline="0" dirty="0" smtClean="0">
                          <a:latin typeface="仿宋" panose="02010609060101010101" pitchFamily="49" charset="-122"/>
                          <a:ea typeface="仿宋" panose="02010609060101010101" pitchFamily="49" charset="-122"/>
                        </a:rPr>
                        <a:t>4</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zh-CN" altLang="en-US" sz="1400" baseline="0" dirty="0" smtClean="0">
                          <a:latin typeface="仿宋" panose="02010609060101010101" pitchFamily="49" charset="-122"/>
                          <a:ea typeface="仿宋" panose="02010609060101010101" pitchFamily="49" charset="-122"/>
                        </a:rPr>
                        <a:t>低维信息器件</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en-US" altLang="zh-CN" sz="1400" baseline="0" dirty="0" smtClean="0">
                          <a:latin typeface="仿宋" panose="02010609060101010101" pitchFamily="49" charset="-122"/>
                          <a:ea typeface="仿宋" panose="02010609060101010101" pitchFamily="49" charset="-122"/>
                        </a:rPr>
                        <a:t>2018</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zh-CN" altLang="en-US" sz="1400" baseline="0" dirty="0" smtClean="0">
                          <a:latin typeface="仿宋" panose="02010609060101010101" pitchFamily="49" charset="-122"/>
                          <a:ea typeface="仿宋" panose="02010609060101010101" pitchFamily="49" charset="-122"/>
                        </a:rPr>
                        <a:t>高鸿钧</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zh-CN" altLang="en-US" sz="1400" baseline="0" dirty="0" smtClean="0">
                          <a:latin typeface="仿宋" panose="02010609060101010101" pitchFamily="49" charset="-122"/>
                          <a:ea typeface="仿宋" panose="02010609060101010101" pitchFamily="49" charset="-122"/>
                        </a:rPr>
                        <a:t>中国科学院物理研究所</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en-US" altLang="zh-CN" sz="1400" baseline="0" dirty="0" smtClean="0">
                          <a:latin typeface="仿宋" panose="02010609060101010101" pitchFamily="49" charset="-122"/>
                          <a:ea typeface="仿宋" panose="02010609060101010101" pitchFamily="49" charset="-122"/>
                        </a:rPr>
                        <a:t>18750</a:t>
                      </a:r>
                      <a:endParaRPr lang="zh-CN" altLang="en-US" sz="1400" baseline="0" dirty="0">
                        <a:latin typeface="仿宋" panose="02010609060101010101" pitchFamily="49" charset="-122"/>
                        <a:ea typeface="仿宋" panose="02010609060101010101" pitchFamily="49" charset="-122"/>
                      </a:endParaRPr>
                    </a:p>
                  </a:txBody>
                  <a:tcPr/>
                </a:tc>
                <a:extLst>
                  <a:ext uri="{0D108BD9-81ED-4DB2-BD59-A6C34878D82A}">
                    <a16:rowId xmlns="" xmlns:a16="http://schemas.microsoft.com/office/drawing/2014/main" val="10004"/>
                  </a:ext>
                </a:extLst>
              </a:tr>
              <a:tr h="144016">
                <a:tc>
                  <a:txBody>
                    <a:bodyPr/>
                    <a:lstStyle/>
                    <a:p>
                      <a:pPr algn="ctr"/>
                      <a:r>
                        <a:rPr lang="en-US" altLang="zh-CN" sz="1400" baseline="0" dirty="0" smtClean="0">
                          <a:latin typeface="仿宋" panose="02010609060101010101" pitchFamily="49" charset="-122"/>
                          <a:ea typeface="仿宋" panose="02010609060101010101" pitchFamily="49" charset="-122"/>
                        </a:rPr>
                        <a:t>5</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zh-CN" altLang="en-US" sz="1400" baseline="0" dirty="0" smtClean="0">
                          <a:latin typeface="仿宋" panose="02010609060101010101" pitchFamily="49" charset="-122"/>
                          <a:ea typeface="仿宋" panose="02010609060101010101" pitchFamily="49" charset="-122"/>
                        </a:rPr>
                        <a:t>分子聚集发光</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en-US" altLang="zh-CN" sz="1400" baseline="0" dirty="0" smtClean="0">
                          <a:latin typeface="仿宋" panose="02010609060101010101" pitchFamily="49" charset="-122"/>
                          <a:ea typeface="仿宋" panose="02010609060101010101" pitchFamily="49" charset="-122"/>
                        </a:rPr>
                        <a:t>2017</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zh-CN" altLang="en-US" sz="1400" baseline="0" dirty="0" smtClean="0">
                          <a:latin typeface="仿宋" panose="02010609060101010101" pitchFamily="49" charset="-122"/>
                          <a:ea typeface="仿宋" panose="02010609060101010101" pitchFamily="49" charset="-122"/>
                        </a:rPr>
                        <a:t>唐本忠</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zh-CN" altLang="en-US" sz="1400" baseline="0" dirty="0" smtClean="0">
                          <a:latin typeface="仿宋" panose="02010609060101010101" pitchFamily="49" charset="-122"/>
                          <a:ea typeface="仿宋" panose="02010609060101010101" pitchFamily="49" charset="-122"/>
                        </a:rPr>
                        <a:t>华南理工大学</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en-US" altLang="zh-CN" sz="1400" baseline="0" dirty="0" smtClean="0">
                          <a:latin typeface="仿宋" panose="02010609060101010101" pitchFamily="49" charset="-122"/>
                          <a:ea typeface="仿宋" panose="02010609060101010101" pitchFamily="49" charset="-122"/>
                        </a:rPr>
                        <a:t>18000</a:t>
                      </a:r>
                      <a:endParaRPr lang="zh-CN" altLang="en-US" sz="1400" baseline="0" dirty="0">
                        <a:latin typeface="仿宋" panose="02010609060101010101" pitchFamily="49" charset="-122"/>
                        <a:ea typeface="仿宋" panose="02010609060101010101" pitchFamily="49" charset="-122"/>
                      </a:endParaRPr>
                    </a:p>
                  </a:txBody>
                  <a:tcPr/>
                </a:tc>
                <a:extLst>
                  <a:ext uri="{0D108BD9-81ED-4DB2-BD59-A6C34878D82A}">
                    <a16:rowId xmlns="" xmlns:a16="http://schemas.microsoft.com/office/drawing/2014/main" val="10005"/>
                  </a:ext>
                </a:extLst>
              </a:tr>
              <a:tr h="188208">
                <a:tc>
                  <a:txBody>
                    <a:bodyPr/>
                    <a:lstStyle/>
                    <a:p>
                      <a:pPr algn="ctr"/>
                      <a:r>
                        <a:rPr lang="en-US" altLang="zh-CN" sz="1400" baseline="0" dirty="0" smtClean="0">
                          <a:latin typeface="仿宋" panose="02010609060101010101" pitchFamily="49" charset="-122"/>
                          <a:ea typeface="仿宋" panose="02010609060101010101" pitchFamily="49" charset="-122"/>
                        </a:rPr>
                        <a:t>6</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zh-CN" altLang="en-US" sz="1400" baseline="0" dirty="0" smtClean="0">
                          <a:latin typeface="仿宋" panose="02010609060101010101" pitchFamily="49" charset="-122"/>
                          <a:ea typeface="仿宋" panose="02010609060101010101" pitchFamily="49" charset="-122"/>
                        </a:rPr>
                        <a:t>材料的关联重构与效能</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en-US" altLang="zh-CN" sz="1400" baseline="0" dirty="0" smtClean="0">
                          <a:latin typeface="仿宋" panose="02010609060101010101" pitchFamily="49" charset="-122"/>
                          <a:ea typeface="仿宋" panose="02010609060101010101" pitchFamily="49" charset="-122"/>
                        </a:rPr>
                        <a:t>2017</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zh-CN" altLang="en-US" sz="1400" baseline="0" dirty="0" smtClean="0">
                          <a:latin typeface="仿宋" panose="02010609060101010101" pitchFamily="49" charset="-122"/>
                          <a:ea typeface="仿宋" panose="02010609060101010101" pitchFamily="49" charset="-122"/>
                        </a:rPr>
                        <a:t>南策文</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zh-CN" altLang="en-US" sz="1400" baseline="0" dirty="0" smtClean="0">
                          <a:latin typeface="仿宋" panose="02010609060101010101" pitchFamily="49" charset="-122"/>
                          <a:ea typeface="仿宋" panose="02010609060101010101" pitchFamily="49" charset="-122"/>
                        </a:rPr>
                        <a:t>清华大学</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en-US" altLang="zh-CN" sz="1400" baseline="0" dirty="0" smtClean="0">
                          <a:latin typeface="仿宋" panose="02010609060101010101" pitchFamily="49" charset="-122"/>
                          <a:ea typeface="仿宋" panose="02010609060101010101" pitchFamily="49" charset="-122"/>
                        </a:rPr>
                        <a:t>18000</a:t>
                      </a:r>
                      <a:endParaRPr lang="zh-CN" altLang="en-US" sz="1400" baseline="0" dirty="0">
                        <a:latin typeface="仿宋" panose="02010609060101010101" pitchFamily="49" charset="-122"/>
                        <a:ea typeface="仿宋" panose="02010609060101010101" pitchFamily="49" charset="-122"/>
                      </a:endParaRPr>
                    </a:p>
                  </a:txBody>
                  <a:tcPr/>
                </a:tc>
                <a:extLst>
                  <a:ext uri="{0D108BD9-81ED-4DB2-BD59-A6C34878D82A}">
                    <a16:rowId xmlns="" xmlns:a16="http://schemas.microsoft.com/office/drawing/2014/main" val="10006"/>
                  </a:ext>
                </a:extLst>
              </a:tr>
              <a:tr h="160392">
                <a:tc>
                  <a:txBody>
                    <a:bodyPr/>
                    <a:lstStyle/>
                    <a:p>
                      <a:pPr algn="ctr"/>
                      <a:r>
                        <a:rPr lang="en-US" altLang="zh-CN" sz="1400" baseline="0" dirty="0" smtClean="0">
                          <a:latin typeface="仿宋" panose="02010609060101010101" pitchFamily="49" charset="-122"/>
                          <a:ea typeface="仿宋" panose="02010609060101010101" pitchFamily="49" charset="-122"/>
                        </a:rPr>
                        <a:t>7</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zh-CN" altLang="en-US" sz="1400" baseline="0" dirty="0" smtClean="0">
                          <a:latin typeface="仿宋" panose="02010609060101010101" pitchFamily="49" charset="-122"/>
                          <a:ea typeface="仿宋" panose="02010609060101010101" pitchFamily="49" charset="-122"/>
                        </a:rPr>
                        <a:t>未来作物分子设计</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en-US" altLang="zh-CN" sz="1400" baseline="0" dirty="0" smtClean="0">
                          <a:latin typeface="仿宋" panose="02010609060101010101" pitchFamily="49" charset="-122"/>
                          <a:ea typeface="仿宋" panose="02010609060101010101" pitchFamily="49" charset="-122"/>
                        </a:rPr>
                        <a:t>2017</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zh-CN" altLang="en-US" sz="1400" baseline="0" dirty="0" smtClean="0">
                          <a:latin typeface="仿宋" panose="02010609060101010101" pitchFamily="49" charset="-122"/>
                          <a:ea typeface="仿宋" panose="02010609060101010101" pitchFamily="49" charset="-122"/>
                        </a:rPr>
                        <a:t>韩斌</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zh-CN" altLang="en-US" sz="1400" baseline="0" dirty="0" smtClean="0">
                          <a:latin typeface="仿宋" panose="02010609060101010101" pitchFamily="49" charset="-122"/>
                          <a:ea typeface="仿宋" panose="02010609060101010101" pitchFamily="49" charset="-122"/>
                        </a:rPr>
                        <a:t>中国科学院上海生命科学研究院</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en-US" altLang="zh-CN" sz="1400" baseline="0" dirty="0" smtClean="0">
                          <a:latin typeface="仿宋" panose="02010609060101010101" pitchFamily="49" charset="-122"/>
                          <a:ea typeface="仿宋" panose="02010609060101010101" pitchFamily="49" charset="-122"/>
                        </a:rPr>
                        <a:t>18000</a:t>
                      </a:r>
                      <a:endParaRPr lang="zh-CN" altLang="en-US" sz="1400" baseline="0" dirty="0">
                        <a:latin typeface="仿宋" panose="02010609060101010101" pitchFamily="49" charset="-122"/>
                        <a:ea typeface="仿宋" panose="02010609060101010101" pitchFamily="49" charset="-122"/>
                      </a:endParaRPr>
                    </a:p>
                  </a:txBody>
                  <a:tcPr/>
                </a:tc>
                <a:extLst>
                  <a:ext uri="{0D108BD9-81ED-4DB2-BD59-A6C34878D82A}">
                    <a16:rowId xmlns="" xmlns:a16="http://schemas.microsoft.com/office/drawing/2014/main" val="10007"/>
                  </a:ext>
                </a:extLst>
              </a:tr>
              <a:tr h="160392">
                <a:tc>
                  <a:txBody>
                    <a:bodyPr/>
                    <a:lstStyle/>
                    <a:p>
                      <a:pPr algn="ctr"/>
                      <a:r>
                        <a:rPr lang="en-US" altLang="zh-CN" sz="1400" b="0" baseline="0" dirty="0" smtClean="0">
                          <a:solidFill>
                            <a:schemeClr val="tx1"/>
                          </a:solidFill>
                          <a:latin typeface="仿宋" panose="02010609060101010101" pitchFamily="49" charset="-122"/>
                          <a:ea typeface="仿宋" panose="02010609060101010101" pitchFamily="49" charset="-122"/>
                        </a:rPr>
                        <a:t>8</a:t>
                      </a:r>
                      <a:endParaRPr lang="zh-CN" altLang="en-US" sz="1400" b="0" baseline="0" dirty="0">
                        <a:solidFill>
                          <a:schemeClr val="tx1"/>
                        </a:solidFill>
                        <a:latin typeface="仿宋" panose="02010609060101010101" pitchFamily="49" charset="-122"/>
                        <a:ea typeface="仿宋" panose="02010609060101010101" pitchFamily="49" charset="-122"/>
                      </a:endParaRPr>
                    </a:p>
                  </a:txBody>
                  <a:tcPr>
                    <a:noFill/>
                  </a:tcPr>
                </a:tc>
                <a:tc>
                  <a:txBody>
                    <a:bodyPr/>
                    <a:lstStyle/>
                    <a:p>
                      <a:pPr algn="ctr"/>
                      <a:r>
                        <a:rPr lang="zh-CN" altLang="en-US" sz="1400" b="0" baseline="0" dirty="0" smtClean="0">
                          <a:solidFill>
                            <a:schemeClr val="tx1"/>
                          </a:solidFill>
                          <a:latin typeface="仿宋" panose="02010609060101010101" pitchFamily="49" charset="-122"/>
                          <a:ea typeface="仿宋" panose="02010609060101010101" pitchFamily="49" charset="-122"/>
                        </a:rPr>
                        <a:t>天然免疫与炎症疾病</a:t>
                      </a:r>
                      <a:endParaRPr lang="zh-CN" altLang="en-US" sz="1400" b="0" baseline="0" dirty="0">
                        <a:solidFill>
                          <a:schemeClr val="tx1"/>
                        </a:solidFill>
                        <a:latin typeface="仿宋" panose="02010609060101010101" pitchFamily="49" charset="-122"/>
                        <a:ea typeface="仿宋" panose="02010609060101010101" pitchFamily="49" charset="-122"/>
                      </a:endParaRPr>
                    </a:p>
                  </a:txBody>
                  <a:tcPr>
                    <a:noFill/>
                  </a:tcPr>
                </a:tc>
                <a:tc>
                  <a:txBody>
                    <a:bodyPr/>
                    <a:lstStyle/>
                    <a:p>
                      <a:pPr algn="ctr"/>
                      <a:r>
                        <a:rPr lang="en-US" altLang="zh-CN" sz="1400" b="0" baseline="0" dirty="0" smtClean="0">
                          <a:solidFill>
                            <a:schemeClr val="tx1"/>
                          </a:solidFill>
                          <a:latin typeface="仿宋" panose="02010609060101010101" pitchFamily="49" charset="-122"/>
                          <a:ea typeface="仿宋" panose="02010609060101010101" pitchFamily="49" charset="-122"/>
                        </a:rPr>
                        <a:t>2017</a:t>
                      </a:r>
                      <a:endParaRPr lang="zh-CN" altLang="en-US" sz="1400" b="0" baseline="0" dirty="0">
                        <a:solidFill>
                          <a:schemeClr val="tx1"/>
                        </a:solidFill>
                        <a:latin typeface="仿宋" panose="02010609060101010101" pitchFamily="49" charset="-122"/>
                        <a:ea typeface="仿宋" panose="02010609060101010101" pitchFamily="49" charset="-122"/>
                      </a:endParaRPr>
                    </a:p>
                  </a:txBody>
                  <a:tcPr>
                    <a:noFill/>
                  </a:tcPr>
                </a:tc>
                <a:tc>
                  <a:txBody>
                    <a:bodyPr/>
                    <a:lstStyle/>
                    <a:p>
                      <a:pPr algn="ctr"/>
                      <a:r>
                        <a:rPr lang="zh-CN" altLang="en-US" sz="1400" b="0" baseline="0" dirty="0" smtClean="0">
                          <a:solidFill>
                            <a:schemeClr val="tx1"/>
                          </a:solidFill>
                          <a:latin typeface="仿宋" panose="02010609060101010101" pitchFamily="49" charset="-122"/>
                          <a:ea typeface="仿宋" panose="02010609060101010101" pitchFamily="49" charset="-122"/>
                        </a:rPr>
                        <a:t>曹雪涛</a:t>
                      </a:r>
                      <a:endParaRPr lang="zh-CN" altLang="en-US" sz="1400" b="0" baseline="0" dirty="0">
                        <a:solidFill>
                          <a:schemeClr val="tx1"/>
                        </a:solidFill>
                        <a:latin typeface="仿宋" panose="02010609060101010101" pitchFamily="49" charset="-122"/>
                        <a:ea typeface="仿宋" panose="02010609060101010101" pitchFamily="49" charset="-122"/>
                      </a:endParaRPr>
                    </a:p>
                  </a:txBody>
                  <a:tcPr>
                    <a:noFill/>
                  </a:tcPr>
                </a:tc>
                <a:tc>
                  <a:txBody>
                    <a:bodyPr/>
                    <a:lstStyle/>
                    <a:p>
                      <a:pPr algn="ctr"/>
                      <a:r>
                        <a:rPr lang="zh-CN" altLang="en-US" sz="1400" b="0" baseline="0" dirty="0" smtClean="0">
                          <a:solidFill>
                            <a:schemeClr val="tx1"/>
                          </a:solidFill>
                          <a:latin typeface="仿宋" panose="02010609060101010101" pitchFamily="49" charset="-122"/>
                          <a:ea typeface="仿宋" panose="02010609060101010101" pitchFamily="49" charset="-122"/>
                        </a:rPr>
                        <a:t>中国医学科学院基础医学研究院</a:t>
                      </a:r>
                      <a:endParaRPr lang="zh-CN" altLang="en-US" sz="1400" b="0" baseline="0" dirty="0">
                        <a:solidFill>
                          <a:schemeClr val="tx1"/>
                        </a:solidFill>
                        <a:latin typeface="仿宋" panose="02010609060101010101" pitchFamily="49" charset="-122"/>
                        <a:ea typeface="仿宋" panose="02010609060101010101" pitchFamily="49" charset="-122"/>
                      </a:endParaRPr>
                    </a:p>
                  </a:txBody>
                  <a:tcPr>
                    <a:noFill/>
                  </a:tcPr>
                </a:tc>
                <a:tc>
                  <a:txBody>
                    <a:bodyPr/>
                    <a:lstStyle/>
                    <a:p>
                      <a:pPr algn="ctr"/>
                      <a:r>
                        <a:rPr lang="en-US" altLang="zh-CN" sz="1400" b="0" baseline="0" dirty="0" smtClean="0">
                          <a:solidFill>
                            <a:schemeClr val="tx1"/>
                          </a:solidFill>
                          <a:latin typeface="仿宋" panose="02010609060101010101" pitchFamily="49" charset="-122"/>
                          <a:ea typeface="仿宋" panose="02010609060101010101" pitchFamily="49" charset="-122"/>
                        </a:rPr>
                        <a:t>19000</a:t>
                      </a:r>
                      <a:endParaRPr lang="zh-CN" altLang="en-US" sz="1400" b="0" baseline="0" dirty="0">
                        <a:solidFill>
                          <a:schemeClr val="tx1"/>
                        </a:solidFill>
                        <a:latin typeface="仿宋" panose="02010609060101010101" pitchFamily="49" charset="-122"/>
                        <a:ea typeface="仿宋" panose="02010609060101010101" pitchFamily="49" charset="-122"/>
                      </a:endParaRPr>
                    </a:p>
                  </a:txBody>
                  <a:tcPr>
                    <a:noFill/>
                  </a:tcPr>
                </a:tc>
                <a:extLst>
                  <a:ext uri="{0D108BD9-81ED-4DB2-BD59-A6C34878D82A}">
                    <a16:rowId xmlns="" xmlns:a16="http://schemas.microsoft.com/office/drawing/2014/main" val="10008"/>
                  </a:ext>
                </a:extLst>
              </a:tr>
              <a:tr h="160392">
                <a:tc>
                  <a:txBody>
                    <a:bodyPr/>
                    <a:lstStyle/>
                    <a:p>
                      <a:pPr algn="ctr"/>
                      <a:r>
                        <a:rPr lang="en-US" altLang="zh-CN" sz="1400" baseline="0" dirty="0" smtClean="0">
                          <a:latin typeface="仿宋" panose="02010609060101010101" pitchFamily="49" charset="-122"/>
                          <a:ea typeface="仿宋" panose="02010609060101010101" pitchFamily="49" charset="-122"/>
                        </a:rPr>
                        <a:t>9</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zh-CN" altLang="en-US" sz="1400" baseline="0" dirty="0" smtClean="0">
                          <a:latin typeface="仿宋" panose="02010609060101010101" pitchFamily="49" charset="-122"/>
                          <a:ea typeface="仿宋" panose="02010609060101010101" pitchFamily="49" charset="-122"/>
                        </a:rPr>
                        <a:t>克拉通破坏与陆地生物演化</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en-US" altLang="zh-CN" sz="1400" baseline="0" dirty="0" smtClean="0">
                          <a:latin typeface="仿宋" panose="02010609060101010101" pitchFamily="49" charset="-122"/>
                          <a:ea typeface="仿宋" panose="02010609060101010101" pitchFamily="49" charset="-122"/>
                        </a:rPr>
                        <a:t>2016</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zh-CN" altLang="en-US" sz="1400" baseline="0" dirty="0" smtClean="0">
                          <a:latin typeface="仿宋" panose="02010609060101010101" pitchFamily="49" charset="-122"/>
                          <a:ea typeface="仿宋" panose="02010609060101010101" pitchFamily="49" charset="-122"/>
                        </a:rPr>
                        <a:t>周忠和</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zh-CN" altLang="en-US" sz="1400" baseline="0" dirty="0" smtClean="0">
                          <a:latin typeface="仿宋" panose="02010609060101010101" pitchFamily="49" charset="-122"/>
                          <a:ea typeface="仿宋" panose="02010609060101010101" pitchFamily="49" charset="-122"/>
                        </a:rPr>
                        <a:t>中国科学院古脊椎动物与古人类研究所</a:t>
                      </a:r>
                      <a:endParaRPr lang="en-US" altLang="zh-CN" sz="1400" baseline="0" dirty="0" smtClean="0">
                        <a:latin typeface="仿宋" panose="02010609060101010101" pitchFamily="49" charset="-122"/>
                        <a:ea typeface="仿宋" panose="02010609060101010101" pitchFamily="49" charset="-122"/>
                      </a:endParaRPr>
                    </a:p>
                  </a:txBody>
                  <a:tcPr/>
                </a:tc>
                <a:tc>
                  <a:txBody>
                    <a:bodyPr/>
                    <a:lstStyle/>
                    <a:p>
                      <a:pPr algn="ctr"/>
                      <a:r>
                        <a:rPr lang="en-US" altLang="zh-CN" sz="1400" baseline="0" dirty="0" smtClean="0">
                          <a:latin typeface="仿宋" panose="02010609060101010101" pitchFamily="49" charset="-122"/>
                          <a:ea typeface="仿宋" panose="02010609060101010101" pitchFamily="49" charset="-122"/>
                        </a:rPr>
                        <a:t>18100</a:t>
                      </a:r>
                      <a:endParaRPr lang="zh-CN" altLang="en-US" sz="1400" baseline="0" dirty="0">
                        <a:latin typeface="仿宋" panose="02010609060101010101" pitchFamily="49" charset="-122"/>
                        <a:ea typeface="仿宋" panose="02010609060101010101" pitchFamily="49" charset="-122"/>
                      </a:endParaRPr>
                    </a:p>
                  </a:txBody>
                  <a:tcPr/>
                </a:tc>
                <a:extLst>
                  <a:ext uri="{0D108BD9-81ED-4DB2-BD59-A6C34878D82A}">
                    <a16:rowId xmlns="" xmlns:a16="http://schemas.microsoft.com/office/drawing/2014/main" val="10009"/>
                  </a:ext>
                </a:extLst>
              </a:tr>
              <a:tr h="160392">
                <a:tc>
                  <a:txBody>
                    <a:bodyPr/>
                    <a:lstStyle/>
                    <a:p>
                      <a:pPr algn="ctr"/>
                      <a:r>
                        <a:rPr lang="en-US" altLang="zh-CN" sz="1400" baseline="0" dirty="0" smtClean="0">
                          <a:latin typeface="仿宋" panose="02010609060101010101" pitchFamily="49" charset="-122"/>
                          <a:ea typeface="仿宋" panose="02010609060101010101" pitchFamily="49" charset="-122"/>
                        </a:rPr>
                        <a:t>10</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zh-CN" altLang="en-US" sz="1400" baseline="0" dirty="0" smtClean="0">
                          <a:latin typeface="仿宋" panose="02010609060101010101" pitchFamily="49" charset="-122"/>
                          <a:ea typeface="仿宋" panose="02010609060101010101" pitchFamily="49" charset="-122"/>
                        </a:rPr>
                        <a:t>流形上的几何、分析和计算</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en-US" altLang="zh-CN" sz="1400" baseline="0" dirty="0" smtClean="0">
                          <a:latin typeface="仿宋" panose="02010609060101010101" pitchFamily="49" charset="-122"/>
                          <a:ea typeface="仿宋" panose="02010609060101010101" pitchFamily="49" charset="-122"/>
                        </a:rPr>
                        <a:t>2016</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zh-CN" altLang="en-US" sz="1400" baseline="0" dirty="0" smtClean="0">
                          <a:latin typeface="仿宋" panose="02010609060101010101" pitchFamily="49" charset="-122"/>
                          <a:ea typeface="仿宋" panose="02010609060101010101" pitchFamily="49" charset="-122"/>
                        </a:rPr>
                        <a:t>周向宇</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zh-CN" altLang="en-US" sz="1400" baseline="0" dirty="0" smtClean="0">
                          <a:latin typeface="仿宋" panose="02010609060101010101" pitchFamily="49" charset="-122"/>
                          <a:ea typeface="仿宋" panose="02010609060101010101" pitchFamily="49" charset="-122"/>
                        </a:rPr>
                        <a:t>中国科学院数学与系统科学研究院</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en-US" altLang="zh-CN" sz="1400" baseline="0" dirty="0" smtClean="0">
                          <a:latin typeface="仿宋" panose="02010609060101010101" pitchFamily="49" charset="-122"/>
                          <a:ea typeface="仿宋" panose="02010609060101010101" pitchFamily="49" charset="-122"/>
                        </a:rPr>
                        <a:t>14500</a:t>
                      </a:r>
                      <a:endParaRPr lang="zh-CN" altLang="en-US" sz="1400" baseline="0" dirty="0">
                        <a:latin typeface="仿宋" panose="02010609060101010101" pitchFamily="49" charset="-122"/>
                        <a:ea typeface="仿宋" panose="02010609060101010101" pitchFamily="49" charset="-122"/>
                      </a:endParaRPr>
                    </a:p>
                  </a:txBody>
                  <a:tcPr/>
                </a:tc>
                <a:extLst>
                  <a:ext uri="{0D108BD9-81ED-4DB2-BD59-A6C34878D82A}">
                    <a16:rowId xmlns="" xmlns:a16="http://schemas.microsoft.com/office/drawing/2014/main" val="10010"/>
                  </a:ext>
                </a:extLst>
              </a:tr>
              <a:tr h="160392">
                <a:tc>
                  <a:txBody>
                    <a:bodyPr/>
                    <a:lstStyle/>
                    <a:p>
                      <a:pPr algn="ctr"/>
                      <a:r>
                        <a:rPr lang="en-US" altLang="zh-CN" sz="1400" baseline="0" dirty="0" smtClean="0">
                          <a:latin typeface="仿宋" panose="02010609060101010101" pitchFamily="49" charset="-122"/>
                          <a:ea typeface="仿宋" panose="02010609060101010101" pitchFamily="49" charset="-122"/>
                        </a:rPr>
                        <a:t>11</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zh-CN" altLang="en-US" sz="1400" baseline="0" dirty="0" smtClean="0">
                          <a:latin typeface="仿宋" panose="02010609060101010101" pitchFamily="49" charset="-122"/>
                          <a:ea typeface="仿宋" panose="02010609060101010101" pitchFamily="49" charset="-122"/>
                        </a:rPr>
                        <a:t>动态化学前沿研究</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en-US" altLang="zh-CN" sz="1400" baseline="0" dirty="0" smtClean="0">
                          <a:latin typeface="仿宋" panose="02010609060101010101" pitchFamily="49" charset="-122"/>
                          <a:ea typeface="仿宋" panose="02010609060101010101" pitchFamily="49" charset="-122"/>
                        </a:rPr>
                        <a:t>2016</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zh-CN" altLang="en-US" sz="1400" baseline="0" dirty="0" smtClean="0">
                          <a:latin typeface="仿宋" panose="02010609060101010101" pitchFamily="49" charset="-122"/>
                          <a:ea typeface="仿宋" panose="02010609060101010101" pitchFamily="49" charset="-122"/>
                        </a:rPr>
                        <a:t>杨学明</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zh-CN" altLang="en-US" sz="1400" baseline="0" dirty="0" smtClean="0">
                          <a:latin typeface="仿宋" panose="02010609060101010101" pitchFamily="49" charset="-122"/>
                          <a:ea typeface="仿宋" panose="02010609060101010101" pitchFamily="49" charset="-122"/>
                        </a:rPr>
                        <a:t>中国科学院大连化学物理研究所</a:t>
                      </a:r>
                      <a:endParaRPr lang="zh-CN" altLang="en-US" sz="1400" baseline="0" dirty="0">
                        <a:latin typeface="仿宋" panose="02010609060101010101" pitchFamily="49" charset="-122"/>
                        <a:ea typeface="仿宋" panose="02010609060101010101" pitchFamily="49" charset="-122"/>
                      </a:endParaRPr>
                    </a:p>
                  </a:txBody>
                  <a:tcPr/>
                </a:tc>
                <a:tc>
                  <a:txBody>
                    <a:bodyPr/>
                    <a:lstStyle/>
                    <a:p>
                      <a:pPr algn="ctr"/>
                      <a:r>
                        <a:rPr lang="en-US" altLang="zh-CN" sz="1400" baseline="0" dirty="0" smtClean="0">
                          <a:latin typeface="仿宋" panose="02010609060101010101" pitchFamily="49" charset="-122"/>
                          <a:ea typeface="仿宋" panose="02010609060101010101" pitchFamily="49" charset="-122"/>
                        </a:rPr>
                        <a:t>18570</a:t>
                      </a:r>
                      <a:endParaRPr lang="zh-CN" altLang="en-US" sz="1400" baseline="0" dirty="0">
                        <a:latin typeface="仿宋" panose="02010609060101010101" pitchFamily="49" charset="-122"/>
                        <a:ea typeface="仿宋" panose="02010609060101010101" pitchFamily="49" charset="-122"/>
                      </a:endParaRPr>
                    </a:p>
                  </a:txBody>
                  <a:tcPr/>
                </a:tc>
                <a:extLst>
                  <a:ext uri="{0D108BD9-81ED-4DB2-BD59-A6C34878D82A}">
                    <a16:rowId xmlns="" xmlns:a16="http://schemas.microsoft.com/office/drawing/2014/main" val="10011"/>
                  </a:ext>
                </a:extLst>
              </a:tr>
            </a:tbl>
          </a:graphicData>
        </a:graphic>
      </p:graphicFrame>
      <p:sp>
        <p:nvSpPr>
          <p:cNvPr id="3" name="矩形 2"/>
          <p:cNvSpPr/>
          <p:nvPr/>
        </p:nvSpPr>
        <p:spPr>
          <a:xfrm>
            <a:off x="899592" y="53211"/>
            <a:ext cx="5743880" cy="646331"/>
          </a:xfrm>
          <a:prstGeom prst="rect">
            <a:avLst/>
          </a:prstGeom>
          <a:noFill/>
        </p:spPr>
        <p:txBody>
          <a:bodyPr wrap="none" lIns="91440" tIns="45720" rIns="91440" bIns="45720">
            <a:spAutoFit/>
          </a:bodyPr>
          <a:lstStyle/>
          <a:p>
            <a:pPr algn="ctr"/>
            <a:r>
              <a:rPr lang="zh-CN" altLang="en-US" sz="3600" b="1" dirty="0" smtClean="0">
                <a:ln w="10541" cmpd="sng">
                  <a:solidFill>
                    <a:schemeClr val="tx1"/>
                  </a:solidFill>
                  <a:prstDash val="solid"/>
                </a:ln>
                <a:solidFill>
                  <a:srgbClr val="A72378"/>
                </a:solidFill>
                <a:latin typeface="Times New Roman" pitchFamily="18" charset="0"/>
                <a:ea typeface="宋体" pitchFamily="2" charset="-122"/>
              </a:rPr>
              <a:t>基础科学中心项目资助情况</a:t>
            </a:r>
            <a:endParaRPr lang="zh-CN" altLang="en-US" sz="36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
        <p:nvSpPr>
          <p:cNvPr id="4" name="矩形 3"/>
          <p:cNvSpPr/>
          <p:nvPr/>
        </p:nvSpPr>
        <p:spPr>
          <a:xfrm>
            <a:off x="1043608" y="699542"/>
            <a:ext cx="7272808" cy="369332"/>
          </a:xfrm>
          <a:prstGeom prst="rect">
            <a:avLst/>
          </a:prstGeom>
        </p:spPr>
        <p:txBody>
          <a:bodyPr wrap="square">
            <a:spAutoFit/>
          </a:bodyPr>
          <a:lstStyle/>
          <a:p>
            <a:r>
              <a:rPr lang="en-US" altLang="zh-CN" b="1" dirty="0" smtClean="0">
                <a:latin typeface="Times New Roman" panose="02020603050405020304" pitchFamily="18" charset="0"/>
                <a:ea typeface="仿宋" panose="02010609060101010101" pitchFamily="49" charset="-122"/>
              </a:rPr>
              <a:t>2018</a:t>
            </a:r>
            <a:r>
              <a:rPr lang="zh-CN" altLang="en-US" b="1" dirty="0" smtClean="0">
                <a:latin typeface="Times New Roman" panose="02020603050405020304" pitchFamily="18" charset="0"/>
                <a:ea typeface="仿宋" panose="02010609060101010101" pitchFamily="49" charset="-122"/>
              </a:rPr>
              <a:t>年，共</a:t>
            </a:r>
            <a:r>
              <a:rPr lang="zh-CN" altLang="en-US" b="1" dirty="0">
                <a:latin typeface="Times New Roman" panose="02020603050405020304" pitchFamily="18" charset="0"/>
                <a:ea typeface="仿宋" panose="02010609060101010101" pitchFamily="49" charset="-122"/>
              </a:rPr>
              <a:t>资助</a:t>
            </a:r>
            <a:r>
              <a:rPr lang="en-US" altLang="zh-CN" b="1" dirty="0">
                <a:solidFill>
                  <a:srgbClr val="FF0000"/>
                </a:solidFill>
                <a:latin typeface="Times New Roman" panose="02020603050405020304" pitchFamily="18" charset="0"/>
                <a:ea typeface="仿宋" panose="02010609060101010101" pitchFamily="49" charset="-122"/>
              </a:rPr>
              <a:t>4</a:t>
            </a:r>
            <a:r>
              <a:rPr lang="zh-CN" altLang="en-US" b="1" dirty="0">
                <a:solidFill>
                  <a:srgbClr val="FF0000"/>
                </a:solidFill>
                <a:latin typeface="Times New Roman" panose="02020603050405020304" pitchFamily="18" charset="0"/>
                <a:ea typeface="仿宋" panose="02010609060101010101" pitchFamily="49" charset="-122"/>
              </a:rPr>
              <a:t>个基础科学中心项目</a:t>
            </a:r>
            <a:r>
              <a:rPr lang="zh-CN" altLang="en-US" b="1" dirty="0">
                <a:latin typeface="Times New Roman" panose="02020603050405020304" pitchFamily="18" charset="0"/>
                <a:ea typeface="仿宋" panose="02010609060101010101" pitchFamily="49" charset="-122"/>
              </a:rPr>
              <a:t>，资助直接费用</a:t>
            </a:r>
            <a:r>
              <a:rPr lang="en-US" altLang="zh-CN" b="1" dirty="0">
                <a:solidFill>
                  <a:srgbClr val="FF0000"/>
                </a:solidFill>
                <a:latin typeface="Times New Roman" panose="02020603050405020304" pitchFamily="18" charset="0"/>
                <a:ea typeface="仿宋" panose="02010609060101010101" pitchFamily="49" charset="-122"/>
              </a:rPr>
              <a:t>7.5</a:t>
            </a:r>
            <a:r>
              <a:rPr lang="zh-CN" altLang="en-US" b="1" dirty="0">
                <a:solidFill>
                  <a:srgbClr val="FF0000"/>
                </a:solidFill>
                <a:latin typeface="Times New Roman" panose="02020603050405020304" pitchFamily="18" charset="0"/>
                <a:ea typeface="仿宋" panose="02010609060101010101" pitchFamily="49" charset="-122"/>
              </a:rPr>
              <a:t>亿元</a:t>
            </a:r>
            <a:endParaRPr lang="zh-CN" altLang="en-US" b="1" dirty="0">
              <a:latin typeface="Times New Roman" panose="02020603050405020304" pitchFamily="18" charset="0"/>
              <a:ea typeface="仿宋" panose="02010609060101010101" pitchFamily="49" charset="-122"/>
            </a:endParaRPr>
          </a:p>
        </p:txBody>
      </p:sp>
    </p:spTree>
    <p:extLst>
      <p:ext uri="{BB962C8B-B14F-4D97-AF65-F5344CB8AC3E}">
        <p14:creationId xmlns:p14="http://schemas.microsoft.com/office/powerpoint/2010/main" val="234518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11631" y="0"/>
            <a:ext cx="1226618" cy="646331"/>
          </a:xfrm>
          <a:prstGeom prst="rect">
            <a:avLst/>
          </a:prstGeom>
          <a:noFill/>
        </p:spPr>
        <p:txBody>
          <a:bodyPr wrap="none" lIns="91440" tIns="45720" rIns="91440" bIns="45720">
            <a:spAutoFit/>
          </a:bodyPr>
          <a:lstStyle/>
          <a:p>
            <a:pPr algn="ctr"/>
            <a:r>
              <a:rPr lang="zh-CN" altLang="en-US" sz="3600" b="1" dirty="0" smtClean="0">
                <a:ln w="10541" cmpd="sng">
                  <a:solidFill>
                    <a:schemeClr val="tx1"/>
                  </a:solidFill>
                  <a:prstDash val="solid"/>
                </a:ln>
                <a:solidFill>
                  <a:srgbClr val="A72378"/>
                </a:solidFill>
                <a:latin typeface="Times New Roman" pitchFamily="18" charset="0"/>
                <a:ea typeface="宋体" pitchFamily="2" charset="-122"/>
              </a:rPr>
              <a:t>目 录</a:t>
            </a:r>
            <a:endParaRPr lang="zh-CN" altLang="en-US" sz="36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
        <p:nvSpPr>
          <p:cNvPr id="7" name="TextBox 5"/>
          <p:cNvSpPr txBox="1"/>
          <p:nvPr/>
        </p:nvSpPr>
        <p:spPr>
          <a:xfrm>
            <a:off x="1403648" y="915566"/>
            <a:ext cx="6552728" cy="3046988"/>
          </a:xfrm>
          <a:prstGeom prst="rect">
            <a:avLst/>
          </a:prstGeom>
          <a:noFill/>
        </p:spPr>
        <p:txBody>
          <a:bodyPr wrap="square" rtlCol="0">
            <a:spAutoFit/>
          </a:bodyPr>
          <a:lstStyle/>
          <a:p>
            <a:pPr>
              <a:lnSpc>
                <a:spcPct val="150000"/>
              </a:lnSpc>
            </a:pPr>
            <a:r>
              <a:rPr lang="zh-CN" altLang="en-US" sz="3200" b="1" dirty="0" smtClean="0">
                <a:latin typeface="Times New Roman" pitchFamily="18" charset="0"/>
                <a:ea typeface="宋体" pitchFamily="2" charset="-122"/>
              </a:rPr>
              <a:t>一、 </a:t>
            </a:r>
            <a:r>
              <a:rPr lang="en-US" altLang="zh-CN" sz="3200" b="1" dirty="0" smtClean="0">
                <a:latin typeface="Times New Roman" pitchFamily="18" charset="0"/>
                <a:ea typeface="宋体" pitchFamily="2" charset="-122"/>
              </a:rPr>
              <a:t>2018</a:t>
            </a:r>
            <a:r>
              <a:rPr lang="zh-CN" altLang="en-US" sz="3200" b="1" dirty="0" smtClean="0">
                <a:latin typeface="Times New Roman" pitchFamily="18" charset="0"/>
                <a:ea typeface="宋体" pitchFamily="2" charset="-122"/>
              </a:rPr>
              <a:t>年度科学基金资助概况</a:t>
            </a:r>
            <a:endParaRPr lang="en-US" altLang="zh-CN" sz="3200" b="1" dirty="0" smtClean="0">
              <a:latin typeface="Times New Roman" pitchFamily="18" charset="0"/>
              <a:ea typeface="宋体" pitchFamily="2" charset="-122"/>
            </a:endParaRPr>
          </a:p>
          <a:p>
            <a:pPr>
              <a:lnSpc>
                <a:spcPct val="150000"/>
              </a:lnSpc>
            </a:pPr>
            <a:r>
              <a:rPr lang="zh-CN" altLang="en-US" sz="3200" b="1" dirty="0" smtClean="0">
                <a:latin typeface="Times New Roman" pitchFamily="18" charset="0"/>
                <a:ea typeface="宋体" pitchFamily="2" charset="-122"/>
              </a:rPr>
              <a:t>二、</a:t>
            </a:r>
            <a:r>
              <a:rPr lang="en-US" altLang="zh-CN" sz="3200" b="1" dirty="0" smtClean="0">
                <a:latin typeface="Times New Roman" pitchFamily="18" charset="0"/>
                <a:ea typeface="宋体" pitchFamily="2" charset="-122"/>
              </a:rPr>
              <a:t> 2019</a:t>
            </a:r>
            <a:r>
              <a:rPr lang="zh-CN" altLang="en-US" sz="3200" b="1" dirty="0" smtClean="0">
                <a:latin typeface="Times New Roman" pitchFamily="18" charset="0"/>
                <a:ea typeface="宋体" pitchFamily="2" charset="-122"/>
              </a:rPr>
              <a:t>年科学基金改革</a:t>
            </a:r>
            <a:r>
              <a:rPr lang="zh-CN" altLang="en-US" sz="3200" b="1" dirty="0">
                <a:latin typeface="Times New Roman" pitchFamily="18" charset="0"/>
                <a:ea typeface="宋体" pitchFamily="2" charset="-122"/>
              </a:rPr>
              <a:t>举措</a:t>
            </a:r>
            <a:endParaRPr lang="en-US" altLang="zh-CN" sz="3200" b="1" dirty="0" smtClean="0">
              <a:latin typeface="Times New Roman" pitchFamily="18" charset="0"/>
              <a:ea typeface="宋体" pitchFamily="2" charset="-122"/>
            </a:endParaRPr>
          </a:p>
          <a:p>
            <a:pPr>
              <a:lnSpc>
                <a:spcPct val="150000"/>
              </a:lnSpc>
            </a:pPr>
            <a:r>
              <a:rPr lang="zh-CN" altLang="en-US" sz="3200" b="1" dirty="0" smtClean="0">
                <a:latin typeface="Times New Roman" pitchFamily="18" charset="0"/>
                <a:ea typeface="宋体" pitchFamily="2" charset="-122"/>
              </a:rPr>
              <a:t>三、 </a:t>
            </a:r>
            <a:r>
              <a:rPr lang="en-US" altLang="zh-CN" sz="3200" b="1" dirty="0" smtClean="0">
                <a:latin typeface="Times New Roman" pitchFamily="18" charset="0"/>
                <a:ea typeface="宋体" pitchFamily="2" charset="-122"/>
              </a:rPr>
              <a:t>2019</a:t>
            </a:r>
            <a:r>
              <a:rPr lang="zh-CN" altLang="en-US" sz="3200" b="1" dirty="0" smtClean="0">
                <a:latin typeface="Times New Roman" pitchFamily="18" charset="0"/>
                <a:ea typeface="宋体" pitchFamily="2" charset="-122"/>
              </a:rPr>
              <a:t>年项目申请注意事项</a:t>
            </a:r>
            <a:endParaRPr lang="en-US" altLang="zh-CN" sz="3200" b="1" dirty="0" smtClean="0">
              <a:latin typeface="Times New Roman" pitchFamily="18" charset="0"/>
              <a:ea typeface="宋体" pitchFamily="2" charset="-122"/>
            </a:endParaRPr>
          </a:p>
          <a:p>
            <a:pPr>
              <a:lnSpc>
                <a:spcPct val="150000"/>
              </a:lnSpc>
            </a:pPr>
            <a:r>
              <a:rPr lang="zh-CN" altLang="en-US" sz="3200" b="1" dirty="0" smtClean="0">
                <a:latin typeface="Times New Roman" pitchFamily="18" charset="0"/>
                <a:ea typeface="宋体" pitchFamily="2" charset="-122"/>
              </a:rPr>
              <a:t>四、 集中受理期工作安排</a:t>
            </a:r>
            <a:endParaRPr lang="zh-CN" altLang="en-US" sz="3200" b="1" dirty="0">
              <a:latin typeface="Times New Roman" pitchFamily="18" charset="0"/>
              <a:ea typeface="宋体" pitchFamily="2" charset="-122"/>
            </a:endParaRPr>
          </a:p>
        </p:txBody>
      </p:sp>
    </p:spTree>
    <p:extLst>
      <p:ext uri="{BB962C8B-B14F-4D97-AF65-F5344CB8AC3E}">
        <p14:creationId xmlns:p14="http://schemas.microsoft.com/office/powerpoint/2010/main" val="1624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7">
                                            <p:txEl>
                                              <p:pRg st="2" end="2"/>
                                            </p:txEl>
                                          </p:spTgt>
                                        </p:tgtEl>
                                      </p:cBhvr>
                                    </p:animEffect>
                                    <p:set>
                                      <p:cBhvr>
                                        <p:cTn id="7" dur="1" fill="hold">
                                          <p:stCondLst>
                                            <p:cond delay="499"/>
                                          </p:stCondLst>
                                        </p:cTn>
                                        <p:tgtEl>
                                          <p:spTgt spid="7">
                                            <p:txEl>
                                              <p:pRg st="2" end="2"/>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
                                            <p:txEl>
                                              <p:pRg st="3" end="3"/>
                                            </p:txEl>
                                          </p:spTgt>
                                        </p:tgtEl>
                                      </p:cBhvr>
                                    </p:animEffect>
                                    <p:set>
                                      <p:cBhvr>
                                        <p:cTn id="10" dur="1" fill="hold">
                                          <p:stCondLst>
                                            <p:cond delay="499"/>
                                          </p:stCondLst>
                                        </p:cTn>
                                        <p:tgtEl>
                                          <p:spTgt spid="7">
                                            <p:txEl>
                                              <p:pRg st="3" end="3"/>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7">
                                            <p:txEl>
                                              <p:pRg st="0" end="0"/>
                                            </p:txEl>
                                          </p:spTgt>
                                        </p:tgtEl>
                                      </p:cBhvr>
                                    </p:animEffect>
                                    <p:set>
                                      <p:cBhvr>
                                        <p:cTn id="13" dur="1" fill="hold">
                                          <p:stCondLst>
                                            <p:cond delay="499"/>
                                          </p:stCondLst>
                                        </p:cTn>
                                        <p:tgtEl>
                                          <p:spTgt spid="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office/AppData/Roaming/JisuOffice/ETemp/13072_8850320/fImage15389869941.png"/>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99592" y="0"/>
            <a:ext cx="7344816" cy="5093308"/>
          </a:xfrm>
          <a:prstGeom prst="rect">
            <a:avLst/>
          </a:prstGeom>
          <a:noFill/>
          <a:ln w="0">
            <a:noFill/>
          </a:ln>
          <a:effectLst>
            <a:outerShdw blurRad="292100" dist="139700" dir="2700000" algn="tl" rotWithShape="0">
              <a:srgbClr val="333333">
                <a:alpha val="64705"/>
              </a:srgbClr>
            </a:outerShdw>
          </a:effectLst>
        </p:spPr>
      </p:pic>
    </p:spTree>
    <p:extLst>
      <p:ext uri="{BB962C8B-B14F-4D97-AF65-F5344CB8AC3E}">
        <p14:creationId xmlns:p14="http://schemas.microsoft.com/office/powerpoint/2010/main" val="22071164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67544" y="987574"/>
            <a:ext cx="8280920" cy="3416320"/>
          </a:xfrm>
          <a:prstGeom prst="rect">
            <a:avLst/>
          </a:prstGeom>
        </p:spPr>
        <p:txBody>
          <a:bodyPr wrap="square">
            <a:spAutoFit/>
          </a:bodyPr>
          <a:lstStyle/>
          <a:p>
            <a:pPr marL="400050" indent="-400050">
              <a:lnSpc>
                <a:spcPct val="150000"/>
              </a:lnSpc>
              <a:buFont typeface="+mj-lt"/>
              <a:buAutoNum type="romanUcPeriod"/>
            </a:pPr>
            <a:r>
              <a:rPr lang="zh-CN" altLang="en-US" sz="1600" b="1" dirty="0">
                <a:effectLst>
                  <a:outerShdw blurRad="38100" dist="38100" dir="2700000" algn="tl">
                    <a:srgbClr val="000000">
                      <a:alpha val="43137"/>
                    </a:srgbClr>
                  </a:outerShdw>
                </a:effectLst>
                <a:latin typeface="Times New Roman" panose="02020603050405020304" pitchFamily="18" charset="0"/>
                <a:ea typeface="仿宋" pitchFamily="49" charset="-122"/>
              </a:rPr>
              <a:t>鼓励探索、突出</a:t>
            </a:r>
            <a:r>
              <a:rPr lang="zh-CN" altLang="en-US" sz="1600" b="1" dirty="0">
                <a:solidFill>
                  <a:srgbClr val="C00000"/>
                </a:solidFill>
                <a:effectLst>
                  <a:outerShdw blurRad="38100" dist="38100" dir="2700000" algn="tl">
                    <a:srgbClr val="000000">
                      <a:alpha val="43137"/>
                    </a:srgbClr>
                  </a:outerShdw>
                </a:effectLst>
                <a:latin typeface="Times New Roman" panose="02020603050405020304" pitchFamily="18" charset="0"/>
                <a:ea typeface="仿宋" pitchFamily="49" charset="-122"/>
              </a:rPr>
              <a:t>原创</a:t>
            </a:r>
            <a:r>
              <a:rPr lang="zh-CN" altLang="en-US" sz="1600" b="1" dirty="0">
                <a:latin typeface="Times New Roman" panose="02020603050405020304" pitchFamily="18" charset="0"/>
                <a:ea typeface="仿宋" pitchFamily="49" charset="-122"/>
              </a:rPr>
              <a:t>：</a:t>
            </a:r>
            <a:r>
              <a:rPr lang="zh-CN" altLang="en-US" sz="1600" dirty="0">
                <a:latin typeface="Times New Roman" panose="02020603050405020304" pitchFamily="18" charset="0"/>
                <a:ea typeface="仿宋" pitchFamily="49" charset="-122"/>
              </a:rPr>
              <a:t>科学问题</a:t>
            </a:r>
            <a:r>
              <a:rPr lang="zh-CN" altLang="en-US" sz="1600" dirty="0">
                <a:solidFill>
                  <a:schemeClr val="tx2"/>
                </a:solidFill>
                <a:latin typeface="Times New Roman" panose="02020603050405020304" pitchFamily="18" charset="0"/>
                <a:ea typeface="仿宋" pitchFamily="49" charset="-122"/>
              </a:rPr>
              <a:t>源于</a:t>
            </a:r>
            <a:r>
              <a:rPr lang="zh-CN" altLang="en-US" sz="1600" dirty="0">
                <a:latin typeface="Times New Roman" panose="02020603050405020304" pitchFamily="18" charset="0"/>
                <a:ea typeface="仿宋" pitchFamily="49" charset="-122"/>
              </a:rPr>
              <a:t>科研人员的</a:t>
            </a:r>
            <a:r>
              <a:rPr lang="zh-CN" altLang="en-US" sz="1600" u="sng" dirty="0">
                <a:latin typeface="Times New Roman" panose="02020603050405020304" pitchFamily="18" charset="0"/>
                <a:ea typeface="仿宋" pitchFamily="49" charset="-122"/>
              </a:rPr>
              <a:t>灵感与新思想</a:t>
            </a:r>
            <a:r>
              <a:rPr lang="zh-CN" altLang="en-US" sz="1600" dirty="0">
                <a:latin typeface="Times New Roman" panose="02020603050405020304" pitchFamily="18" charset="0"/>
                <a:ea typeface="仿宋" pitchFamily="49" charset="-122"/>
              </a:rPr>
              <a:t>，且具有鲜明的</a:t>
            </a:r>
            <a:r>
              <a:rPr lang="zh-CN" altLang="en-US" sz="1600" dirty="0">
                <a:solidFill>
                  <a:schemeClr val="tx2"/>
                </a:solidFill>
                <a:latin typeface="Times New Roman" panose="02020603050405020304" pitchFamily="18" charset="0"/>
                <a:ea typeface="仿宋" pitchFamily="49" charset="-122"/>
              </a:rPr>
              <a:t>首创性</a:t>
            </a:r>
            <a:r>
              <a:rPr lang="zh-CN" altLang="en-US" sz="1600" dirty="0">
                <a:latin typeface="Times New Roman" panose="02020603050405020304" pitchFamily="18" charset="0"/>
                <a:ea typeface="仿宋" pitchFamily="49" charset="-122"/>
              </a:rPr>
              <a:t>特征，旨在通过</a:t>
            </a:r>
            <a:r>
              <a:rPr lang="zh-CN" altLang="en-US" sz="1600" dirty="0">
                <a:solidFill>
                  <a:schemeClr val="tx2"/>
                </a:solidFill>
                <a:latin typeface="Times New Roman" panose="02020603050405020304" pitchFamily="18" charset="0"/>
                <a:ea typeface="仿宋" pitchFamily="49" charset="-122"/>
              </a:rPr>
              <a:t>自由探索</a:t>
            </a:r>
            <a:r>
              <a:rPr lang="zh-CN" altLang="en-US" sz="1600" dirty="0">
                <a:latin typeface="Times New Roman" panose="02020603050405020304" pitchFamily="18" charset="0"/>
                <a:ea typeface="仿宋" pitchFamily="49" charset="-122"/>
              </a:rPr>
              <a:t>产出</a:t>
            </a:r>
            <a:r>
              <a:rPr lang="zh-CN" altLang="en-US" sz="1600" dirty="0">
                <a:solidFill>
                  <a:schemeClr val="tx2"/>
                </a:solidFill>
                <a:latin typeface="Times New Roman" panose="02020603050405020304" pitchFamily="18" charset="0"/>
                <a:ea typeface="仿宋" pitchFamily="49" charset="-122"/>
              </a:rPr>
              <a:t>从无到有</a:t>
            </a:r>
            <a:r>
              <a:rPr lang="zh-CN" altLang="en-US" sz="1600" dirty="0">
                <a:latin typeface="Times New Roman" panose="02020603050405020304" pitchFamily="18" charset="0"/>
                <a:ea typeface="仿宋" pitchFamily="49" charset="-122"/>
              </a:rPr>
              <a:t>的原创性成果</a:t>
            </a:r>
            <a:endParaRPr lang="en-US" altLang="zh-CN" sz="1600" dirty="0">
              <a:latin typeface="Times New Roman" panose="02020603050405020304" pitchFamily="18" charset="0"/>
              <a:ea typeface="仿宋" pitchFamily="49" charset="-122"/>
            </a:endParaRPr>
          </a:p>
          <a:p>
            <a:pPr marL="400050" indent="-400050">
              <a:lnSpc>
                <a:spcPct val="150000"/>
              </a:lnSpc>
              <a:buFont typeface="+mj-lt"/>
              <a:buAutoNum type="romanUcPeriod"/>
            </a:pPr>
            <a:r>
              <a:rPr lang="zh-CN" altLang="en-US" sz="1600" b="1" dirty="0">
                <a:effectLst>
                  <a:outerShdw blurRad="38100" dist="38100" dir="2700000" algn="tl">
                    <a:srgbClr val="000000">
                      <a:alpha val="43137"/>
                    </a:srgbClr>
                  </a:outerShdw>
                </a:effectLst>
                <a:latin typeface="Times New Roman" panose="02020603050405020304" pitchFamily="18" charset="0"/>
                <a:ea typeface="仿宋" pitchFamily="49" charset="-122"/>
              </a:rPr>
              <a:t>聚焦</a:t>
            </a:r>
            <a:r>
              <a:rPr lang="zh-CN" altLang="en-US" sz="1600" b="1" dirty="0">
                <a:solidFill>
                  <a:srgbClr val="C00000"/>
                </a:solidFill>
                <a:effectLst>
                  <a:outerShdw blurRad="38100" dist="38100" dir="2700000" algn="tl">
                    <a:srgbClr val="000000">
                      <a:alpha val="43137"/>
                    </a:srgbClr>
                  </a:outerShdw>
                </a:effectLst>
                <a:latin typeface="Times New Roman" panose="02020603050405020304" pitchFamily="18" charset="0"/>
                <a:ea typeface="仿宋" pitchFamily="49" charset="-122"/>
              </a:rPr>
              <a:t>前沿</a:t>
            </a:r>
            <a:r>
              <a:rPr lang="zh-CN" altLang="en-US" sz="1600" b="1" dirty="0">
                <a:effectLst>
                  <a:outerShdw blurRad="38100" dist="38100" dir="2700000" algn="tl">
                    <a:srgbClr val="000000">
                      <a:alpha val="43137"/>
                    </a:srgbClr>
                  </a:outerShdw>
                </a:effectLst>
                <a:latin typeface="Times New Roman" panose="02020603050405020304" pitchFamily="18" charset="0"/>
                <a:ea typeface="仿宋" pitchFamily="49" charset="-122"/>
              </a:rPr>
              <a:t>、独辟蹊径</a:t>
            </a:r>
            <a:r>
              <a:rPr lang="zh-CN" altLang="en-US" sz="1600" b="1" dirty="0">
                <a:latin typeface="Times New Roman" panose="02020603050405020304" pitchFamily="18" charset="0"/>
                <a:ea typeface="仿宋" pitchFamily="49" charset="-122"/>
              </a:rPr>
              <a:t>：</a:t>
            </a:r>
            <a:r>
              <a:rPr lang="zh-CN" altLang="en-US" sz="1600" dirty="0">
                <a:latin typeface="Times New Roman" panose="02020603050405020304" pitchFamily="18" charset="0"/>
                <a:ea typeface="仿宋" pitchFamily="49" charset="-122"/>
              </a:rPr>
              <a:t>科学问题</a:t>
            </a:r>
            <a:r>
              <a:rPr lang="zh-CN" altLang="en-US" sz="1600" dirty="0">
                <a:solidFill>
                  <a:schemeClr val="tx2"/>
                </a:solidFill>
                <a:latin typeface="Times New Roman" panose="02020603050405020304" pitchFamily="18" charset="0"/>
                <a:ea typeface="仿宋" pitchFamily="49" charset="-122"/>
              </a:rPr>
              <a:t>源于</a:t>
            </a:r>
            <a:r>
              <a:rPr lang="zh-CN" altLang="en-US" sz="1600" dirty="0">
                <a:latin typeface="Times New Roman" panose="02020603050405020304" pitchFamily="18" charset="0"/>
                <a:ea typeface="仿宋" pitchFamily="49" charset="-122"/>
              </a:rPr>
              <a:t>世界</a:t>
            </a:r>
            <a:r>
              <a:rPr lang="zh-CN" altLang="en-US" sz="1600" u="sng" dirty="0">
                <a:latin typeface="Times New Roman" panose="02020603050405020304" pitchFamily="18" charset="0"/>
                <a:ea typeface="仿宋" pitchFamily="49" charset="-122"/>
              </a:rPr>
              <a:t>科技前沿</a:t>
            </a:r>
            <a:r>
              <a:rPr lang="zh-CN" altLang="en-US" sz="1600" dirty="0">
                <a:latin typeface="Times New Roman" panose="02020603050405020304" pitchFamily="18" charset="0"/>
                <a:ea typeface="仿宋" pitchFamily="49" charset="-122"/>
              </a:rPr>
              <a:t>的热点、难点和新兴领域，且具有</a:t>
            </a:r>
            <a:r>
              <a:rPr lang="zh-CN" altLang="en-US" sz="1600" dirty="0">
                <a:solidFill>
                  <a:schemeClr val="tx2"/>
                </a:solidFill>
                <a:latin typeface="Times New Roman" panose="02020603050405020304" pitchFamily="18" charset="0"/>
                <a:ea typeface="仿宋" pitchFamily="49" charset="-122"/>
              </a:rPr>
              <a:t>引领性</a:t>
            </a:r>
            <a:r>
              <a:rPr lang="zh-CN" altLang="en-US" sz="1600" dirty="0">
                <a:latin typeface="Times New Roman" panose="02020603050405020304" pitchFamily="18" charset="0"/>
                <a:ea typeface="仿宋" pitchFamily="49" charset="-122"/>
              </a:rPr>
              <a:t>或</a:t>
            </a:r>
            <a:r>
              <a:rPr lang="zh-CN" altLang="en-US" sz="1600" dirty="0">
                <a:solidFill>
                  <a:schemeClr val="tx2"/>
                </a:solidFill>
                <a:latin typeface="Times New Roman" panose="02020603050405020304" pitchFamily="18" charset="0"/>
                <a:ea typeface="仿宋" pitchFamily="49" charset="-122"/>
              </a:rPr>
              <a:t>开创性</a:t>
            </a:r>
            <a:r>
              <a:rPr lang="zh-CN" altLang="en-US" sz="1600" dirty="0">
                <a:latin typeface="Times New Roman" panose="02020603050405020304" pitchFamily="18" charset="0"/>
                <a:ea typeface="仿宋" pitchFamily="49" charset="-122"/>
              </a:rPr>
              <a:t>特征，旨在通过</a:t>
            </a:r>
            <a:r>
              <a:rPr lang="zh-CN" altLang="en-US" sz="1600" dirty="0">
                <a:solidFill>
                  <a:schemeClr val="tx2"/>
                </a:solidFill>
                <a:latin typeface="Times New Roman" panose="02020603050405020304" pitchFamily="18" charset="0"/>
                <a:ea typeface="仿宋" pitchFamily="49" charset="-122"/>
              </a:rPr>
              <a:t>独辟蹊径</a:t>
            </a:r>
            <a:r>
              <a:rPr lang="zh-CN" altLang="en-US" sz="1600" dirty="0">
                <a:latin typeface="Times New Roman" panose="02020603050405020304" pitchFamily="18" charset="0"/>
                <a:ea typeface="仿宋" pitchFamily="49" charset="-122"/>
              </a:rPr>
              <a:t>取得开拓性成果，引领或拓展科学前沿</a:t>
            </a:r>
            <a:endParaRPr lang="en-US" altLang="zh-CN" sz="1600" dirty="0">
              <a:latin typeface="Times New Roman" panose="02020603050405020304" pitchFamily="18" charset="0"/>
              <a:ea typeface="仿宋" pitchFamily="49" charset="-122"/>
            </a:endParaRPr>
          </a:p>
          <a:p>
            <a:pPr marL="400050" indent="-400050">
              <a:lnSpc>
                <a:spcPct val="150000"/>
              </a:lnSpc>
              <a:buFont typeface="+mj-lt"/>
              <a:buAutoNum type="romanUcPeriod"/>
            </a:pPr>
            <a:r>
              <a:rPr lang="zh-CN" altLang="en-US" sz="1600" b="1" dirty="0">
                <a:solidFill>
                  <a:srgbClr val="C00000"/>
                </a:solidFill>
                <a:effectLst>
                  <a:outerShdw blurRad="38100" dist="38100" dir="2700000" algn="tl">
                    <a:srgbClr val="000000">
                      <a:alpha val="43137"/>
                    </a:srgbClr>
                  </a:outerShdw>
                </a:effectLst>
                <a:latin typeface="Times New Roman" panose="02020603050405020304" pitchFamily="18" charset="0"/>
                <a:ea typeface="仿宋" pitchFamily="49" charset="-122"/>
              </a:rPr>
              <a:t>需求</a:t>
            </a:r>
            <a:r>
              <a:rPr lang="zh-CN" altLang="en-US" sz="1600" b="1" dirty="0">
                <a:effectLst>
                  <a:outerShdw blurRad="38100" dist="38100" dir="2700000" algn="tl">
                    <a:srgbClr val="000000">
                      <a:alpha val="43137"/>
                    </a:srgbClr>
                  </a:outerShdw>
                </a:effectLst>
                <a:latin typeface="Times New Roman" panose="02020603050405020304" pitchFamily="18" charset="0"/>
                <a:ea typeface="仿宋" pitchFamily="49" charset="-122"/>
              </a:rPr>
              <a:t>牵引、突破瓶颈</a:t>
            </a:r>
            <a:r>
              <a:rPr lang="zh-CN" altLang="en-US" sz="1600" b="1" dirty="0">
                <a:latin typeface="Times New Roman" panose="02020603050405020304" pitchFamily="18" charset="0"/>
                <a:ea typeface="仿宋" pitchFamily="49" charset="-122"/>
              </a:rPr>
              <a:t>：</a:t>
            </a:r>
            <a:r>
              <a:rPr lang="zh-CN" altLang="en-US" sz="1600" dirty="0">
                <a:latin typeface="Times New Roman" panose="02020603050405020304" pitchFamily="18" charset="0"/>
                <a:ea typeface="仿宋" pitchFamily="49" charset="-122"/>
              </a:rPr>
              <a:t>科学问题</a:t>
            </a:r>
            <a:r>
              <a:rPr lang="zh-CN" altLang="en-US" sz="1600" dirty="0">
                <a:solidFill>
                  <a:schemeClr val="tx2"/>
                </a:solidFill>
                <a:latin typeface="Times New Roman" panose="02020603050405020304" pitchFamily="18" charset="0"/>
                <a:ea typeface="仿宋" pitchFamily="49" charset="-122"/>
              </a:rPr>
              <a:t>源于</a:t>
            </a:r>
            <a:r>
              <a:rPr lang="zh-CN" altLang="en-US" sz="1600" u="sng" dirty="0">
                <a:latin typeface="Times New Roman" panose="02020603050405020304" pitchFamily="18" charset="0"/>
                <a:ea typeface="仿宋" pitchFamily="49" charset="-122"/>
              </a:rPr>
              <a:t>国家重大需求和经济主战场</a:t>
            </a:r>
            <a:r>
              <a:rPr lang="zh-CN" altLang="en-US" sz="1600" dirty="0">
                <a:latin typeface="Times New Roman" panose="02020603050405020304" pitchFamily="18" charset="0"/>
                <a:ea typeface="仿宋" pitchFamily="49" charset="-122"/>
              </a:rPr>
              <a:t>，具有鲜明的需求导向、问题导向和目标导向特征，旨在通过解决</a:t>
            </a:r>
            <a:r>
              <a:rPr lang="zh-CN" altLang="en-US" sz="1600" dirty="0">
                <a:solidFill>
                  <a:schemeClr val="tx2"/>
                </a:solidFill>
                <a:latin typeface="Times New Roman" panose="02020603050405020304" pitchFamily="18" charset="0"/>
                <a:ea typeface="仿宋" pitchFamily="49" charset="-122"/>
              </a:rPr>
              <a:t>技术瓶颈背后的核心科学问题</a:t>
            </a:r>
            <a:r>
              <a:rPr lang="zh-CN" altLang="en-US" sz="1600" dirty="0">
                <a:latin typeface="Times New Roman" panose="02020603050405020304" pitchFamily="18" charset="0"/>
                <a:ea typeface="仿宋" pitchFamily="49" charset="-122"/>
              </a:rPr>
              <a:t>，促使基础研究成果走向</a:t>
            </a:r>
            <a:r>
              <a:rPr lang="zh-CN" altLang="en-US" sz="1600" dirty="0">
                <a:solidFill>
                  <a:schemeClr val="tx2"/>
                </a:solidFill>
                <a:latin typeface="Times New Roman" panose="02020603050405020304" pitchFamily="18" charset="0"/>
                <a:ea typeface="仿宋" pitchFamily="49" charset="-122"/>
              </a:rPr>
              <a:t>应用</a:t>
            </a:r>
            <a:endParaRPr lang="en-US" altLang="zh-CN" sz="1600" dirty="0">
              <a:solidFill>
                <a:schemeClr val="tx2"/>
              </a:solidFill>
              <a:latin typeface="Times New Roman" panose="02020603050405020304" pitchFamily="18" charset="0"/>
              <a:ea typeface="仿宋" pitchFamily="49" charset="-122"/>
            </a:endParaRPr>
          </a:p>
          <a:p>
            <a:pPr marL="400050" indent="-400050">
              <a:lnSpc>
                <a:spcPct val="150000"/>
              </a:lnSpc>
              <a:buFont typeface="+mj-lt"/>
              <a:buAutoNum type="romanUcPeriod"/>
            </a:pPr>
            <a:r>
              <a:rPr lang="zh-CN" altLang="en-US" sz="1600" b="1" dirty="0">
                <a:effectLst>
                  <a:outerShdw blurRad="38100" dist="38100" dir="2700000" algn="tl">
                    <a:srgbClr val="000000">
                      <a:alpha val="43137"/>
                    </a:srgbClr>
                  </a:outerShdw>
                </a:effectLst>
                <a:latin typeface="Times New Roman" panose="02020603050405020304" pitchFamily="18" charset="0"/>
                <a:ea typeface="仿宋" pitchFamily="49" charset="-122"/>
              </a:rPr>
              <a:t>共性导向、</a:t>
            </a:r>
            <a:r>
              <a:rPr lang="zh-CN" altLang="en-US" sz="1600" b="1" dirty="0">
                <a:solidFill>
                  <a:srgbClr val="C00000"/>
                </a:solidFill>
                <a:effectLst>
                  <a:outerShdw blurRad="38100" dist="38100" dir="2700000" algn="tl">
                    <a:srgbClr val="000000">
                      <a:alpha val="43137"/>
                    </a:srgbClr>
                  </a:outerShdw>
                </a:effectLst>
                <a:latin typeface="Times New Roman" panose="02020603050405020304" pitchFamily="18" charset="0"/>
                <a:ea typeface="仿宋" pitchFamily="49" charset="-122"/>
              </a:rPr>
              <a:t>交叉</a:t>
            </a:r>
            <a:r>
              <a:rPr lang="zh-CN" altLang="en-US" sz="1600" b="1" dirty="0">
                <a:effectLst>
                  <a:outerShdw blurRad="38100" dist="38100" dir="2700000" algn="tl">
                    <a:srgbClr val="000000">
                      <a:alpha val="43137"/>
                    </a:srgbClr>
                  </a:outerShdw>
                </a:effectLst>
                <a:latin typeface="Times New Roman" panose="02020603050405020304" pitchFamily="18" charset="0"/>
                <a:ea typeface="仿宋" pitchFamily="49" charset="-122"/>
              </a:rPr>
              <a:t>融通</a:t>
            </a:r>
            <a:r>
              <a:rPr lang="zh-CN" altLang="en-US" sz="1600" b="1" dirty="0">
                <a:latin typeface="Times New Roman" panose="02020603050405020304" pitchFamily="18" charset="0"/>
                <a:ea typeface="仿宋" pitchFamily="49" charset="-122"/>
              </a:rPr>
              <a:t>：</a:t>
            </a:r>
            <a:r>
              <a:rPr lang="zh-CN" altLang="en-US" sz="1600" dirty="0">
                <a:latin typeface="Times New Roman" panose="02020603050405020304" pitchFamily="18" charset="0"/>
                <a:ea typeface="仿宋" pitchFamily="49" charset="-122"/>
              </a:rPr>
              <a:t>科学问题</a:t>
            </a:r>
            <a:r>
              <a:rPr lang="zh-CN" altLang="en-US" sz="1600" dirty="0">
                <a:solidFill>
                  <a:schemeClr val="tx2"/>
                </a:solidFill>
                <a:latin typeface="Times New Roman" panose="02020603050405020304" pitchFamily="18" charset="0"/>
                <a:ea typeface="仿宋" pitchFamily="49" charset="-122"/>
              </a:rPr>
              <a:t>源于</a:t>
            </a:r>
            <a:r>
              <a:rPr lang="zh-CN" altLang="en-US" sz="1600" dirty="0">
                <a:latin typeface="Times New Roman" panose="02020603050405020304" pitchFamily="18" charset="0"/>
                <a:ea typeface="仿宋" pitchFamily="49" charset="-122"/>
              </a:rPr>
              <a:t>多学科领域交叉的</a:t>
            </a:r>
            <a:r>
              <a:rPr lang="zh-CN" altLang="en-US" sz="1600" u="sng" dirty="0">
                <a:latin typeface="Times New Roman" panose="02020603050405020304" pitchFamily="18" charset="0"/>
                <a:ea typeface="仿宋" pitchFamily="49" charset="-122"/>
              </a:rPr>
              <a:t>共性难题</a:t>
            </a:r>
            <a:r>
              <a:rPr lang="zh-CN" altLang="en-US" sz="1600" dirty="0">
                <a:latin typeface="Times New Roman" panose="02020603050405020304" pitchFamily="18" charset="0"/>
                <a:ea typeface="仿宋" pitchFamily="49" charset="-122"/>
              </a:rPr>
              <a:t>，具有鲜明的</a:t>
            </a:r>
            <a:r>
              <a:rPr lang="zh-CN" altLang="en-US" sz="1600" dirty="0">
                <a:solidFill>
                  <a:schemeClr val="tx2"/>
                </a:solidFill>
                <a:latin typeface="Times New Roman" panose="02020603050405020304" pitchFamily="18" charset="0"/>
                <a:ea typeface="仿宋" pitchFamily="49" charset="-122"/>
              </a:rPr>
              <a:t>学科交叉特征</a:t>
            </a:r>
            <a:r>
              <a:rPr lang="zh-CN" altLang="en-US" sz="1600" dirty="0">
                <a:latin typeface="Times New Roman" panose="02020603050405020304" pitchFamily="18" charset="0"/>
                <a:ea typeface="仿宋" pitchFamily="49" charset="-122"/>
              </a:rPr>
              <a:t>，旨在通过交叉研究产出重大科学突破，促进学科知识融通发展为</a:t>
            </a:r>
            <a:r>
              <a:rPr lang="zh-CN" altLang="en-US" sz="1600" dirty="0">
                <a:solidFill>
                  <a:schemeClr val="tx2"/>
                </a:solidFill>
                <a:latin typeface="Times New Roman" panose="02020603050405020304" pitchFamily="18" charset="0"/>
                <a:ea typeface="仿宋" pitchFamily="49" charset="-122"/>
              </a:rPr>
              <a:t>知识体系</a:t>
            </a:r>
          </a:p>
        </p:txBody>
      </p:sp>
      <p:sp>
        <p:nvSpPr>
          <p:cNvPr id="2" name="矩形 1"/>
          <p:cNvSpPr/>
          <p:nvPr/>
        </p:nvSpPr>
        <p:spPr>
          <a:xfrm>
            <a:off x="747174" y="42759"/>
            <a:ext cx="8217314"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改革</a:t>
            </a:r>
            <a:r>
              <a:rPr lang="zh-CN" altLang="en-US" sz="3200" b="1" dirty="0">
                <a:ln w="10541" cmpd="sng">
                  <a:solidFill>
                    <a:schemeClr val="tx1"/>
                  </a:solidFill>
                  <a:prstDash val="solid"/>
                </a:ln>
                <a:solidFill>
                  <a:srgbClr val="A72378"/>
                </a:solidFill>
                <a:latin typeface="Times New Roman" pitchFamily="18" charset="0"/>
                <a:ea typeface="宋体" pitchFamily="2" charset="-122"/>
              </a:rPr>
              <a:t>举措</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1</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：基于四类科学问题明确资助导向</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Tree>
    <p:extLst>
      <p:ext uri="{BB962C8B-B14F-4D97-AF65-F5344CB8AC3E}">
        <p14:creationId xmlns:p14="http://schemas.microsoft.com/office/powerpoint/2010/main" val="39532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115616" y="2427734"/>
            <a:ext cx="1368152"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539552" y="1851670"/>
            <a:ext cx="2232248" cy="1477328"/>
          </a:xfrm>
          <a:prstGeom prst="rect">
            <a:avLst/>
          </a:prstGeom>
          <a:noFill/>
        </p:spPr>
        <p:txBody>
          <a:bodyPr wrap="square" rtlCol="0">
            <a:spAutoFit/>
          </a:bodyPr>
          <a:lstStyle/>
          <a:p>
            <a:pPr marL="514350" indent="-514350">
              <a:lnSpc>
                <a:spcPct val="150000"/>
              </a:lnSpc>
              <a:buFont typeface="+mj-lt"/>
              <a:buAutoNum type="romanUcPeriod"/>
            </a:pPr>
            <a:r>
              <a:rPr lang="zh-CN" altLang="en-US" sz="2000" b="1" dirty="0" smtClean="0">
                <a:effectLst>
                  <a:outerShdw blurRad="38100" dist="38100" dir="2700000" algn="tl">
                    <a:srgbClr val="000000">
                      <a:alpha val="43137"/>
                    </a:srgbClr>
                  </a:outerShdw>
                </a:effectLst>
                <a:latin typeface="Times New Roman" pitchFamily="18" charset="0"/>
                <a:ea typeface="仿宋" pitchFamily="49" charset="-122"/>
              </a:rPr>
              <a:t>重点项目</a:t>
            </a:r>
            <a:endParaRPr lang="en-US" altLang="zh-CN" sz="2000" b="1" dirty="0" smtClean="0">
              <a:effectLst>
                <a:outerShdw blurRad="38100" dist="38100" dir="2700000" algn="tl">
                  <a:srgbClr val="000000">
                    <a:alpha val="43137"/>
                  </a:srgbClr>
                </a:outerShdw>
              </a:effectLst>
              <a:latin typeface="Times New Roman" pitchFamily="18" charset="0"/>
              <a:ea typeface="仿宋" pitchFamily="49" charset="-122"/>
            </a:endParaRPr>
          </a:p>
          <a:p>
            <a:pPr marL="514350" indent="-514350">
              <a:lnSpc>
                <a:spcPct val="150000"/>
              </a:lnSpc>
              <a:buFont typeface="+mj-lt"/>
              <a:buAutoNum type="romanUcPeriod"/>
            </a:pPr>
            <a:r>
              <a:rPr lang="zh-CN" altLang="en-US" sz="2000" b="1" dirty="0" smtClean="0">
                <a:latin typeface="Times New Roman" pitchFamily="18" charset="0"/>
                <a:ea typeface="仿宋" pitchFamily="49" charset="-122"/>
              </a:rPr>
              <a:t>部分学科的</a:t>
            </a:r>
            <a:endParaRPr lang="en-US" altLang="zh-CN" sz="2000" b="1" dirty="0" smtClean="0">
              <a:latin typeface="Times New Roman" pitchFamily="18" charset="0"/>
              <a:ea typeface="仿宋" pitchFamily="49" charset="-122"/>
            </a:endParaRPr>
          </a:p>
          <a:p>
            <a:pPr>
              <a:lnSpc>
                <a:spcPct val="150000"/>
              </a:lnSpc>
            </a:pPr>
            <a:r>
              <a:rPr lang="zh-CN" altLang="en-US" sz="2000" b="1" dirty="0" smtClean="0">
                <a:latin typeface="Times New Roman" pitchFamily="18" charset="0"/>
                <a:ea typeface="仿宋" pitchFamily="49" charset="-122"/>
              </a:rPr>
              <a:t>        </a:t>
            </a:r>
            <a:r>
              <a:rPr lang="zh-CN" altLang="en-US" sz="2000" b="1" dirty="0" smtClean="0">
                <a:effectLst>
                  <a:outerShdw blurRad="38100" dist="38100" dir="2700000" algn="tl">
                    <a:srgbClr val="000000">
                      <a:alpha val="43137"/>
                    </a:srgbClr>
                  </a:outerShdw>
                </a:effectLst>
                <a:latin typeface="Times New Roman" pitchFamily="18" charset="0"/>
                <a:ea typeface="仿宋" pitchFamily="49" charset="-122"/>
              </a:rPr>
              <a:t>面上项目</a:t>
            </a:r>
            <a:endParaRPr lang="zh-CN" altLang="en-US" sz="2000" b="1" dirty="0">
              <a:effectLst>
                <a:outerShdw blurRad="38100" dist="38100" dir="2700000" algn="tl">
                  <a:srgbClr val="000000">
                    <a:alpha val="43137"/>
                  </a:srgbClr>
                </a:outerShdw>
              </a:effectLst>
              <a:latin typeface="Times New Roman" pitchFamily="18" charset="0"/>
              <a:ea typeface="仿宋" pitchFamily="49" charset="-122"/>
            </a:endParaRPr>
          </a:p>
        </p:txBody>
      </p:sp>
      <p:sp>
        <p:nvSpPr>
          <p:cNvPr id="3" name="矩形 2"/>
          <p:cNvSpPr/>
          <p:nvPr/>
        </p:nvSpPr>
        <p:spPr>
          <a:xfrm>
            <a:off x="755576" y="42759"/>
            <a:ext cx="7393371"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改革</a:t>
            </a:r>
            <a:r>
              <a:rPr lang="zh-CN" altLang="en-US" sz="3200" b="1" dirty="0">
                <a:ln w="10541" cmpd="sng">
                  <a:solidFill>
                    <a:schemeClr val="tx1"/>
                  </a:solidFill>
                  <a:prstDash val="solid"/>
                </a:ln>
                <a:solidFill>
                  <a:srgbClr val="A72378"/>
                </a:solidFill>
                <a:latin typeface="Times New Roman" pitchFamily="18" charset="0"/>
                <a:ea typeface="宋体" pitchFamily="2" charset="-122"/>
              </a:rPr>
              <a:t>举措</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2</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：两类项目试点分类申请评审</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grpSp>
        <p:nvGrpSpPr>
          <p:cNvPr id="15" name="组合 14"/>
          <p:cNvGrpSpPr/>
          <p:nvPr/>
        </p:nvGrpSpPr>
        <p:grpSpPr>
          <a:xfrm>
            <a:off x="2961953" y="785631"/>
            <a:ext cx="5786511" cy="4306399"/>
            <a:chOff x="2961953" y="785631"/>
            <a:chExt cx="5786511" cy="4306399"/>
          </a:xfrm>
        </p:grpSpPr>
        <p:sp>
          <p:nvSpPr>
            <p:cNvPr id="14" name="矩形 13"/>
            <p:cNvSpPr/>
            <p:nvPr/>
          </p:nvSpPr>
          <p:spPr>
            <a:xfrm>
              <a:off x="4572000" y="785631"/>
              <a:ext cx="2520280" cy="2019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1953" y="785631"/>
              <a:ext cx="5786511" cy="430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7825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42759"/>
            <a:ext cx="6157456"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改革</a:t>
            </a:r>
            <a:r>
              <a:rPr lang="zh-CN" altLang="en-US" sz="3200" b="1" dirty="0">
                <a:ln w="10541" cmpd="sng">
                  <a:solidFill>
                    <a:schemeClr val="tx1"/>
                  </a:solidFill>
                  <a:prstDash val="solid"/>
                </a:ln>
                <a:solidFill>
                  <a:srgbClr val="A72378"/>
                </a:solidFill>
                <a:latin typeface="Times New Roman" pitchFamily="18" charset="0"/>
                <a:ea typeface="宋体" pitchFamily="2" charset="-122"/>
              </a:rPr>
              <a:t>举措</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3</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：两学部申请代码调整</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5854" y="699542"/>
            <a:ext cx="5660602"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83568" y="865624"/>
            <a:ext cx="2160240" cy="553998"/>
          </a:xfrm>
          <a:prstGeom prst="rect">
            <a:avLst/>
          </a:prstGeom>
          <a:noFill/>
        </p:spPr>
        <p:txBody>
          <a:bodyPr wrap="square" rtlCol="0">
            <a:spAutoFit/>
          </a:bodyPr>
          <a:lstStyle/>
          <a:p>
            <a:pPr marL="514350" indent="-514350">
              <a:lnSpc>
                <a:spcPct val="150000"/>
              </a:lnSpc>
              <a:buFont typeface="+mj-lt"/>
              <a:buAutoNum type="romanUcPeriod"/>
            </a:pPr>
            <a:r>
              <a:rPr lang="zh-CN" altLang="en-US" sz="2000" b="1" dirty="0" smtClean="0">
                <a:latin typeface="Times New Roman" pitchFamily="18" charset="0"/>
                <a:ea typeface="仿宋" pitchFamily="49" charset="-122"/>
              </a:rPr>
              <a:t>生命科学部</a:t>
            </a:r>
            <a:endParaRPr lang="en-US" altLang="zh-CN" sz="2000" b="1" dirty="0" smtClean="0">
              <a:latin typeface="Times New Roman" pitchFamily="18" charset="0"/>
              <a:ea typeface="仿宋" pitchFamily="49" charset="-122"/>
            </a:endParaRPr>
          </a:p>
        </p:txBody>
      </p:sp>
      <p:sp>
        <p:nvSpPr>
          <p:cNvPr id="7" name="TextBox 6"/>
          <p:cNvSpPr txBox="1"/>
          <p:nvPr/>
        </p:nvSpPr>
        <p:spPr>
          <a:xfrm>
            <a:off x="683568" y="2737832"/>
            <a:ext cx="2160240" cy="553998"/>
          </a:xfrm>
          <a:prstGeom prst="rect">
            <a:avLst/>
          </a:prstGeom>
          <a:noFill/>
        </p:spPr>
        <p:txBody>
          <a:bodyPr wrap="square" rtlCol="0">
            <a:spAutoFit/>
          </a:bodyPr>
          <a:lstStyle/>
          <a:p>
            <a:pPr marL="514350" indent="-514350">
              <a:lnSpc>
                <a:spcPct val="150000"/>
              </a:lnSpc>
              <a:buFont typeface="+mj-lt"/>
              <a:buAutoNum type="romanUcPeriod" startAt="2"/>
            </a:pPr>
            <a:r>
              <a:rPr lang="zh-CN" altLang="en-US" sz="2000" b="1" dirty="0" smtClean="0">
                <a:latin typeface="Times New Roman" pitchFamily="18" charset="0"/>
                <a:ea typeface="仿宋" pitchFamily="49" charset="-122"/>
              </a:rPr>
              <a:t>地球科学部</a:t>
            </a:r>
            <a:endParaRPr lang="en-US" altLang="zh-CN" sz="2000" b="1" dirty="0" smtClean="0">
              <a:latin typeface="Times New Roman" pitchFamily="18" charset="0"/>
              <a:ea typeface="仿宋" pitchFamily="49" charset="-122"/>
            </a:endParaRP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5854" y="2571750"/>
            <a:ext cx="5660602" cy="26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739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42759"/>
            <a:ext cx="6981398"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改革</a:t>
            </a:r>
            <a:r>
              <a:rPr lang="zh-CN" altLang="en-US" sz="3200" b="1" dirty="0">
                <a:ln w="10541" cmpd="sng">
                  <a:solidFill>
                    <a:schemeClr val="tx1"/>
                  </a:solidFill>
                  <a:prstDash val="solid"/>
                </a:ln>
                <a:solidFill>
                  <a:srgbClr val="A72378"/>
                </a:solidFill>
                <a:latin typeface="Times New Roman" pitchFamily="18" charset="0"/>
                <a:ea typeface="宋体" pitchFamily="2" charset="-122"/>
              </a:rPr>
              <a:t>举措</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4</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：三类项目试行无纸化申请</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grpSp>
        <p:nvGrpSpPr>
          <p:cNvPr id="9" name="组合 8"/>
          <p:cNvGrpSpPr/>
          <p:nvPr/>
        </p:nvGrpSpPr>
        <p:grpSpPr>
          <a:xfrm>
            <a:off x="755576" y="1059582"/>
            <a:ext cx="7416824" cy="1754326"/>
            <a:chOff x="755576" y="1059582"/>
            <a:chExt cx="7416824" cy="1754326"/>
          </a:xfrm>
        </p:grpSpPr>
        <p:sp>
          <p:nvSpPr>
            <p:cNvPr id="4" name="矩形 3"/>
            <p:cNvSpPr/>
            <p:nvPr/>
          </p:nvSpPr>
          <p:spPr>
            <a:xfrm>
              <a:off x="1979712" y="1203598"/>
              <a:ext cx="1872208"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755576" y="1059582"/>
              <a:ext cx="7416824" cy="1754326"/>
            </a:xfrm>
            <a:prstGeom prst="rect">
              <a:avLst/>
            </a:prstGeom>
            <a:noFill/>
          </p:spPr>
          <p:txBody>
            <a:bodyPr wrap="square" rtlCol="0">
              <a:spAutoFit/>
            </a:bodyPr>
            <a:lstStyle/>
            <a:p>
              <a:pPr marL="400050" indent="-400050">
                <a:lnSpc>
                  <a:spcPct val="150000"/>
                </a:lnSpc>
                <a:buFont typeface="+mj-lt"/>
                <a:buAutoNum type="romanUcPeriod"/>
              </a:pPr>
              <a:r>
                <a:rPr lang="zh-CN" altLang="en-US" sz="2400" b="1" dirty="0" smtClean="0">
                  <a:solidFill>
                    <a:srgbClr val="FF0000"/>
                  </a:solidFill>
                  <a:latin typeface="Times New Roman" pitchFamily="18" charset="0"/>
                  <a:ea typeface="仿宋" pitchFamily="49" charset="-122"/>
                </a:rPr>
                <a:t> 新增</a:t>
              </a:r>
              <a:r>
                <a:rPr lang="zh-CN" altLang="en-US" sz="2400" b="1" dirty="0" smtClean="0">
                  <a:effectLst>
                    <a:outerShdw blurRad="38100" dist="38100" dir="2700000" algn="tl">
                      <a:srgbClr val="000000">
                        <a:alpha val="43137"/>
                      </a:srgbClr>
                    </a:outerShdw>
                  </a:effectLst>
                  <a:latin typeface="Times New Roman" pitchFamily="18" charset="0"/>
                  <a:ea typeface="仿宋" pitchFamily="49" charset="-122"/>
                </a:rPr>
                <a:t>青年科学基金</a:t>
              </a:r>
              <a:r>
                <a:rPr lang="zh-CN" altLang="en-US" sz="2400" b="1" dirty="0" smtClean="0">
                  <a:latin typeface="Times New Roman" pitchFamily="18" charset="0"/>
                  <a:ea typeface="仿宋" pitchFamily="49" charset="-122"/>
                </a:rPr>
                <a:t>无纸化申请</a:t>
              </a:r>
              <a:endParaRPr lang="en-US" altLang="zh-CN" sz="2400" b="1" dirty="0" smtClean="0">
                <a:latin typeface="Times New Roman" pitchFamily="18" charset="0"/>
                <a:ea typeface="仿宋" pitchFamily="49" charset="-122"/>
              </a:endParaRPr>
            </a:p>
            <a:p>
              <a:pPr marL="400050" indent="-400050">
                <a:lnSpc>
                  <a:spcPct val="150000"/>
                </a:lnSpc>
                <a:buFont typeface="+mj-lt"/>
                <a:buAutoNum type="romanUcPeriod"/>
              </a:pPr>
              <a:r>
                <a:rPr lang="zh-CN" altLang="en-US" sz="2400" b="1" dirty="0" smtClean="0">
                  <a:latin typeface="Times New Roman" pitchFamily="18" charset="0"/>
                  <a:ea typeface="仿宋" pitchFamily="49" charset="-122"/>
                </a:rPr>
                <a:t> 优秀</a:t>
              </a:r>
              <a:r>
                <a:rPr lang="zh-CN" altLang="en-US" sz="2400" b="1" dirty="0">
                  <a:latin typeface="Times New Roman" pitchFamily="18" charset="0"/>
                  <a:ea typeface="仿宋" pitchFamily="49" charset="-122"/>
                </a:rPr>
                <a:t>青年科学基金项目</a:t>
              </a:r>
            </a:p>
            <a:p>
              <a:pPr marL="400050" indent="-400050">
                <a:lnSpc>
                  <a:spcPct val="150000"/>
                </a:lnSpc>
                <a:buFont typeface="+mj-lt"/>
                <a:buAutoNum type="romanUcPeriod"/>
              </a:pPr>
              <a:r>
                <a:rPr lang="zh-CN" altLang="en-US" sz="2400" b="1" dirty="0" smtClean="0">
                  <a:latin typeface="Times New Roman" pitchFamily="18" charset="0"/>
                  <a:ea typeface="仿宋" pitchFamily="49" charset="-122"/>
                </a:rPr>
                <a:t> 重点项目</a:t>
              </a:r>
              <a:endParaRPr lang="zh-CN" altLang="en-US" sz="2400" b="1" dirty="0">
                <a:latin typeface="Times New Roman" pitchFamily="18" charset="0"/>
                <a:ea typeface="仿宋" pitchFamily="49" charset="-122"/>
              </a:endParaRPr>
            </a:p>
          </p:txBody>
        </p:sp>
      </p:grpSp>
      <p:grpSp>
        <p:nvGrpSpPr>
          <p:cNvPr id="8" name="组合 7"/>
          <p:cNvGrpSpPr/>
          <p:nvPr/>
        </p:nvGrpSpPr>
        <p:grpSpPr>
          <a:xfrm>
            <a:off x="3157438" y="2499742"/>
            <a:ext cx="4870946" cy="1800202"/>
            <a:chOff x="3157438" y="2499742"/>
            <a:chExt cx="4870946" cy="1800202"/>
          </a:xfrm>
        </p:grpSpPr>
        <p:sp>
          <p:nvSpPr>
            <p:cNvPr id="7" name="圆角矩形标注 6"/>
            <p:cNvSpPr/>
            <p:nvPr/>
          </p:nvSpPr>
          <p:spPr>
            <a:xfrm rot="5400000">
              <a:off x="4692810" y="964370"/>
              <a:ext cx="1800202" cy="4870945"/>
            </a:xfrm>
            <a:prstGeom prst="wedgeRoundRectCallout">
              <a:avLst>
                <a:gd name="adj1" fmla="val -48418"/>
                <a:gd name="adj2" fmla="val 61566"/>
                <a:gd name="adj3" fmla="val 166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3275856" y="2545616"/>
              <a:ext cx="4752528" cy="1754326"/>
            </a:xfrm>
            <a:prstGeom prst="rect">
              <a:avLst/>
            </a:prstGeom>
            <a:noFill/>
          </p:spPr>
          <p:txBody>
            <a:bodyPr wrap="square" rtlCol="0">
              <a:spAutoFit/>
            </a:bodyPr>
            <a:lstStyle/>
            <a:p>
              <a:r>
                <a:rPr lang="zh-CN" altLang="en-US" b="1" dirty="0" smtClean="0">
                  <a:latin typeface="Times New Roman" pitchFamily="18" charset="0"/>
                  <a:ea typeface="仿宋" pitchFamily="49" charset="-122"/>
                </a:rPr>
                <a:t>如有合作单位，申请书“单位信息栏”中的</a:t>
              </a:r>
              <a:r>
                <a:rPr lang="zh-CN" altLang="en-US" b="1" dirty="0" smtClean="0">
                  <a:solidFill>
                    <a:srgbClr val="FF0000"/>
                  </a:solidFill>
                  <a:latin typeface="Times New Roman" pitchFamily="18" charset="0"/>
                  <a:ea typeface="仿宋" pitchFamily="49" charset="-122"/>
                </a:rPr>
                <a:t>合作单位名称与合作单位公章务必一致</a:t>
              </a:r>
              <a:r>
                <a:rPr lang="zh-CN" altLang="en-US" b="1" dirty="0" smtClean="0">
                  <a:latin typeface="Times New Roman" pitchFamily="18" charset="0"/>
                  <a:ea typeface="仿宋" pitchFamily="49" charset="-122"/>
                </a:rPr>
                <a:t>，避免基金委批准资助后提交申请书签字盖章页时，加盖合作单位的公章与申请书原文不符</a:t>
              </a:r>
              <a:r>
                <a:rPr lang="en-US" altLang="zh-CN" b="1" dirty="0" smtClean="0">
                  <a:latin typeface="Times New Roman" pitchFamily="18" charset="0"/>
                  <a:ea typeface="仿宋" pitchFamily="49" charset="-122"/>
                </a:rPr>
                <a:t>!</a:t>
              </a:r>
            </a:p>
            <a:p>
              <a:r>
                <a:rPr lang="zh-CN" altLang="en-US" b="1" dirty="0" smtClean="0">
                  <a:latin typeface="Times New Roman" pitchFamily="18" charset="0"/>
                  <a:ea typeface="仿宋" pitchFamily="49" charset="-122"/>
                </a:rPr>
                <a:t>为了避免形式问题：</a:t>
              </a:r>
              <a:endParaRPr lang="en-US" altLang="zh-CN" b="1" dirty="0" smtClean="0">
                <a:latin typeface="Times New Roman" pitchFamily="18" charset="0"/>
                <a:ea typeface="仿宋" pitchFamily="49" charset="-122"/>
              </a:endParaRPr>
            </a:p>
            <a:p>
              <a:r>
                <a:rPr lang="zh-CN" altLang="en-US" b="1" dirty="0" smtClean="0">
                  <a:solidFill>
                    <a:srgbClr val="FF0000"/>
                  </a:solidFill>
                  <a:latin typeface="Times New Roman" pitchFamily="18" charset="0"/>
                  <a:ea typeface="仿宋" pitchFamily="49" charset="-122"/>
                </a:rPr>
                <a:t>重点项目有合作单位的要求提供签字盖章页</a:t>
              </a:r>
              <a:endParaRPr lang="zh-CN" altLang="en-US" b="1" dirty="0">
                <a:solidFill>
                  <a:srgbClr val="FF0000"/>
                </a:solidFill>
                <a:latin typeface="Times New Roman" pitchFamily="18" charset="0"/>
                <a:ea typeface="仿宋" pitchFamily="49" charset="-122"/>
              </a:endParaRPr>
            </a:p>
          </p:txBody>
        </p:sp>
      </p:grpSp>
    </p:spTree>
    <p:extLst>
      <p:ext uri="{BB962C8B-B14F-4D97-AF65-F5344CB8AC3E}">
        <p14:creationId xmlns:p14="http://schemas.microsoft.com/office/powerpoint/2010/main" val="140615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0080" y="843558"/>
            <a:ext cx="7884368" cy="4247317"/>
          </a:xfrm>
          <a:prstGeom prst="rect">
            <a:avLst/>
          </a:prstGeom>
          <a:noFill/>
          <a:ln>
            <a:noFill/>
          </a:ln>
        </p:spPr>
        <p:txBody>
          <a:bodyPr wrap="square" rtlCol="0">
            <a:spAutoFit/>
          </a:bodyPr>
          <a:lstStyle/>
          <a:p>
            <a:pPr marL="400050" indent="-400050">
              <a:lnSpc>
                <a:spcPct val="150000"/>
              </a:lnSpc>
              <a:buFont typeface="+mj-lt"/>
              <a:buAutoNum type="romanUcPeriod"/>
            </a:pPr>
            <a:r>
              <a:rPr lang="zh-CN" altLang="en-US" sz="2000" b="1" dirty="0" smtClean="0">
                <a:solidFill>
                  <a:srgbClr val="0070C0"/>
                </a:solidFill>
                <a:effectLst>
                  <a:outerShdw blurRad="38100" dist="38100" dir="2700000" algn="tl">
                    <a:srgbClr val="000000">
                      <a:alpha val="43137"/>
                    </a:srgbClr>
                  </a:outerShdw>
                </a:effectLst>
                <a:latin typeface="Times New Roman" pitchFamily="18" charset="0"/>
                <a:ea typeface="仿宋" pitchFamily="49" charset="-122"/>
              </a:rPr>
              <a:t>在</a:t>
            </a:r>
            <a:r>
              <a:rPr lang="zh-CN" altLang="en-US" sz="2000" b="1" dirty="0">
                <a:solidFill>
                  <a:srgbClr val="0070C0"/>
                </a:solidFill>
                <a:effectLst>
                  <a:outerShdw blurRad="38100" dist="38100" dir="2700000" algn="tl">
                    <a:srgbClr val="000000">
                      <a:alpha val="43137"/>
                    </a:srgbClr>
                  </a:outerShdw>
                </a:effectLst>
                <a:latin typeface="Times New Roman" pitchFamily="18" charset="0"/>
                <a:ea typeface="仿宋" pitchFamily="49" charset="-122"/>
              </a:rPr>
              <a:t>站</a:t>
            </a:r>
            <a:r>
              <a:rPr lang="zh-CN" altLang="en-US" sz="2000" b="1" dirty="0" smtClean="0">
                <a:solidFill>
                  <a:srgbClr val="0070C0"/>
                </a:solidFill>
                <a:effectLst>
                  <a:outerShdw blurRad="38100" dist="38100" dir="2700000" algn="tl">
                    <a:srgbClr val="000000">
                      <a:alpha val="43137"/>
                    </a:srgbClr>
                  </a:outerShdw>
                </a:effectLst>
                <a:latin typeface="Times New Roman" pitchFamily="18" charset="0"/>
                <a:ea typeface="仿宋" pitchFamily="49" charset="-122"/>
              </a:rPr>
              <a:t>博士后</a:t>
            </a:r>
            <a:r>
              <a:rPr lang="zh-CN" altLang="en-US" sz="2000" b="1" dirty="0" smtClean="0">
                <a:latin typeface="Times New Roman" pitchFamily="18" charset="0"/>
                <a:ea typeface="仿宋" pitchFamily="49" charset="-122"/>
              </a:rPr>
              <a:t>：无需提供</a:t>
            </a:r>
            <a:r>
              <a:rPr lang="zh-CN" altLang="en-US" sz="2000" b="1" dirty="0">
                <a:latin typeface="Times New Roman" pitchFamily="18" charset="0"/>
                <a:ea typeface="仿宋" pitchFamily="49" charset="-122"/>
              </a:rPr>
              <a:t>依托单位承诺</a:t>
            </a:r>
            <a:r>
              <a:rPr lang="zh-CN" altLang="en-US" sz="2000" b="1" dirty="0" smtClean="0">
                <a:latin typeface="Times New Roman" pitchFamily="18" charset="0"/>
                <a:ea typeface="仿宋" pitchFamily="49" charset="-122"/>
              </a:rPr>
              <a:t>函</a:t>
            </a:r>
            <a:endParaRPr lang="en-US" altLang="zh-CN" sz="2000" b="1" dirty="0" smtClean="0">
              <a:latin typeface="Times New Roman" pitchFamily="18" charset="0"/>
              <a:ea typeface="仿宋" pitchFamily="49" charset="-122"/>
            </a:endParaRPr>
          </a:p>
          <a:p>
            <a:pPr marL="400050" indent="-400050">
              <a:lnSpc>
                <a:spcPct val="150000"/>
              </a:lnSpc>
              <a:buFont typeface="+mj-lt"/>
              <a:buAutoNum type="romanUcPeriod"/>
            </a:pPr>
            <a:r>
              <a:rPr lang="zh-CN" altLang="en-US" sz="2000" b="1" dirty="0">
                <a:solidFill>
                  <a:srgbClr val="0070C0"/>
                </a:solidFill>
                <a:effectLst>
                  <a:outerShdw blurRad="38100" dist="38100" dir="2700000" algn="tl">
                    <a:srgbClr val="000000">
                      <a:alpha val="43137"/>
                    </a:srgbClr>
                  </a:outerShdw>
                </a:effectLst>
                <a:latin typeface="Times New Roman" pitchFamily="18" charset="0"/>
                <a:ea typeface="仿宋" pitchFamily="49" charset="-122"/>
              </a:rPr>
              <a:t>杰</a:t>
            </a:r>
            <a:r>
              <a:rPr lang="zh-CN" altLang="en-US" sz="2000" b="1" dirty="0" smtClean="0">
                <a:solidFill>
                  <a:srgbClr val="0070C0"/>
                </a:solidFill>
                <a:effectLst>
                  <a:outerShdw blurRad="38100" dist="38100" dir="2700000" algn="tl">
                    <a:srgbClr val="000000">
                      <a:alpha val="43137"/>
                    </a:srgbClr>
                  </a:outerShdw>
                </a:effectLst>
                <a:latin typeface="Times New Roman" pitchFamily="18" charset="0"/>
                <a:ea typeface="仿宋" pitchFamily="49" charset="-122"/>
              </a:rPr>
              <a:t>青</a:t>
            </a:r>
            <a:r>
              <a:rPr lang="en-US" altLang="zh-CN" sz="2000" b="1" dirty="0" smtClean="0">
                <a:solidFill>
                  <a:srgbClr val="0070C0"/>
                </a:solidFill>
                <a:effectLst>
                  <a:outerShdw blurRad="38100" dist="38100" dir="2700000" algn="tl">
                    <a:srgbClr val="000000">
                      <a:alpha val="43137"/>
                    </a:srgbClr>
                  </a:outerShdw>
                </a:effectLst>
                <a:latin typeface="Times New Roman" pitchFamily="18" charset="0"/>
                <a:ea typeface="仿宋" pitchFamily="49" charset="-122"/>
              </a:rPr>
              <a:t>&amp;</a:t>
            </a:r>
            <a:r>
              <a:rPr lang="zh-CN" altLang="en-US" sz="2000" b="1" dirty="0" smtClean="0">
                <a:solidFill>
                  <a:srgbClr val="0070C0"/>
                </a:solidFill>
                <a:effectLst>
                  <a:outerShdw blurRad="38100" dist="38100" dir="2700000" algn="tl">
                    <a:srgbClr val="000000">
                      <a:alpha val="43137"/>
                    </a:srgbClr>
                  </a:outerShdw>
                </a:effectLst>
                <a:latin typeface="Times New Roman" pitchFamily="18" charset="0"/>
                <a:ea typeface="仿宋" pitchFamily="49" charset="-122"/>
              </a:rPr>
              <a:t>创新群体</a:t>
            </a:r>
            <a:r>
              <a:rPr lang="zh-CN" altLang="en-US" sz="2000" b="1" dirty="0" smtClean="0">
                <a:latin typeface="Times New Roman" pitchFamily="18" charset="0"/>
                <a:ea typeface="仿宋" pitchFamily="49" charset="-122"/>
              </a:rPr>
              <a:t>：无需提供</a:t>
            </a:r>
            <a:r>
              <a:rPr lang="zh-CN" altLang="en-US" sz="2000" b="1" dirty="0">
                <a:latin typeface="Times New Roman" pitchFamily="18" charset="0"/>
                <a:ea typeface="仿宋" pitchFamily="49" charset="-122"/>
              </a:rPr>
              <a:t>学术委员会或专家组推荐</a:t>
            </a:r>
            <a:r>
              <a:rPr lang="zh-CN" altLang="en-US" sz="2000" b="1" dirty="0" smtClean="0">
                <a:latin typeface="Times New Roman" pitchFamily="18" charset="0"/>
                <a:ea typeface="仿宋" pitchFamily="49" charset="-122"/>
              </a:rPr>
              <a:t>意见</a:t>
            </a:r>
            <a:endParaRPr lang="en-US" altLang="zh-CN" sz="2000" b="1" dirty="0" smtClean="0">
              <a:latin typeface="Times New Roman" pitchFamily="18" charset="0"/>
              <a:ea typeface="仿宋" pitchFamily="49" charset="-122"/>
            </a:endParaRPr>
          </a:p>
          <a:p>
            <a:pPr marL="400050" indent="-400050">
              <a:lnSpc>
                <a:spcPct val="150000"/>
              </a:lnSpc>
              <a:buFont typeface="+mj-lt"/>
              <a:buAutoNum type="romanUcPeriod"/>
            </a:pPr>
            <a:r>
              <a:rPr lang="zh-CN" altLang="en-US" sz="2000" b="1" dirty="0" smtClean="0">
                <a:solidFill>
                  <a:srgbClr val="0070C0"/>
                </a:solidFill>
                <a:effectLst>
                  <a:outerShdw blurRad="38100" dist="38100" dir="2700000" algn="tl">
                    <a:srgbClr val="000000">
                      <a:alpha val="43137"/>
                    </a:srgbClr>
                  </a:outerShdw>
                </a:effectLst>
                <a:latin typeface="Times New Roman" pitchFamily="18" charset="0"/>
                <a:ea typeface="仿宋" pitchFamily="49" charset="-122"/>
              </a:rPr>
              <a:t>青年基金</a:t>
            </a:r>
            <a:r>
              <a:rPr lang="zh-CN" altLang="en-US" sz="2000" b="1" dirty="0" smtClean="0">
                <a:latin typeface="Times New Roman" pitchFamily="18" charset="0"/>
                <a:ea typeface="仿宋" pitchFamily="49" charset="-122"/>
              </a:rPr>
              <a:t>：申请书不再</a:t>
            </a:r>
            <a:r>
              <a:rPr lang="zh-CN" altLang="en-US" sz="2000" b="1" dirty="0">
                <a:latin typeface="Times New Roman" pitchFamily="18" charset="0"/>
                <a:ea typeface="仿宋" pitchFamily="49" charset="-122"/>
              </a:rPr>
              <a:t>列出</a:t>
            </a:r>
            <a:r>
              <a:rPr lang="zh-CN" altLang="en-US" sz="2000" b="1" dirty="0" smtClean="0">
                <a:latin typeface="Times New Roman" pitchFamily="18" charset="0"/>
                <a:ea typeface="仿宋" pitchFamily="49" charset="-122"/>
              </a:rPr>
              <a:t>参与者</a:t>
            </a:r>
            <a:endParaRPr lang="en-US" altLang="zh-CN" sz="2000" b="1" dirty="0" smtClean="0">
              <a:latin typeface="Times New Roman" pitchFamily="18" charset="0"/>
              <a:ea typeface="仿宋" pitchFamily="49" charset="-122"/>
            </a:endParaRPr>
          </a:p>
          <a:p>
            <a:pPr marL="400050" indent="-400050">
              <a:lnSpc>
                <a:spcPct val="150000"/>
              </a:lnSpc>
              <a:buFont typeface="+mj-lt"/>
              <a:buAutoNum type="romanUcPeriod"/>
            </a:pPr>
            <a:r>
              <a:rPr lang="zh-CN" altLang="en-US" sz="2000" b="1" dirty="0" smtClean="0">
                <a:solidFill>
                  <a:srgbClr val="0070C0"/>
                </a:solidFill>
                <a:effectLst>
                  <a:outerShdw blurRad="38100" dist="38100" dir="2700000" algn="tl">
                    <a:srgbClr val="000000">
                      <a:alpha val="43137"/>
                    </a:srgbClr>
                  </a:outerShdw>
                </a:effectLst>
                <a:latin typeface="Times New Roman" pitchFamily="18" charset="0"/>
                <a:ea typeface="仿宋" pitchFamily="49" charset="-122"/>
              </a:rPr>
              <a:t>落实代表作评价制度</a:t>
            </a:r>
            <a:r>
              <a:rPr lang="zh-CN" altLang="en-US" sz="2000" b="1" dirty="0" smtClean="0">
                <a:latin typeface="Times New Roman" pitchFamily="18" charset="0"/>
                <a:ea typeface="仿宋" pitchFamily="49" charset="-122"/>
              </a:rPr>
              <a:t>：</a:t>
            </a:r>
            <a:endParaRPr lang="en-US" altLang="zh-CN" sz="2000" b="1" dirty="0" smtClean="0">
              <a:latin typeface="Times New Roman" pitchFamily="18" charset="0"/>
              <a:ea typeface="仿宋" pitchFamily="49" charset="-122"/>
            </a:endParaRPr>
          </a:p>
          <a:p>
            <a:pPr>
              <a:lnSpc>
                <a:spcPct val="150000"/>
              </a:lnSpc>
            </a:pPr>
            <a:r>
              <a:rPr lang="en-US" altLang="zh-CN" sz="2000" b="1" dirty="0">
                <a:latin typeface="Times New Roman" pitchFamily="18" charset="0"/>
                <a:ea typeface="仿宋" pitchFamily="49" charset="-122"/>
              </a:rPr>
              <a:t> </a:t>
            </a:r>
            <a:r>
              <a:rPr lang="en-US" altLang="zh-CN" sz="2000" b="1" dirty="0" smtClean="0">
                <a:latin typeface="Times New Roman" pitchFamily="18" charset="0"/>
                <a:ea typeface="仿宋" pitchFamily="49" charset="-122"/>
              </a:rPr>
              <a:t>     </a:t>
            </a:r>
            <a:r>
              <a:rPr lang="zh-CN" altLang="en-US" sz="2000" b="1" dirty="0" smtClean="0">
                <a:latin typeface="Times New Roman" pitchFamily="18" charset="0"/>
                <a:ea typeface="仿宋" pitchFamily="49" charset="-122"/>
              </a:rPr>
              <a:t>代表性</a:t>
            </a:r>
            <a:r>
              <a:rPr lang="zh-CN" altLang="en-US" sz="2000" b="1" dirty="0">
                <a:latin typeface="Times New Roman" pitchFamily="18" charset="0"/>
                <a:ea typeface="仿宋" pitchFamily="49" charset="-122"/>
              </a:rPr>
              <a:t>论著数上限由</a:t>
            </a:r>
            <a:r>
              <a:rPr lang="en-US" altLang="zh-CN" sz="2000" b="1" dirty="0">
                <a:latin typeface="Times New Roman" pitchFamily="18" charset="0"/>
                <a:ea typeface="仿宋" pitchFamily="49" charset="-122"/>
              </a:rPr>
              <a:t>10</a:t>
            </a:r>
            <a:r>
              <a:rPr lang="zh-CN" altLang="en-US" sz="2000" b="1" dirty="0">
                <a:latin typeface="Times New Roman" pitchFamily="18" charset="0"/>
                <a:ea typeface="仿宋" pitchFamily="49" charset="-122"/>
              </a:rPr>
              <a:t>篇减少为</a:t>
            </a:r>
            <a:r>
              <a:rPr lang="en-US" altLang="zh-CN" sz="2000" b="1" dirty="0">
                <a:solidFill>
                  <a:srgbClr val="FF0000"/>
                </a:solidFill>
                <a:latin typeface="Times New Roman" pitchFamily="18" charset="0"/>
                <a:ea typeface="仿宋" pitchFamily="49" charset="-122"/>
              </a:rPr>
              <a:t>5</a:t>
            </a:r>
            <a:r>
              <a:rPr lang="zh-CN" altLang="en-US" sz="2000" b="1" dirty="0" smtClean="0">
                <a:latin typeface="Times New Roman" pitchFamily="18" charset="0"/>
                <a:ea typeface="仿宋" pitchFamily="49" charset="-122"/>
              </a:rPr>
              <a:t>篇</a:t>
            </a:r>
            <a:endParaRPr lang="en-US" altLang="zh-CN" sz="2000" b="1" dirty="0" smtClean="0">
              <a:latin typeface="Times New Roman" pitchFamily="18" charset="0"/>
              <a:ea typeface="仿宋" pitchFamily="49" charset="-122"/>
            </a:endParaRPr>
          </a:p>
          <a:p>
            <a:pPr>
              <a:lnSpc>
                <a:spcPct val="150000"/>
              </a:lnSpc>
            </a:pPr>
            <a:r>
              <a:rPr lang="zh-CN" altLang="en-US" sz="2000" b="1" dirty="0" smtClean="0">
                <a:latin typeface="Times New Roman" pitchFamily="18" charset="0"/>
                <a:ea typeface="仿宋" pitchFamily="49" charset="-122"/>
              </a:rPr>
              <a:t>      论著</a:t>
            </a:r>
            <a:r>
              <a:rPr lang="zh-CN" altLang="en-US" sz="2000" b="1" dirty="0">
                <a:latin typeface="Times New Roman" pitchFamily="18" charset="0"/>
                <a:ea typeface="仿宋" pitchFamily="49" charset="-122"/>
              </a:rPr>
              <a:t>之外的代表性研究成果和学术奖励数目由原来不设上限</a:t>
            </a:r>
            <a:r>
              <a:rPr lang="zh-CN" altLang="en-US" sz="2000" b="1" dirty="0" smtClean="0">
                <a:latin typeface="Times New Roman" pitchFamily="18" charset="0"/>
                <a:ea typeface="仿宋" pitchFamily="49" charset="-122"/>
              </a:rPr>
              <a:t>改为 </a:t>
            </a:r>
            <a:endParaRPr lang="en-US" altLang="zh-CN" sz="2000" b="1" dirty="0" smtClean="0">
              <a:latin typeface="Times New Roman" pitchFamily="18" charset="0"/>
              <a:ea typeface="仿宋" pitchFamily="49" charset="-122"/>
            </a:endParaRPr>
          </a:p>
          <a:p>
            <a:pPr>
              <a:lnSpc>
                <a:spcPct val="150000"/>
              </a:lnSpc>
            </a:pPr>
            <a:r>
              <a:rPr lang="en-US" altLang="zh-CN" sz="2000" b="1" dirty="0">
                <a:solidFill>
                  <a:srgbClr val="FF0000"/>
                </a:solidFill>
                <a:latin typeface="Times New Roman" pitchFamily="18" charset="0"/>
                <a:ea typeface="仿宋" pitchFamily="49" charset="-122"/>
              </a:rPr>
              <a:t> </a:t>
            </a:r>
            <a:r>
              <a:rPr lang="en-US" altLang="zh-CN" sz="2000" b="1" dirty="0" smtClean="0">
                <a:solidFill>
                  <a:srgbClr val="FF0000"/>
                </a:solidFill>
                <a:latin typeface="Times New Roman" pitchFamily="18" charset="0"/>
                <a:ea typeface="仿宋" pitchFamily="49" charset="-122"/>
              </a:rPr>
              <a:t>      10</a:t>
            </a:r>
            <a:r>
              <a:rPr lang="zh-CN" altLang="en-US" sz="2000" b="1" dirty="0">
                <a:solidFill>
                  <a:srgbClr val="FF0000"/>
                </a:solidFill>
                <a:latin typeface="Times New Roman" pitchFamily="18" charset="0"/>
                <a:ea typeface="仿宋" pitchFamily="49" charset="-122"/>
              </a:rPr>
              <a:t>篇以内</a:t>
            </a:r>
            <a:endParaRPr lang="en-US" altLang="zh-CN" sz="2000" b="1" dirty="0" smtClean="0">
              <a:solidFill>
                <a:srgbClr val="FF0000"/>
              </a:solidFill>
              <a:latin typeface="Times New Roman" pitchFamily="18" charset="0"/>
              <a:ea typeface="仿宋" pitchFamily="49" charset="-122"/>
            </a:endParaRPr>
          </a:p>
          <a:p>
            <a:pPr marL="514350" indent="-514350">
              <a:lnSpc>
                <a:spcPct val="150000"/>
              </a:lnSpc>
              <a:buFont typeface="+mj-lt"/>
              <a:buAutoNum type="romanUcPeriod" startAt="5"/>
            </a:pPr>
            <a:r>
              <a:rPr lang="zh-CN" altLang="en-US" sz="2000" b="1" dirty="0">
                <a:solidFill>
                  <a:srgbClr val="0070C0"/>
                </a:solidFill>
                <a:effectLst>
                  <a:outerShdw blurRad="38100" dist="38100" dir="2700000" algn="tl">
                    <a:srgbClr val="000000">
                      <a:alpha val="43137"/>
                    </a:srgbClr>
                  </a:outerShdw>
                </a:effectLst>
                <a:latin typeface="Times New Roman" pitchFamily="18" charset="0"/>
                <a:ea typeface="仿宋" pitchFamily="49" charset="-122"/>
              </a:rPr>
              <a:t>专家回避</a:t>
            </a:r>
            <a:r>
              <a:rPr lang="zh-CN" altLang="en-US" sz="2000" b="1" dirty="0">
                <a:latin typeface="Times New Roman" pitchFamily="18" charset="0"/>
                <a:ea typeface="仿宋" pitchFamily="49" charset="-122"/>
              </a:rPr>
              <a:t>：系统</a:t>
            </a:r>
            <a:r>
              <a:rPr lang="zh-CN" altLang="en-US" sz="2000" b="1" dirty="0" smtClean="0">
                <a:latin typeface="Times New Roman" pitchFamily="18" charset="0"/>
                <a:ea typeface="仿宋" pitchFamily="49" charset="-122"/>
              </a:rPr>
              <a:t>录入，</a:t>
            </a:r>
            <a:r>
              <a:rPr lang="zh-CN" altLang="en-US" sz="2000" b="1" dirty="0">
                <a:latin typeface="Times New Roman" pitchFamily="18" charset="0"/>
                <a:ea typeface="仿宋" pitchFamily="49" charset="-122"/>
              </a:rPr>
              <a:t>无需寄送纸质版</a:t>
            </a:r>
            <a:endParaRPr lang="en-US" altLang="zh-CN" sz="2000" b="1" dirty="0">
              <a:latin typeface="Times New Roman" pitchFamily="18" charset="0"/>
              <a:ea typeface="仿宋" pitchFamily="49" charset="-122"/>
            </a:endParaRPr>
          </a:p>
          <a:p>
            <a:pPr marL="400050" indent="-400050">
              <a:lnSpc>
                <a:spcPct val="150000"/>
              </a:lnSpc>
              <a:buFont typeface="+mj-lt"/>
              <a:buAutoNum type="romanUcPeriod" startAt="5"/>
            </a:pPr>
            <a:r>
              <a:rPr lang="zh-CN" altLang="en-US" sz="2000" b="1" dirty="0" smtClean="0">
                <a:solidFill>
                  <a:srgbClr val="0070C0"/>
                </a:solidFill>
                <a:latin typeface="Times New Roman" pitchFamily="18" charset="0"/>
                <a:ea typeface="仿宋" pitchFamily="49" charset="-122"/>
              </a:rPr>
              <a:t>  </a:t>
            </a:r>
            <a:r>
              <a:rPr lang="zh-CN" altLang="en-US" sz="2000" b="1" dirty="0" smtClean="0">
                <a:solidFill>
                  <a:srgbClr val="0070C0"/>
                </a:solidFill>
                <a:effectLst>
                  <a:outerShdw blurRad="38100" dist="38100" dir="2700000" algn="tl">
                    <a:srgbClr val="000000">
                      <a:alpha val="43137"/>
                    </a:srgbClr>
                  </a:outerShdw>
                </a:effectLst>
                <a:latin typeface="Times New Roman" pitchFamily="18" charset="0"/>
                <a:ea typeface="仿宋" pitchFamily="49" charset="-122"/>
              </a:rPr>
              <a:t>接收编号</a:t>
            </a:r>
            <a:r>
              <a:rPr lang="zh-CN" altLang="en-US" sz="2000" b="1" dirty="0" smtClean="0">
                <a:latin typeface="Times New Roman" pitchFamily="18" charset="0"/>
                <a:ea typeface="仿宋" pitchFamily="49" charset="-122"/>
              </a:rPr>
              <a:t>：取消</a:t>
            </a:r>
            <a:endParaRPr lang="zh-CN" altLang="en-US" sz="2000" b="1" dirty="0">
              <a:latin typeface="Times New Roman" pitchFamily="18" charset="0"/>
              <a:ea typeface="仿宋" pitchFamily="49" charset="-122"/>
            </a:endParaRPr>
          </a:p>
        </p:txBody>
      </p:sp>
      <p:sp>
        <p:nvSpPr>
          <p:cNvPr id="2" name="矩形 1"/>
          <p:cNvSpPr/>
          <p:nvPr/>
        </p:nvSpPr>
        <p:spPr>
          <a:xfrm>
            <a:off x="755576" y="42759"/>
            <a:ext cx="6157456"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改革</a:t>
            </a:r>
            <a:r>
              <a:rPr lang="zh-CN" altLang="en-US" sz="3200" b="1" dirty="0">
                <a:ln w="10541" cmpd="sng">
                  <a:solidFill>
                    <a:schemeClr val="tx1"/>
                  </a:solidFill>
                  <a:prstDash val="solid"/>
                </a:ln>
                <a:solidFill>
                  <a:srgbClr val="A72378"/>
                </a:solidFill>
                <a:latin typeface="Times New Roman" pitchFamily="18" charset="0"/>
                <a:ea typeface="宋体" pitchFamily="2" charset="-122"/>
              </a:rPr>
              <a:t>举措</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5</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：进一步简化申请流程</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grpSp>
        <p:nvGrpSpPr>
          <p:cNvPr id="17" name="组合 16"/>
          <p:cNvGrpSpPr/>
          <p:nvPr/>
        </p:nvGrpSpPr>
        <p:grpSpPr>
          <a:xfrm>
            <a:off x="5148064" y="1901060"/>
            <a:ext cx="3672408" cy="814706"/>
            <a:chOff x="4716016" y="1779662"/>
            <a:chExt cx="3672408" cy="814706"/>
          </a:xfrm>
        </p:grpSpPr>
        <p:sp>
          <p:nvSpPr>
            <p:cNvPr id="16" name="椭圆形标注 15"/>
            <p:cNvSpPr/>
            <p:nvPr/>
          </p:nvSpPr>
          <p:spPr>
            <a:xfrm>
              <a:off x="4716016" y="1779662"/>
              <a:ext cx="3672408" cy="814706"/>
            </a:xfrm>
            <a:prstGeom prst="wedgeEllipseCallout">
              <a:avLst>
                <a:gd name="adj1" fmla="val -48131"/>
                <a:gd name="adj2" fmla="val 86365"/>
              </a:avLst>
            </a:prstGeom>
            <a:solidFill>
              <a:srgbClr val="FFFF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00"/>
                </a:solidFill>
              </a:endParaRPr>
            </a:p>
          </p:txBody>
        </p:sp>
        <p:sp>
          <p:nvSpPr>
            <p:cNvPr id="15" name="TextBox 14"/>
            <p:cNvSpPr txBox="1"/>
            <p:nvPr/>
          </p:nvSpPr>
          <p:spPr>
            <a:xfrm>
              <a:off x="5220072" y="1863849"/>
              <a:ext cx="2808312" cy="646331"/>
            </a:xfrm>
            <a:prstGeom prst="rect">
              <a:avLst/>
            </a:prstGeom>
            <a:noFill/>
          </p:spPr>
          <p:txBody>
            <a:bodyPr wrap="square" rtlCol="0">
              <a:spAutoFit/>
            </a:bodyPr>
            <a:lstStyle/>
            <a:p>
              <a:r>
                <a:rPr lang="zh-CN" altLang="en-US" b="1" dirty="0" smtClean="0">
                  <a:latin typeface="Times New Roman" pitchFamily="18" charset="0"/>
                  <a:ea typeface="仿宋" pitchFamily="49" charset="-122"/>
                </a:rPr>
                <a:t>论著：期刊论文、会议论文、专著</a:t>
              </a:r>
              <a:endParaRPr lang="zh-CN" altLang="en-US" b="1" dirty="0">
                <a:latin typeface="Times New Roman" pitchFamily="18" charset="0"/>
                <a:ea typeface="仿宋" pitchFamily="49" charset="-122"/>
              </a:endParaRPr>
            </a:p>
          </p:txBody>
        </p:sp>
      </p:grpSp>
    </p:spTree>
    <p:extLst>
      <p:ext uri="{BB962C8B-B14F-4D97-AF65-F5344CB8AC3E}">
        <p14:creationId xmlns:p14="http://schemas.microsoft.com/office/powerpoint/2010/main" val="374902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9558" y="0"/>
            <a:ext cx="5740674" cy="646331"/>
          </a:xfrm>
          <a:prstGeom prst="rect">
            <a:avLst/>
          </a:prstGeom>
          <a:noFill/>
        </p:spPr>
        <p:txBody>
          <a:bodyPr wrap="none" lIns="91440" tIns="45720" rIns="91440" bIns="45720">
            <a:spAutoFit/>
          </a:bodyPr>
          <a:lstStyle/>
          <a:p>
            <a:pPr algn="ctr"/>
            <a:r>
              <a:rPr lang="en-US" altLang="zh-CN" sz="3600" b="1" dirty="0" smtClean="0">
                <a:ln w="10541" cmpd="sng">
                  <a:solidFill>
                    <a:schemeClr val="tx1"/>
                  </a:solidFill>
                  <a:prstDash val="solid"/>
                </a:ln>
                <a:solidFill>
                  <a:srgbClr val="A72378"/>
                </a:solidFill>
                <a:latin typeface="Times New Roman" pitchFamily="18" charset="0"/>
                <a:ea typeface="宋体" pitchFamily="2" charset="-122"/>
              </a:rPr>
              <a:t>2018</a:t>
            </a:r>
            <a:r>
              <a:rPr lang="zh-CN" altLang="en-US" sz="3600" b="1" dirty="0" smtClean="0">
                <a:ln w="10541" cmpd="sng">
                  <a:solidFill>
                    <a:schemeClr val="tx1"/>
                  </a:solidFill>
                  <a:prstDash val="solid"/>
                </a:ln>
                <a:solidFill>
                  <a:srgbClr val="A72378"/>
                </a:solidFill>
                <a:latin typeface="Times New Roman" pitchFamily="18" charset="0"/>
                <a:ea typeface="宋体" pitchFamily="2" charset="-122"/>
              </a:rPr>
              <a:t>年度国家基金资助计划</a:t>
            </a:r>
            <a:endParaRPr lang="zh-CN" altLang="en-US" sz="36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
        <p:nvSpPr>
          <p:cNvPr id="3" name="内容占位符 3"/>
          <p:cNvSpPr txBox="1">
            <a:spLocks/>
          </p:cNvSpPr>
          <p:nvPr>
            <p:custDataLst>
              <p:tags r:id="rId1"/>
            </p:custDataLst>
          </p:nvPr>
        </p:nvSpPr>
        <p:spPr>
          <a:xfrm>
            <a:off x="539552" y="771550"/>
            <a:ext cx="8424936" cy="51845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altLang="zh-CN" sz="2400" b="1" dirty="0" smtClean="0">
                <a:latin typeface="Times New Roman" panose="02020603050405020304" pitchFamily="18" charset="0"/>
                <a:ea typeface="仿宋" panose="02010609060101010101" pitchFamily="49" charset="-122"/>
              </a:rPr>
              <a:t>2018</a:t>
            </a:r>
            <a:r>
              <a:rPr lang="zh-CN" altLang="en-US" sz="2400" b="1" dirty="0" smtClean="0">
                <a:latin typeface="Times New Roman" panose="02020603050405020304" pitchFamily="18" charset="0"/>
                <a:ea typeface="仿宋" panose="02010609060101010101" pitchFamily="49" charset="-122"/>
              </a:rPr>
              <a:t>年安排资助计划（含联合资助委外经费）</a:t>
            </a:r>
            <a:r>
              <a:rPr lang="en-US" altLang="zh-CN" sz="2400" b="1" dirty="0" smtClean="0">
                <a:solidFill>
                  <a:srgbClr val="FF0000"/>
                </a:solidFill>
                <a:latin typeface="Times New Roman" panose="02020603050405020304" pitchFamily="18" charset="0"/>
                <a:ea typeface="仿宋" panose="02010609060101010101" pitchFamily="49" charset="-122"/>
              </a:rPr>
              <a:t>264.46</a:t>
            </a:r>
            <a:r>
              <a:rPr lang="zh-CN" altLang="en-US" sz="2400" b="1" dirty="0" smtClean="0">
                <a:latin typeface="Times New Roman" panose="02020603050405020304" pitchFamily="18" charset="0"/>
                <a:ea typeface="仿宋" panose="02010609060101010101" pitchFamily="49" charset="-122"/>
              </a:rPr>
              <a:t>亿元</a:t>
            </a:r>
            <a:r>
              <a:rPr lang="zh-CN" altLang="zh-CN" sz="2400" b="1" dirty="0" smtClean="0">
                <a:latin typeface="Times New Roman" panose="02020603050405020304" pitchFamily="18" charset="0"/>
                <a:ea typeface="仿宋" panose="02010609060101010101" pitchFamily="49" charset="-122"/>
              </a:rPr>
              <a:t>。</a:t>
            </a:r>
            <a:r>
              <a:rPr lang="zh-CN" altLang="en-US" sz="2400" b="1" dirty="0" smtClean="0">
                <a:latin typeface="Times New Roman" panose="02020603050405020304" pitchFamily="18" charset="0"/>
                <a:ea typeface="仿宋" panose="02010609060101010101" pitchFamily="49" charset="-122"/>
              </a:rPr>
              <a:t>比</a:t>
            </a:r>
            <a:r>
              <a:rPr lang="en-US" altLang="zh-CN" sz="2400" b="1" dirty="0" smtClean="0">
                <a:latin typeface="Times New Roman" panose="02020603050405020304" pitchFamily="18" charset="0"/>
                <a:ea typeface="仿宋" panose="02010609060101010101" pitchFamily="49" charset="-122"/>
              </a:rPr>
              <a:t>2017</a:t>
            </a:r>
            <a:r>
              <a:rPr lang="zh-CN" altLang="en-US" sz="2400" b="1" dirty="0" smtClean="0">
                <a:latin typeface="Times New Roman" panose="02020603050405020304" pitchFamily="18" charset="0"/>
                <a:ea typeface="仿宋" panose="02010609060101010101" pitchFamily="49" charset="-122"/>
              </a:rPr>
              <a:t>年的</a:t>
            </a:r>
            <a:r>
              <a:rPr lang="en-US" altLang="zh-CN" sz="2400" b="1" dirty="0" smtClean="0">
                <a:solidFill>
                  <a:srgbClr val="FF0000"/>
                </a:solidFill>
                <a:latin typeface="Times New Roman" panose="02020603050405020304" pitchFamily="18" charset="0"/>
                <a:ea typeface="仿宋" panose="02010609060101010101" pitchFamily="49" charset="-122"/>
              </a:rPr>
              <a:t>255.71</a:t>
            </a:r>
            <a:r>
              <a:rPr lang="zh-CN" altLang="en-US" sz="2400" b="1" dirty="0" smtClean="0">
                <a:latin typeface="Times New Roman" panose="02020603050405020304" pitchFamily="18" charset="0"/>
                <a:ea typeface="仿宋" panose="02010609060101010101" pitchFamily="49" charset="-122"/>
              </a:rPr>
              <a:t>亿元增加</a:t>
            </a:r>
            <a:r>
              <a:rPr lang="en-US" altLang="zh-CN" sz="2400" b="1" dirty="0" smtClean="0">
                <a:latin typeface="Times New Roman" panose="02020603050405020304" pitchFamily="18" charset="0"/>
                <a:ea typeface="仿宋" panose="02010609060101010101" pitchFamily="49" charset="-122"/>
              </a:rPr>
              <a:t>8.75</a:t>
            </a:r>
            <a:r>
              <a:rPr lang="zh-CN" altLang="en-US" sz="2400" b="1" dirty="0" smtClean="0">
                <a:latin typeface="Times New Roman" panose="02020603050405020304" pitchFamily="18" charset="0"/>
                <a:ea typeface="仿宋" panose="02010609060101010101" pitchFamily="49" charset="-122"/>
              </a:rPr>
              <a:t>亿元，</a:t>
            </a:r>
            <a:r>
              <a:rPr lang="zh-CN" altLang="en-US" sz="2400" b="1" dirty="0" smtClean="0">
                <a:solidFill>
                  <a:srgbClr val="C00000"/>
                </a:solidFill>
                <a:latin typeface="Times New Roman" panose="02020603050405020304" pitchFamily="18" charset="0"/>
                <a:ea typeface="仿宋" panose="02010609060101010101" pitchFamily="49" charset="-122"/>
              </a:rPr>
              <a:t>增长</a:t>
            </a:r>
            <a:r>
              <a:rPr lang="en-US" altLang="zh-CN" sz="2400" b="1" dirty="0" smtClean="0">
                <a:latin typeface="Times New Roman" panose="02020603050405020304" pitchFamily="18" charset="0"/>
                <a:ea typeface="仿宋" panose="02010609060101010101" pitchFamily="49" charset="-122"/>
              </a:rPr>
              <a:t>3.42%</a:t>
            </a:r>
            <a:r>
              <a:rPr lang="zh-CN" altLang="en-US" sz="2400" b="1" dirty="0" smtClean="0">
                <a:latin typeface="Times New Roman" panose="02020603050405020304" pitchFamily="18" charset="0"/>
                <a:ea typeface="仿宋" panose="02010609060101010101" pitchFamily="49" charset="-122"/>
              </a:rPr>
              <a:t>。</a:t>
            </a:r>
            <a:endParaRPr lang="zh-CN" altLang="zh-CN" sz="2400" b="1" dirty="0" smtClean="0">
              <a:latin typeface="Times New Roman" panose="02020603050405020304" pitchFamily="18" charset="0"/>
              <a:ea typeface="仿宋" panose="02010609060101010101" pitchFamily="49"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4088092025"/>
              </p:ext>
            </p:extLst>
          </p:nvPr>
        </p:nvGraphicFramePr>
        <p:xfrm>
          <a:off x="539552" y="1707654"/>
          <a:ext cx="8064896" cy="2820534"/>
        </p:xfrm>
        <a:graphic>
          <a:graphicData uri="http://schemas.openxmlformats.org/drawingml/2006/table">
            <a:tbl>
              <a:tblPr firstRow="1" bandRow="1">
                <a:tableStyleId>{5940675A-B579-460E-94D1-54222C63F5DA}</a:tableStyleId>
              </a:tblPr>
              <a:tblGrid>
                <a:gridCol w="1944216">
                  <a:extLst>
                    <a:ext uri="{9D8B030D-6E8A-4147-A177-3AD203B41FA5}">
                      <a16:colId xmlns="" xmlns:a16="http://schemas.microsoft.com/office/drawing/2014/main" val="20000"/>
                    </a:ext>
                  </a:extLst>
                </a:gridCol>
                <a:gridCol w="1166529">
                  <a:extLst>
                    <a:ext uri="{9D8B030D-6E8A-4147-A177-3AD203B41FA5}">
                      <a16:colId xmlns="" xmlns:a16="http://schemas.microsoft.com/office/drawing/2014/main" val="20001"/>
                    </a:ext>
                  </a:extLst>
                </a:gridCol>
                <a:gridCol w="1555373">
                  <a:extLst>
                    <a:ext uri="{9D8B030D-6E8A-4147-A177-3AD203B41FA5}">
                      <a16:colId xmlns="" xmlns:a16="http://schemas.microsoft.com/office/drawing/2014/main" val="20002"/>
                    </a:ext>
                  </a:extLst>
                </a:gridCol>
                <a:gridCol w="1555373">
                  <a:extLst>
                    <a:ext uri="{9D8B030D-6E8A-4147-A177-3AD203B41FA5}">
                      <a16:colId xmlns="" xmlns:a16="http://schemas.microsoft.com/office/drawing/2014/main" val="20003"/>
                    </a:ext>
                  </a:extLst>
                </a:gridCol>
                <a:gridCol w="1843405">
                  <a:extLst>
                    <a:ext uri="{9D8B030D-6E8A-4147-A177-3AD203B41FA5}">
                      <a16:colId xmlns="" xmlns:a16="http://schemas.microsoft.com/office/drawing/2014/main" val="20004"/>
                    </a:ext>
                  </a:extLst>
                </a:gridCol>
              </a:tblGrid>
              <a:tr h="470089">
                <a:tc>
                  <a:txBody>
                    <a:bodyPr/>
                    <a:lstStyle/>
                    <a:p>
                      <a:endParaRPr lang="zh-CN" altLang="en-US" sz="1800" b="1" dirty="0">
                        <a:latin typeface="仿宋" panose="02010609060101010101" pitchFamily="49" charset="-122"/>
                        <a:ea typeface="仿宋" panose="02010609060101010101" pitchFamily="49" charset="-122"/>
                      </a:endParaRPr>
                    </a:p>
                  </a:txBody>
                  <a:tcPr>
                    <a:solidFill>
                      <a:schemeClr val="accent2">
                        <a:lumMod val="60000"/>
                        <a:lumOff val="40000"/>
                      </a:schemeClr>
                    </a:solidFill>
                  </a:tcPr>
                </a:tc>
                <a:tc>
                  <a:txBody>
                    <a:bodyPr/>
                    <a:lstStyle/>
                    <a:p>
                      <a:endParaRPr lang="zh-CN" altLang="en-US" sz="1800" b="1" dirty="0">
                        <a:latin typeface="仿宋" panose="02010609060101010101" pitchFamily="49" charset="-122"/>
                        <a:ea typeface="仿宋" panose="02010609060101010101" pitchFamily="49" charset="-122"/>
                      </a:endParaRPr>
                    </a:p>
                  </a:txBody>
                  <a:tcPr>
                    <a:solidFill>
                      <a:schemeClr val="accent2">
                        <a:lumMod val="60000"/>
                        <a:lumOff val="40000"/>
                      </a:schemeClr>
                    </a:solidFill>
                  </a:tcPr>
                </a:tc>
                <a:tc>
                  <a:txBody>
                    <a:bodyPr/>
                    <a:lstStyle/>
                    <a:p>
                      <a:pPr algn="ctr"/>
                      <a:r>
                        <a:rPr lang="en-US" altLang="zh-CN" sz="1800" b="1" dirty="0" smtClean="0">
                          <a:latin typeface="仿宋" panose="02010609060101010101" pitchFamily="49" charset="-122"/>
                          <a:ea typeface="仿宋" panose="02010609060101010101" pitchFamily="49" charset="-122"/>
                        </a:rPr>
                        <a:t>2018</a:t>
                      </a:r>
                      <a:r>
                        <a:rPr lang="zh-CN" altLang="en-US" sz="1800" b="1" dirty="0" smtClean="0">
                          <a:latin typeface="仿宋" panose="02010609060101010101" pitchFamily="49" charset="-122"/>
                          <a:ea typeface="仿宋" panose="02010609060101010101" pitchFamily="49" charset="-122"/>
                        </a:rPr>
                        <a:t>年</a:t>
                      </a:r>
                      <a:endParaRPr lang="zh-CN" altLang="en-US" sz="1800" b="1" dirty="0">
                        <a:latin typeface="仿宋" panose="02010609060101010101" pitchFamily="49" charset="-122"/>
                        <a:ea typeface="仿宋" panose="02010609060101010101" pitchFamily="49" charset="-122"/>
                      </a:endParaRPr>
                    </a:p>
                  </a:txBody>
                  <a:tcPr anchor="ctr">
                    <a:solidFill>
                      <a:schemeClr val="accent2">
                        <a:lumMod val="60000"/>
                        <a:lumOff val="40000"/>
                      </a:schemeClr>
                    </a:solidFill>
                  </a:tcPr>
                </a:tc>
                <a:tc>
                  <a:txBody>
                    <a:bodyPr/>
                    <a:lstStyle/>
                    <a:p>
                      <a:pPr algn="ctr"/>
                      <a:r>
                        <a:rPr lang="en-US" altLang="zh-CN" sz="1800" b="1" dirty="0" smtClean="0">
                          <a:latin typeface="仿宋" panose="02010609060101010101" pitchFamily="49" charset="-122"/>
                          <a:ea typeface="仿宋" panose="02010609060101010101" pitchFamily="49" charset="-122"/>
                        </a:rPr>
                        <a:t>2017</a:t>
                      </a:r>
                      <a:r>
                        <a:rPr lang="zh-CN" altLang="en-US" sz="1800" b="1" dirty="0" smtClean="0">
                          <a:latin typeface="仿宋" panose="02010609060101010101" pitchFamily="49" charset="-122"/>
                          <a:ea typeface="仿宋" panose="02010609060101010101" pitchFamily="49" charset="-122"/>
                        </a:rPr>
                        <a:t>年</a:t>
                      </a:r>
                      <a:endParaRPr lang="zh-CN" altLang="en-US" sz="1800" b="1" dirty="0">
                        <a:latin typeface="仿宋" panose="02010609060101010101" pitchFamily="49" charset="-122"/>
                        <a:ea typeface="仿宋" panose="02010609060101010101" pitchFamily="49" charset="-122"/>
                      </a:endParaRPr>
                    </a:p>
                  </a:txBody>
                  <a:tcPr anchor="ctr">
                    <a:solidFill>
                      <a:schemeClr val="accent2">
                        <a:lumMod val="60000"/>
                        <a:lumOff val="40000"/>
                      </a:schemeClr>
                    </a:solidFill>
                  </a:tcPr>
                </a:tc>
                <a:tc>
                  <a:txBody>
                    <a:bodyPr/>
                    <a:lstStyle/>
                    <a:p>
                      <a:pPr algn="ctr"/>
                      <a:r>
                        <a:rPr lang="zh-CN" altLang="en-US" sz="1800" b="1" dirty="0" smtClean="0">
                          <a:latin typeface="仿宋" panose="02010609060101010101" pitchFamily="49" charset="-122"/>
                          <a:ea typeface="仿宋" panose="02010609060101010101" pitchFamily="49" charset="-122"/>
                        </a:rPr>
                        <a:t>增幅</a:t>
                      </a:r>
                      <a:endParaRPr lang="zh-CN" altLang="en-US" sz="1800" b="1" dirty="0">
                        <a:latin typeface="仿宋" panose="02010609060101010101" pitchFamily="49" charset="-122"/>
                        <a:ea typeface="仿宋" panose="02010609060101010101" pitchFamily="49" charset="-122"/>
                      </a:endParaRPr>
                    </a:p>
                  </a:txBody>
                  <a:tcPr anchor="ctr">
                    <a:solidFill>
                      <a:schemeClr val="accent2">
                        <a:lumMod val="60000"/>
                        <a:lumOff val="40000"/>
                      </a:schemeClr>
                    </a:solidFill>
                  </a:tcPr>
                </a:tc>
                <a:extLst>
                  <a:ext uri="{0D108BD9-81ED-4DB2-BD59-A6C34878D82A}">
                    <a16:rowId xmlns="" xmlns:a16="http://schemas.microsoft.com/office/drawing/2014/main" val="10000"/>
                  </a:ext>
                </a:extLst>
              </a:tr>
              <a:tr h="470089">
                <a:tc rowSpan="2">
                  <a:txBody>
                    <a:bodyPr/>
                    <a:lstStyle/>
                    <a:p>
                      <a:pPr algn="ctr"/>
                      <a:r>
                        <a:rPr lang="zh-CN" altLang="en-US" sz="1800" dirty="0" smtClean="0">
                          <a:latin typeface="仿宋" panose="02010609060101010101" pitchFamily="49" charset="-122"/>
                          <a:ea typeface="仿宋" panose="02010609060101010101" pitchFamily="49" charset="-122"/>
                        </a:rPr>
                        <a:t>直接费用资助计划</a:t>
                      </a:r>
                      <a:endParaRPr lang="zh-CN" altLang="en-US" sz="1800" b="1" dirty="0">
                        <a:latin typeface="仿宋" panose="02010609060101010101" pitchFamily="49" charset="-122"/>
                        <a:ea typeface="仿宋" panose="02010609060101010101" pitchFamily="49" charset="-122"/>
                      </a:endParaRPr>
                    </a:p>
                  </a:txBody>
                  <a:tcPr anchor="ctr"/>
                </a:tc>
                <a:tc>
                  <a:txBody>
                    <a:bodyPr/>
                    <a:lstStyle/>
                    <a:p>
                      <a:pPr algn="ctr"/>
                      <a:r>
                        <a:rPr lang="zh-CN" altLang="en-US" sz="1800" dirty="0" smtClean="0">
                          <a:latin typeface="仿宋" panose="02010609060101010101" pitchFamily="49" charset="-122"/>
                          <a:ea typeface="仿宋" panose="02010609060101010101" pitchFamily="49" charset="-122"/>
                        </a:rPr>
                        <a:t>委内经费</a:t>
                      </a:r>
                      <a:endParaRPr lang="zh-CN" altLang="en-US" sz="1800" b="1" dirty="0">
                        <a:latin typeface="仿宋" panose="02010609060101010101" pitchFamily="49" charset="-122"/>
                        <a:ea typeface="仿宋" panose="02010609060101010101" pitchFamily="49" charset="-122"/>
                      </a:endParaRPr>
                    </a:p>
                  </a:txBody>
                  <a:tcPr anchor="ctr"/>
                </a:tc>
                <a:tc>
                  <a:txBody>
                    <a:bodyPr/>
                    <a:lstStyle/>
                    <a:p>
                      <a:pPr marL="0" algn="ctr" defTabSz="914400" rtl="0" eaLnBrk="1" latinLnBrk="0" hangingPunct="1"/>
                      <a:r>
                        <a:rPr lang="en-US" altLang="zh-CN" sz="1800" kern="1200" dirty="0" smtClean="0">
                          <a:latin typeface="仿宋" panose="02010609060101010101" pitchFamily="49" charset="-122"/>
                          <a:ea typeface="仿宋" panose="02010609060101010101" pitchFamily="49" charset="-122"/>
                        </a:rPr>
                        <a:t>256.00</a:t>
                      </a:r>
                      <a:endParaRPr lang="zh-CN" altLang="en-US" sz="1800" b="1" kern="1200" dirty="0" smtClean="0">
                        <a:solidFill>
                          <a:schemeClr val="dk1"/>
                        </a:solidFill>
                        <a:latin typeface="仿宋" panose="02010609060101010101" pitchFamily="49" charset="-122"/>
                        <a:ea typeface="仿宋" panose="02010609060101010101" pitchFamily="49" charset="-122"/>
                        <a:cs typeface="+mn-cs"/>
                      </a:endParaRPr>
                    </a:p>
                  </a:txBody>
                  <a:tcPr anchor="ctr"/>
                </a:tc>
                <a:tc>
                  <a:txBody>
                    <a:bodyPr/>
                    <a:lstStyle/>
                    <a:p>
                      <a:pPr algn="ctr"/>
                      <a:r>
                        <a:rPr lang="en-US" altLang="zh-CN" sz="1800" dirty="0" smtClean="0">
                          <a:latin typeface="仿宋" panose="02010609060101010101" pitchFamily="49" charset="-122"/>
                          <a:ea typeface="仿宋" panose="02010609060101010101" pitchFamily="49" charset="-122"/>
                        </a:rPr>
                        <a:t>248.00</a:t>
                      </a:r>
                      <a:endParaRPr lang="zh-CN" altLang="en-US" sz="1800" b="1" dirty="0">
                        <a:latin typeface="仿宋" panose="02010609060101010101" pitchFamily="49" charset="-122"/>
                        <a:ea typeface="仿宋" panose="02010609060101010101" pitchFamily="49" charset="-122"/>
                      </a:endParaRPr>
                    </a:p>
                  </a:txBody>
                  <a:tcPr anchor="ctr"/>
                </a:tc>
                <a:tc>
                  <a:txBody>
                    <a:bodyPr/>
                    <a:lstStyle/>
                    <a:p>
                      <a:pPr marL="0" algn="ctr" defTabSz="914400" rtl="0" eaLnBrk="1" fontAlgn="ctr" latinLnBrk="0" hangingPunct="1"/>
                      <a:r>
                        <a:rPr lang="en-US" altLang="zh-CN" sz="1800" kern="1200" dirty="0" smtClean="0">
                          <a:latin typeface="仿宋" panose="02010609060101010101" pitchFamily="49" charset="-122"/>
                          <a:ea typeface="仿宋" panose="02010609060101010101" pitchFamily="49" charset="-122"/>
                        </a:rPr>
                        <a:t>3.23%</a:t>
                      </a:r>
                      <a:endParaRPr lang="en-US" altLang="zh-CN" sz="1800" b="1" kern="1200" dirty="0" smtClean="0">
                        <a:solidFill>
                          <a:schemeClr val="dk1"/>
                        </a:solidFill>
                        <a:latin typeface="仿宋" panose="02010609060101010101" pitchFamily="49" charset="-122"/>
                        <a:ea typeface="仿宋" panose="02010609060101010101" pitchFamily="49" charset="-122"/>
                        <a:cs typeface="+mn-cs"/>
                      </a:endParaRPr>
                    </a:p>
                  </a:txBody>
                  <a:tcPr marL="9525" marR="9525" marT="9525" marB="0" anchor="ctr"/>
                </a:tc>
                <a:extLst>
                  <a:ext uri="{0D108BD9-81ED-4DB2-BD59-A6C34878D82A}">
                    <a16:rowId xmlns="" xmlns:a16="http://schemas.microsoft.com/office/drawing/2014/main" val="10001"/>
                  </a:ext>
                </a:extLst>
              </a:tr>
              <a:tr h="470089">
                <a:tc vMerge="1">
                  <a:txBody>
                    <a:bodyPr/>
                    <a:lstStyle/>
                    <a:p>
                      <a:endParaRPr lang="zh-CN"/>
                    </a:p>
                  </a:txBody>
                  <a:tcP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zh-CN" altLang="en-US" sz="1800" dirty="0" smtClean="0">
                          <a:latin typeface="仿宋" panose="02010609060101010101" pitchFamily="49" charset="-122"/>
                          <a:ea typeface="仿宋" panose="02010609060101010101" pitchFamily="49" charset="-122"/>
                        </a:rPr>
                        <a:t>委外经费</a:t>
                      </a:r>
                      <a:endParaRPr lang="zh-CN" altLang="en-US" sz="1800" b="1" dirty="0">
                        <a:latin typeface="仿宋" panose="02010609060101010101" pitchFamily="49" charset="-122"/>
                        <a:ea typeface="仿宋" panose="02010609060101010101" pitchFamily="49" charset="-122"/>
                      </a:endParaRPr>
                    </a:p>
                  </a:txBody>
                  <a:tcPr anchor="ctr"/>
                </a:tc>
                <a:tc>
                  <a:txBody>
                    <a:bodyPr/>
                    <a:lstStyle/>
                    <a:p>
                      <a:pPr marL="0" algn="ctr" defTabSz="914400" rtl="0" eaLnBrk="1" latinLnBrk="0" hangingPunct="1"/>
                      <a:r>
                        <a:rPr lang="en-US" altLang="zh-CN" sz="1800" kern="1200" dirty="0" smtClean="0">
                          <a:latin typeface="仿宋" panose="02010609060101010101" pitchFamily="49" charset="-122"/>
                          <a:ea typeface="仿宋" panose="02010609060101010101" pitchFamily="49" charset="-122"/>
                        </a:rPr>
                        <a:t>8.46</a:t>
                      </a:r>
                      <a:endParaRPr lang="zh-CN" altLang="en-US" sz="1800" b="1" kern="1200" dirty="0" smtClean="0">
                        <a:solidFill>
                          <a:schemeClr val="dk1"/>
                        </a:solidFill>
                        <a:latin typeface="仿宋" panose="02010609060101010101" pitchFamily="49" charset="-122"/>
                        <a:ea typeface="仿宋" panose="02010609060101010101" pitchFamily="49" charset="-122"/>
                        <a:cs typeface="+mn-cs"/>
                      </a:endParaRPr>
                    </a:p>
                  </a:txBody>
                  <a:tcPr anchor="ctr"/>
                </a:tc>
                <a:tc>
                  <a:txBody>
                    <a:bodyPr/>
                    <a:lstStyle/>
                    <a:p>
                      <a:pPr algn="ctr"/>
                      <a:r>
                        <a:rPr lang="en-US" altLang="zh-CN" sz="1800" dirty="0" smtClean="0">
                          <a:latin typeface="仿宋" panose="02010609060101010101" pitchFamily="49" charset="-122"/>
                          <a:ea typeface="仿宋" panose="02010609060101010101" pitchFamily="49" charset="-122"/>
                        </a:rPr>
                        <a:t>7.71</a:t>
                      </a:r>
                      <a:endParaRPr lang="zh-CN" altLang="en-US" sz="1800" b="1" dirty="0">
                        <a:latin typeface="仿宋" panose="02010609060101010101" pitchFamily="49" charset="-122"/>
                        <a:ea typeface="仿宋" panose="02010609060101010101" pitchFamily="49" charset="-122"/>
                      </a:endParaRPr>
                    </a:p>
                  </a:txBody>
                  <a:tcPr anchor="ctr"/>
                </a:tc>
                <a:tc>
                  <a:txBody>
                    <a:bodyPr/>
                    <a:lstStyle/>
                    <a:p>
                      <a:pPr marL="0" algn="ctr" defTabSz="914400" rtl="0" eaLnBrk="1" fontAlgn="ctr" latinLnBrk="0" hangingPunct="1"/>
                      <a:r>
                        <a:rPr lang="en-US" altLang="zh-CN" sz="1800" kern="1200" dirty="0" smtClean="0">
                          <a:latin typeface="仿宋" panose="02010609060101010101" pitchFamily="49" charset="-122"/>
                          <a:ea typeface="仿宋" panose="02010609060101010101" pitchFamily="49" charset="-122"/>
                        </a:rPr>
                        <a:t>9.73%</a:t>
                      </a:r>
                      <a:endParaRPr lang="en-US" altLang="zh-CN" sz="1800" b="1" kern="1200" dirty="0" smtClean="0">
                        <a:solidFill>
                          <a:schemeClr val="dk1"/>
                        </a:solidFill>
                        <a:latin typeface="仿宋" panose="02010609060101010101" pitchFamily="49" charset="-122"/>
                        <a:ea typeface="仿宋" panose="02010609060101010101" pitchFamily="49" charset="-122"/>
                        <a:cs typeface="+mn-cs"/>
                      </a:endParaRPr>
                    </a:p>
                  </a:txBody>
                  <a:tcPr marL="9525" marR="9525" marT="9525" marB="0" anchor="ctr"/>
                </a:tc>
                <a:extLst>
                  <a:ext uri="{0D108BD9-81ED-4DB2-BD59-A6C34878D82A}">
                    <a16:rowId xmlns="" xmlns:a16="http://schemas.microsoft.com/office/drawing/2014/main" val="10002"/>
                  </a:ext>
                </a:extLst>
              </a:tr>
              <a:tr h="470089">
                <a:tc gridSpan="2">
                  <a:txBody>
                    <a:bodyPr/>
                    <a:lstStyle/>
                    <a:p>
                      <a:pPr algn="ctr"/>
                      <a:r>
                        <a:rPr lang="zh-CN" altLang="en-US" sz="18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小计</a:t>
                      </a:r>
                      <a:endParaRPr lang="zh-CN" altLang="en-US" sz="1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txBody>
                  <a:tcPr anchor="ctr"/>
                </a:tc>
                <a:tc hMerge="1">
                  <a:txBody>
                    <a:bodyPr/>
                    <a:lstStyle/>
                    <a:p>
                      <a:endParaRPr lang="zh-CN"/>
                    </a:p>
                  </a:txBody>
                  <a:tcPr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marL="0" algn="ctr" defTabSz="914400" rtl="0" eaLnBrk="1" fontAlgn="ctr" latinLnBrk="0" hangingPunct="1"/>
                      <a:r>
                        <a:rPr lang="en-US" altLang="zh-CN" sz="1800" b="1" u="none" strike="noStrike" kern="1200"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264.46</a:t>
                      </a:r>
                      <a:endParaRPr lang="zh-CN" altLang="en-US" sz="1800" b="1" i="0" u="none" strike="noStrike" kern="1200" dirty="0">
                        <a:solidFill>
                          <a:srgbClr val="00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cs"/>
                      </a:endParaRPr>
                    </a:p>
                  </a:txBody>
                  <a:tcPr anchor="ctr"/>
                </a:tc>
                <a:tc>
                  <a:txBody>
                    <a:bodyPr/>
                    <a:lstStyle/>
                    <a:p>
                      <a:pPr algn="ctr" fontAlgn="ctr"/>
                      <a:r>
                        <a:rPr lang="en-US" altLang="zh-CN" sz="1800" b="1" u="none" strike="noStrike"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255.71</a:t>
                      </a:r>
                      <a:endParaRPr lang="en-US" altLang="zh-CN" sz="1800" b="1" i="0" u="none" strike="noStrike" dirty="0">
                        <a:solidFill>
                          <a:srgbClr val="00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txBody>
                  <a:tcPr anchor="ctr"/>
                </a:tc>
                <a:tc>
                  <a:txBody>
                    <a:bodyPr/>
                    <a:lstStyle/>
                    <a:p>
                      <a:pPr marL="0" algn="ctr" defTabSz="914400" rtl="0" eaLnBrk="1" fontAlgn="ctr" latinLnBrk="0" hangingPunct="1"/>
                      <a:r>
                        <a:rPr lang="en-US" altLang="zh-CN" sz="1800" b="1" kern="1200"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3.42%</a:t>
                      </a:r>
                      <a:endParaRPr lang="en-US" altLang="zh-CN" sz="1800" b="1" kern="1200" dirty="0" smtClean="0">
                        <a:solidFill>
                          <a:schemeClr val="dk1"/>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cs"/>
                      </a:endParaRPr>
                    </a:p>
                  </a:txBody>
                  <a:tcPr marL="9525" marR="9525" marT="9525" marB="0" anchor="ctr"/>
                </a:tc>
                <a:extLst>
                  <a:ext uri="{0D108BD9-81ED-4DB2-BD59-A6C34878D82A}">
                    <a16:rowId xmlns="" xmlns:a16="http://schemas.microsoft.com/office/drawing/2014/main" val="10003"/>
                  </a:ext>
                </a:extLst>
              </a:tr>
              <a:tr h="470089">
                <a:tc gridSpan="2">
                  <a:txBody>
                    <a:bodyPr/>
                    <a:lstStyle/>
                    <a:p>
                      <a:pPr algn="ctr"/>
                      <a:r>
                        <a:rPr lang="zh-CN" altLang="en-US" sz="1800" dirty="0" smtClean="0">
                          <a:latin typeface="仿宋" panose="02010609060101010101" pitchFamily="49" charset="-122"/>
                          <a:ea typeface="仿宋" panose="02010609060101010101" pitchFamily="49" charset="-122"/>
                        </a:rPr>
                        <a:t>间接费用（估算）</a:t>
                      </a:r>
                      <a:endParaRPr lang="zh-CN" altLang="en-US" sz="1800" b="1" dirty="0">
                        <a:latin typeface="仿宋" panose="02010609060101010101" pitchFamily="49" charset="-122"/>
                        <a:ea typeface="仿宋" panose="02010609060101010101" pitchFamily="49" charset="-122"/>
                      </a:endParaRPr>
                    </a:p>
                  </a:txBody>
                  <a:tcPr anchor="ctr"/>
                </a:tc>
                <a:tc hMerge="1">
                  <a:txBody>
                    <a:bodyPr/>
                    <a:lstStyle/>
                    <a:p>
                      <a:endParaRPr lang="zh-CN"/>
                    </a:p>
                  </a:txBody>
                  <a:tcPr anchor="ct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marL="0" algn="ctr" defTabSz="914400" rtl="0" eaLnBrk="1" latinLnBrk="0" hangingPunct="1"/>
                      <a:r>
                        <a:rPr lang="en-US" altLang="zh-CN" sz="1800" kern="1200" dirty="0" smtClean="0">
                          <a:latin typeface="仿宋" panose="02010609060101010101" pitchFamily="49" charset="-122"/>
                          <a:ea typeface="仿宋" panose="02010609060101010101" pitchFamily="49" charset="-122"/>
                        </a:rPr>
                        <a:t>48</a:t>
                      </a:r>
                      <a:endParaRPr lang="zh-CN" altLang="en-US" sz="1800" b="1" kern="1200" dirty="0" smtClean="0">
                        <a:solidFill>
                          <a:schemeClr val="dk1"/>
                        </a:solidFill>
                        <a:latin typeface="仿宋" panose="02010609060101010101" pitchFamily="49" charset="-122"/>
                        <a:ea typeface="仿宋" panose="02010609060101010101" pitchFamily="49" charset="-122"/>
                        <a:cs typeface="+mn-cs"/>
                      </a:endParaRPr>
                    </a:p>
                  </a:txBody>
                  <a:tcPr anchor="ctr"/>
                </a:tc>
                <a:tc>
                  <a:txBody>
                    <a:bodyPr/>
                    <a:lstStyle/>
                    <a:p>
                      <a:pPr algn="ctr"/>
                      <a:r>
                        <a:rPr lang="en-US" altLang="zh-CN" sz="1800" dirty="0" smtClean="0">
                          <a:latin typeface="仿宋" panose="02010609060101010101" pitchFamily="49" charset="-122"/>
                          <a:ea typeface="仿宋" panose="02010609060101010101" pitchFamily="49" charset="-122"/>
                        </a:rPr>
                        <a:t>43</a:t>
                      </a:r>
                      <a:endParaRPr lang="zh-CN" altLang="en-US" sz="1800" b="1" dirty="0">
                        <a:latin typeface="仿宋" panose="02010609060101010101" pitchFamily="49" charset="-122"/>
                        <a:ea typeface="仿宋" panose="02010609060101010101" pitchFamily="49" charset="-122"/>
                      </a:endParaRPr>
                    </a:p>
                  </a:txBody>
                  <a:tcPr anchor="ctr"/>
                </a:tc>
                <a:tc>
                  <a:txBody>
                    <a:bodyPr/>
                    <a:lstStyle/>
                    <a:p>
                      <a:pPr algn="r" fontAlgn="ctr"/>
                      <a:endParaRPr lang="en-US" altLang="zh-CN" sz="1800" b="1" i="0" u="none" strike="noStrike" dirty="0">
                        <a:solidFill>
                          <a:srgbClr val="000000"/>
                        </a:solidFill>
                        <a:effectLst/>
                        <a:latin typeface="仿宋" panose="02010609060101010101" pitchFamily="49" charset="-122"/>
                        <a:ea typeface="仿宋" panose="02010609060101010101" pitchFamily="49" charset="-122"/>
                      </a:endParaRPr>
                    </a:p>
                  </a:txBody>
                  <a:tcPr anchor="ctr"/>
                </a:tc>
                <a:extLst>
                  <a:ext uri="{0D108BD9-81ED-4DB2-BD59-A6C34878D82A}">
                    <a16:rowId xmlns="" xmlns:a16="http://schemas.microsoft.com/office/drawing/2014/main" val="10004"/>
                  </a:ext>
                </a:extLst>
              </a:tr>
              <a:tr h="470089">
                <a:tc gridSpan="2">
                  <a:txBody>
                    <a:bodyPr/>
                    <a:lstStyle/>
                    <a:p>
                      <a:pPr algn="ctr"/>
                      <a:r>
                        <a:rPr lang="zh-CN" altLang="en-US" sz="1800" dirty="0" smtClean="0">
                          <a:latin typeface="仿宋" panose="02010609060101010101" pitchFamily="49" charset="-122"/>
                          <a:ea typeface="仿宋" panose="02010609060101010101" pitchFamily="49" charset="-122"/>
                        </a:rPr>
                        <a:t>合计</a:t>
                      </a:r>
                      <a:endParaRPr lang="zh-CN" altLang="en-US" sz="1800" b="1" dirty="0">
                        <a:latin typeface="仿宋" panose="02010609060101010101" pitchFamily="49" charset="-122"/>
                        <a:ea typeface="仿宋" panose="02010609060101010101" pitchFamily="49" charset="-122"/>
                      </a:endParaRPr>
                    </a:p>
                  </a:txBody>
                  <a:tcPr anchor="ctr"/>
                </a:tc>
                <a:tc hMerge="1">
                  <a:txBody>
                    <a:bodyPr/>
                    <a:lstStyle/>
                    <a:p>
                      <a:endParaRPr lang="zh-CN"/>
                    </a:p>
                  </a:txBody>
                  <a:tcPr anchor="ctr">
                    <a:lnT w="12700" cap="flat" cmpd="sng" algn="ctr">
                      <a:solidFill>
                        <a:schemeClr val="accent1"/>
                      </a:solidFill>
                      <a:prstDash val="sysDash"/>
                      <a:round/>
                      <a:headEnd type="none" w="med" len="med"/>
                      <a:tailEnd type="none" w="med" len="med"/>
                    </a:lnT>
                    <a:solidFill>
                      <a:schemeClr val="bg1"/>
                    </a:solidFill>
                  </a:tcPr>
                </a:tc>
                <a:tc>
                  <a:txBody>
                    <a:bodyPr/>
                    <a:lstStyle/>
                    <a:p>
                      <a:pPr marL="0" algn="ctr" defTabSz="914400" rtl="0" eaLnBrk="1" fontAlgn="ctr" latinLnBrk="0" hangingPunct="1"/>
                      <a:r>
                        <a:rPr lang="en-US" altLang="zh-CN" sz="1800" u="none" strike="noStrike" kern="1200" dirty="0" smtClean="0">
                          <a:effectLst/>
                          <a:latin typeface="仿宋" panose="02010609060101010101" pitchFamily="49" charset="-122"/>
                          <a:ea typeface="仿宋" panose="02010609060101010101" pitchFamily="49" charset="-122"/>
                        </a:rPr>
                        <a:t>312.46</a:t>
                      </a:r>
                      <a:endParaRPr lang="zh-CN" altLang="en-US" sz="1800" b="1" i="0" u="none" strike="noStrike" kern="1200" dirty="0">
                        <a:solidFill>
                          <a:srgbClr val="FF0000"/>
                        </a:solidFill>
                        <a:effectLst/>
                        <a:latin typeface="仿宋" panose="02010609060101010101" pitchFamily="49" charset="-122"/>
                        <a:ea typeface="仿宋" panose="02010609060101010101" pitchFamily="49" charset="-122"/>
                        <a:cs typeface="+mn-cs"/>
                      </a:endParaRPr>
                    </a:p>
                  </a:txBody>
                  <a:tcPr anchor="ctr"/>
                </a:tc>
                <a:tc>
                  <a:txBody>
                    <a:bodyPr/>
                    <a:lstStyle/>
                    <a:p>
                      <a:pPr marL="0" algn="ctr" defTabSz="914400" rtl="0" eaLnBrk="1" fontAlgn="ctr" latinLnBrk="0" hangingPunct="1"/>
                      <a:r>
                        <a:rPr lang="en-US" altLang="zh-CN" sz="1800" u="none" strike="noStrike" kern="1200" dirty="0">
                          <a:effectLst/>
                          <a:latin typeface="仿宋" panose="02010609060101010101" pitchFamily="49" charset="-122"/>
                          <a:ea typeface="仿宋" panose="02010609060101010101" pitchFamily="49" charset="-122"/>
                        </a:rPr>
                        <a:t>298.71</a:t>
                      </a:r>
                      <a:endParaRPr lang="en-US" altLang="zh-CN" sz="1800" b="1" i="0" u="none" strike="noStrike" kern="1200" dirty="0">
                        <a:solidFill>
                          <a:srgbClr val="000000"/>
                        </a:solidFill>
                        <a:effectLst/>
                        <a:latin typeface="仿宋" panose="02010609060101010101" pitchFamily="49" charset="-122"/>
                        <a:ea typeface="仿宋" panose="02010609060101010101" pitchFamily="49" charset="-122"/>
                        <a:cs typeface="+mn-cs"/>
                      </a:endParaRPr>
                    </a:p>
                  </a:txBody>
                  <a:tcPr anchor="ctr"/>
                </a:tc>
                <a:tc>
                  <a:txBody>
                    <a:bodyPr/>
                    <a:lstStyle/>
                    <a:p>
                      <a:pPr algn="r" fontAlgn="ctr"/>
                      <a:endParaRPr lang="en-US" altLang="zh-CN" sz="1800" b="1" i="0" u="none" strike="noStrike" dirty="0">
                        <a:solidFill>
                          <a:srgbClr val="000000"/>
                        </a:solidFill>
                        <a:effectLst/>
                        <a:latin typeface="仿宋" panose="02010609060101010101" pitchFamily="49" charset="-122"/>
                        <a:ea typeface="仿宋" panose="02010609060101010101" pitchFamily="49" charset="-122"/>
                      </a:endParaRPr>
                    </a:p>
                  </a:txBody>
                  <a:tcPr anchor="ct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8542143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5" y="42759"/>
            <a:ext cx="6569427"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改革</a:t>
            </a:r>
            <a:r>
              <a:rPr lang="zh-CN" altLang="en-US" sz="3200" b="1" dirty="0">
                <a:ln w="10541" cmpd="sng">
                  <a:solidFill>
                    <a:schemeClr val="tx1"/>
                  </a:solidFill>
                  <a:prstDash val="solid"/>
                </a:ln>
                <a:solidFill>
                  <a:srgbClr val="A72378"/>
                </a:solidFill>
                <a:latin typeface="Times New Roman" pitchFamily="18" charset="0"/>
                <a:ea typeface="宋体" pitchFamily="2" charset="-122"/>
              </a:rPr>
              <a:t>举措</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6</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：优化人才项目资助体系</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grpSp>
        <p:nvGrpSpPr>
          <p:cNvPr id="11" name="组合 10"/>
          <p:cNvGrpSpPr/>
          <p:nvPr/>
        </p:nvGrpSpPr>
        <p:grpSpPr>
          <a:xfrm>
            <a:off x="2915816" y="1059582"/>
            <a:ext cx="6048672" cy="1080120"/>
            <a:chOff x="2915816" y="1094422"/>
            <a:chExt cx="6048672" cy="1477328"/>
          </a:xfrm>
        </p:grpSpPr>
        <p:sp>
          <p:nvSpPr>
            <p:cNvPr id="9" name="圆角矩形 8"/>
            <p:cNvSpPr/>
            <p:nvPr/>
          </p:nvSpPr>
          <p:spPr>
            <a:xfrm>
              <a:off x="2915816" y="1094422"/>
              <a:ext cx="5904656" cy="1477328"/>
            </a:xfrm>
            <a:prstGeom prst="roundRect">
              <a:avLst>
                <a:gd name="adj" fmla="val 938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915816" y="1094422"/>
              <a:ext cx="6048672" cy="957250"/>
            </a:xfrm>
            <a:prstGeom prst="rect">
              <a:avLst/>
            </a:prstGeom>
          </p:spPr>
          <p:txBody>
            <a:bodyPr wrap="square">
              <a:spAutoFit/>
            </a:bodyPr>
            <a:lstStyle/>
            <a:p>
              <a:pPr>
                <a:lnSpc>
                  <a:spcPct val="150000"/>
                </a:lnSpc>
              </a:pPr>
              <a:r>
                <a:rPr lang="zh-CN" altLang="en-US" sz="2000" b="1" dirty="0" smtClean="0">
                  <a:latin typeface="Times New Roman" panose="02020603050405020304" pitchFamily="18" charset="0"/>
                  <a:ea typeface="仿宋" pitchFamily="49" charset="-122"/>
                </a:rPr>
                <a:t>有关杰青、优</a:t>
              </a:r>
              <a:r>
                <a:rPr lang="zh-CN" altLang="en-US" sz="2000" b="1" dirty="0">
                  <a:latin typeface="Times New Roman" panose="02020603050405020304" pitchFamily="18" charset="0"/>
                  <a:ea typeface="仿宋" pitchFamily="49" charset="-122"/>
                </a:rPr>
                <a:t>青与国家其他科技人才计划的统筹协调要求</a:t>
              </a:r>
              <a:r>
                <a:rPr lang="zh-CN" altLang="en-US" sz="2000" b="1" dirty="0" smtClean="0">
                  <a:latin typeface="Times New Roman" panose="02020603050405020304" pitchFamily="18" charset="0"/>
                  <a:ea typeface="仿宋" pitchFamily="49" charset="-122"/>
                </a:rPr>
                <a:t>，</a:t>
              </a:r>
              <a:r>
                <a:rPr lang="zh-CN" altLang="en-US" sz="2000" b="1" dirty="0" smtClean="0">
                  <a:solidFill>
                    <a:srgbClr val="C00000"/>
                  </a:solidFill>
                  <a:latin typeface="Times New Roman" panose="02020603050405020304" pitchFamily="18" charset="0"/>
                  <a:ea typeface="仿宋" pitchFamily="49" charset="-122"/>
                </a:rPr>
                <a:t>另行</a:t>
              </a:r>
              <a:r>
                <a:rPr lang="zh-CN" altLang="en-US" sz="2000" b="1" dirty="0">
                  <a:solidFill>
                    <a:srgbClr val="C00000"/>
                  </a:solidFill>
                  <a:latin typeface="Times New Roman" panose="02020603050405020304" pitchFamily="18" charset="0"/>
                  <a:ea typeface="仿宋" pitchFamily="49" charset="-122"/>
                </a:rPr>
                <a:t>通告</a:t>
              </a:r>
            </a:p>
          </p:txBody>
        </p:sp>
      </p:grpSp>
      <p:sp>
        <p:nvSpPr>
          <p:cNvPr id="5" name="TextBox 4"/>
          <p:cNvSpPr txBox="1"/>
          <p:nvPr/>
        </p:nvSpPr>
        <p:spPr>
          <a:xfrm>
            <a:off x="899592" y="1040418"/>
            <a:ext cx="1584176" cy="523220"/>
          </a:xfrm>
          <a:prstGeom prst="rect">
            <a:avLst/>
          </a:prstGeom>
          <a:noFill/>
        </p:spPr>
        <p:txBody>
          <a:bodyPr wrap="square" rtlCol="0">
            <a:spAutoFit/>
          </a:bodyPr>
          <a:lstStyle/>
          <a:p>
            <a:pPr marL="571500" indent="-571500">
              <a:buFont typeface="+mj-lt"/>
              <a:buAutoNum type="romanUcPeriod"/>
            </a:pPr>
            <a:r>
              <a:rPr lang="zh-CN" altLang="en-US" sz="2800" b="1" dirty="0" smtClean="0">
                <a:latin typeface="Times New Roman" pitchFamily="18" charset="0"/>
                <a:ea typeface="仿宋" pitchFamily="49" charset="-122"/>
              </a:rPr>
              <a:t>杰青</a:t>
            </a:r>
            <a:endParaRPr lang="zh-CN" altLang="en-US" sz="2800" b="1" dirty="0">
              <a:latin typeface="Times New Roman" pitchFamily="18" charset="0"/>
              <a:ea typeface="仿宋" pitchFamily="49" charset="-122"/>
            </a:endParaRPr>
          </a:p>
        </p:txBody>
      </p:sp>
      <p:sp>
        <p:nvSpPr>
          <p:cNvPr id="6" name="TextBox 5"/>
          <p:cNvSpPr txBox="1"/>
          <p:nvPr/>
        </p:nvSpPr>
        <p:spPr>
          <a:xfrm>
            <a:off x="899592" y="2120538"/>
            <a:ext cx="1584176" cy="523220"/>
          </a:xfrm>
          <a:prstGeom prst="rect">
            <a:avLst/>
          </a:prstGeom>
          <a:noFill/>
        </p:spPr>
        <p:txBody>
          <a:bodyPr wrap="square" rtlCol="0">
            <a:spAutoFit/>
          </a:bodyPr>
          <a:lstStyle/>
          <a:p>
            <a:pPr marL="571500" indent="-571500">
              <a:buFont typeface="+mj-lt"/>
              <a:buAutoNum type="romanUcPeriod" startAt="2"/>
            </a:pPr>
            <a:r>
              <a:rPr lang="zh-CN" altLang="en-US" sz="2800" b="1" dirty="0">
                <a:latin typeface="Times New Roman" pitchFamily="18" charset="0"/>
                <a:ea typeface="仿宋" pitchFamily="49" charset="-122"/>
              </a:rPr>
              <a:t>优</a:t>
            </a:r>
            <a:r>
              <a:rPr lang="zh-CN" altLang="en-US" sz="2800" b="1" dirty="0" smtClean="0">
                <a:latin typeface="Times New Roman" pitchFamily="18" charset="0"/>
                <a:ea typeface="仿宋" pitchFamily="49" charset="-122"/>
              </a:rPr>
              <a:t>青</a:t>
            </a:r>
            <a:endParaRPr lang="zh-CN" altLang="en-US" sz="2800" b="1" dirty="0">
              <a:latin typeface="Times New Roman" pitchFamily="18" charset="0"/>
              <a:ea typeface="仿宋" pitchFamily="49" charset="-122"/>
            </a:endParaRPr>
          </a:p>
        </p:txBody>
      </p:sp>
      <p:sp>
        <p:nvSpPr>
          <p:cNvPr id="7" name="TextBox 6"/>
          <p:cNvSpPr txBox="1"/>
          <p:nvPr/>
        </p:nvSpPr>
        <p:spPr>
          <a:xfrm>
            <a:off x="899591" y="3219822"/>
            <a:ext cx="1683419" cy="523220"/>
          </a:xfrm>
          <a:prstGeom prst="rect">
            <a:avLst/>
          </a:prstGeom>
          <a:noFill/>
        </p:spPr>
        <p:txBody>
          <a:bodyPr wrap="square" rtlCol="0">
            <a:spAutoFit/>
          </a:bodyPr>
          <a:lstStyle/>
          <a:p>
            <a:pPr marL="571500" indent="-571500">
              <a:buFont typeface="+mj-lt"/>
              <a:buAutoNum type="romanUcPeriod" startAt="3"/>
            </a:pPr>
            <a:r>
              <a:rPr lang="zh-CN" altLang="en-US" sz="2800" b="1" dirty="0" smtClean="0">
                <a:latin typeface="Times New Roman" pitchFamily="18" charset="0"/>
                <a:ea typeface="仿宋" pitchFamily="49" charset="-122"/>
              </a:rPr>
              <a:t>海青</a:t>
            </a:r>
            <a:endParaRPr lang="zh-CN" altLang="en-US" sz="2800" b="1" dirty="0">
              <a:latin typeface="Times New Roman" pitchFamily="18" charset="0"/>
              <a:ea typeface="仿宋" pitchFamily="49" charset="-122"/>
            </a:endParaRPr>
          </a:p>
        </p:txBody>
      </p:sp>
      <p:sp>
        <p:nvSpPr>
          <p:cNvPr id="8" name="右大括号 7"/>
          <p:cNvSpPr/>
          <p:nvPr/>
        </p:nvSpPr>
        <p:spPr>
          <a:xfrm>
            <a:off x="2438994" y="1203598"/>
            <a:ext cx="288032" cy="1314148"/>
          </a:xfrm>
          <a:prstGeom prst="rightBrace">
            <a:avLst>
              <a:gd name="adj1" fmla="val 8333"/>
              <a:gd name="adj2" fmla="val 30354"/>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4" name="组合 13"/>
          <p:cNvGrpSpPr/>
          <p:nvPr/>
        </p:nvGrpSpPr>
        <p:grpSpPr>
          <a:xfrm>
            <a:off x="2915816" y="2394922"/>
            <a:ext cx="5976664" cy="968916"/>
            <a:chOff x="2915816" y="2382148"/>
            <a:chExt cx="5976664" cy="968916"/>
          </a:xfrm>
        </p:grpSpPr>
        <p:sp>
          <p:nvSpPr>
            <p:cNvPr id="12" name="圆角矩形标注 11"/>
            <p:cNvSpPr/>
            <p:nvPr/>
          </p:nvSpPr>
          <p:spPr>
            <a:xfrm rot="5400000">
              <a:off x="5383686" y="-85722"/>
              <a:ext cx="968916" cy="5904656"/>
            </a:xfrm>
            <a:prstGeom prst="wedgeRoundRectCallout">
              <a:avLst>
                <a:gd name="adj1" fmla="val -47479"/>
                <a:gd name="adj2" fmla="val 62500"/>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987824" y="2427734"/>
              <a:ext cx="5904656" cy="923330"/>
            </a:xfrm>
            <a:prstGeom prst="rect">
              <a:avLst/>
            </a:prstGeom>
          </p:spPr>
          <p:txBody>
            <a:bodyPr wrap="square">
              <a:spAutoFit/>
            </a:bodyPr>
            <a:lstStyle/>
            <a:p>
              <a:pPr>
                <a:lnSpc>
                  <a:spcPct val="150000"/>
                </a:lnSpc>
              </a:pPr>
              <a:r>
                <a:rPr lang="en-US" altLang="zh-CN" b="1" dirty="0">
                  <a:latin typeface="Times New Roman" panose="02020603050405020304" pitchFamily="18" charset="0"/>
                  <a:ea typeface="仿宋" pitchFamily="49" charset="-122"/>
                </a:rPr>
                <a:t>2019</a:t>
              </a:r>
              <a:r>
                <a:rPr lang="zh-CN" altLang="en-US" b="1" dirty="0">
                  <a:latin typeface="Times New Roman" panose="02020603050405020304" pitchFamily="18" charset="0"/>
                  <a:ea typeface="仿宋" pitchFamily="49" charset="-122"/>
                </a:rPr>
                <a:t>年试点开放部分港澳地区机构</a:t>
              </a:r>
              <a:r>
                <a:rPr lang="zh-CN" altLang="en-US" b="1" dirty="0">
                  <a:solidFill>
                    <a:srgbClr val="C00000"/>
                  </a:solidFill>
                  <a:latin typeface="Times New Roman" panose="02020603050405020304" pitchFamily="18" charset="0"/>
                  <a:ea typeface="仿宋" pitchFamily="49" charset="-122"/>
                </a:rPr>
                <a:t>（港</a:t>
              </a:r>
              <a:r>
                <a:rPr lang="en-US" altLang="zh-CN" b="1" dirty="0">
                  <a:solidFill>
                    <a:srgbClr val="C00000"/>
                  </a:solidFill>
                  <a:latin typeface="Times New Roman" panose="02020603050405020304" pitchFamily="18" charset="0"/>
                  <a:ea typeface="仿宋" pitchFamily="49" charset="-122"/>
                </a:rPr>
                <a:t>6+</a:t>
              </a:r>
              <a:r>
                <a:rPr lang="zh-CN" altLang="en-US" b="1" dirty="0">
                  <a:solidFill>
                    <a:srgbClr val="C00000"/>
                  </a:solidFill>
                  <a:latin typeface="Times New Roman" panose="02020603050405020304" pitchFamily="18" charset="0"/>
                  <a:ea typeface="仿宋" pitchFamily="49" charset="-122"/>
                </a:rPr>
                <a:t>澳</a:t>
              </a:r>
              <a:r>
                <a:rPr lang="en-US" altLang="zh-CN" b="1" dirty="0">
                  <a:solidFill>
                    <a:srgbClr val="C00000"/>
                  </a:solidFill>
                  <a:latin typeface="Times New Roman" panose="02020603050405020304" pitchFamily="18" charset="0"/>
                  <a:ea typeface="仿宋" pitchFamily="49" charset="-122"/>
                </a:rPr>
                <a:t>2</a:t>
              </a:r>
              <a:r>
                <a:rPr lang="zh-CN" altLang="en-US" b="1" dirty="0">
                  <a:solidFill>
                    <a:srgbClr val="C00000"/>
                  </a:solidFill>
                  <a:latin typeface="Times New Roman" panose="02020603050405020304" pitchFamily="18" charset="0"/>
                  <a:ea typeface="仿宋" pitchFamily="49" charset="-122"/>
                </a:rPr>
                <a:t>）</a:t>
              </a:r>
              <a:r>
                <a:rPr lang="zh-CN" altLang="en-US" b="1" dirty="0">
                  <a:latin typeface="Times New Roman" panose="02020603050405020304" pitchFamily="18" charset="0"/>
                  <a:ea typeface="仿宋" pitchFamily="49" charset="-122"/>
                </a:rPr>
                <a:t>的科学技术人员</a:t>
              </a:r>
              <a:r>
                <a:rPr lang="zh-CN" altLang="en-US" b="1" dirty="0">
                  <a:solidFill>
                    <a:srgbClr val="C00000"/>
                  </a:solidFill>
                  <a:latin typeface="Times New Roman" panose="02020603050405020304" pitchFamily="18" charset="0"/>
                  <a:ea typeface="仿宋" pitchFamily="49" charset="-122"/>
                </a:rPr>
                <a:t>申请优青</a:t>
              </a:r>
              <a:r>
                <a:rPr lang="zh-CN" altLang="en-US" b="1" dirty="0">
                  <a:latin typeface="Times New Roman" panose="02020603050405020304" pitchFamily="18" charset="0"/>
                  <a:ea typeface="仿宋" pitchFamily="49" charset="-122"/>
                </a:rPr>
                <a:t>项目</a:t>
              </a:r>
              <a:endParaRPr lang="en-US" altLang="zh-CN" b="1" dirty="0">
                <a:latin typeface="Times New Roman" panose="02020603050405020304" pitchFamily="18" charset="0"/>
                <a:ea typeface="仿宋" pitchFamily="49" charset="-122"/>
              </a:endParaRPr>
            </a:p>
          </p:txBody>
        </p:sp>
      </p:grpSp>
      <p:grpSp>
        <p:nvGrpSpPr>
          <p:cNvPr id="17" name="组合 16"/>
          <p:cNvGrpSpPr/>
          <p:nvPr/>
        </p:nvGrpSpPr>
        <p:grpSpPr>
          <a:xfrm>
            <a:off x="2927256" y="3664644"/>
            <a:ext cx="5893216" cy="923330"/>
            <a:chOff x="2927256" y="3304604"/>
            <a:chExt cx="5893216" cy="923330"/>
          </a:xfrm>
        </p:grpSpPr>
        <p:sp>
          <p:nvSpPr>
            <p:cNvPr id="16" name="圆角矩形标注 15"/>
            <p:cNvSpPr/>
            <p:nvPr/>
          </p:nvSpPr>
          <p:spPr>
            <a:xfrm>
              <a:off x="2927256" y="3304604"/>
              <a:ext cx="5893216" cy="923330"/>
            </a:xfrm>
            <a:prstGeom prst="wedgeRoundRectCallout">
              <a:avLst>
                <a:gd name="adj1" fmla="val -61905"/>
                <a:gd name="adj2" fmla="val -55174"/>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059832" y="3304604"/>
              <a:ext cx="5400600" cy="923330"/>
            </a:xfrm>
            <a:prstGeom prst="rect">
              <a:avLst/>
            </a:prstGeom>
          </p:spPr>
          <p:txBody>
            <a:bodyPr wrap="square">
              <a:spAutoFit/>
            </a:bodyPr>
            <a:lstStyle/>
            <a:p>
              <a:pPr>
                <a:lnSpc>
                  <a:spcPct val="150000"/>
                </a:lnSpc>
              </a:pPr>
              <a:r>
                <a:rPr lang="en-US" altLang="zh-CN" b="1" dirty="0" smtClean="0">
                  <a:latin typeface="Times New Roman" panose="02020603050405020304" pitchFamily="18" charset="0"/>
                  <a:ea typeface="仿宋" pitchFamily="49" charset="-122"/>
                </a:rPr>
                <a:t>2019</a:t>
              </a:r>
              <a:r>
                <a:rPr lang="zh-CN" altLang="en-US" b="1" dirty="0" smtClean="0">
                  <a:latin typeface="Times New Roman" panose="02020603050405020304" pitchFamily="18" charset="0"/>
                  <a:ea typeface="仿宋" pitchFamily="49" charset="-122"/>
                </a:rPr>
                <a:t>年，仅</a:t>
              </a:r>
              <a:r>
                <a:rPr lang="zh-CN" altLang="en-US" b="1" dirty="0" smtClean="0">
                  <a:solidFill>
                    <a:srgbClr val="C00000"/>
                  </a:solidFill>
                  <a:latin typeface="Times New Roman" panose="02020603050405020304" pitchFamily="18" charset="0"/>
                  <a:ea typeface="仿宋" pitchFamily="49" charset="-122"/>
                </a:rPr>
                <a:t>保留</a:t>
              </a:r>
              <a:r>
                <a:rPr lang="zh-CN" altLang="en-US" b="1" dirty="0" smtClean="0">
                  <a:latin typeface="Times New Roman" panose="02020603050405020304" pitchFamily="18" charset="0"/>
                  <a:ea typeface="仿宋" pitchFamily="49" charset="-122"/>
                </a:rPr>
                <a:t>海青</a:t>
              </a:r>
              <a:r>
                <a:rPr lang="en-US" altLang="zh-CN" b="1" dirty="0" smtClean="0">
                  <a:latin typeface="Times New Roman" panose="02020603050405020304" pitchFamily="18" charset="0"/>
                  <a:ea typeface="仿宋" pitchFamily="49" charset="-122"/>
                </a:rPr>
                <a:t>2+4</a:t>
              </a:r>
              <a:r>
                <a:rPr lang="zh-CN" altLang="en-US" b="1" dirty="0" smtClean="0">
                  <a:latin typeface="Times New Roman" panose="02020603050405020304" pitchFamily="18" charset="0"/>
                  <a:ea typeface="仿宋" pitchFamily="49" charset="-122"/>
                </a:rPr>
                <a:t>的</a:t>
              </a:r>
              <a:r>
                <a:rPr lang="zh-CN" altLang="en-US" b="1" dirty="0" smtClean="0">
                  <a:solidFill>
                    <a:srgbClr val="C00000"/>
                  </a:solidFill>
                  <a:latin typeface="Times New Roman" panose="02020603050405020304" pitchFamily="18" charset="0"/>
                  <a:ea typeface="仿宋" pitchFamily="49" charset="-122"/>
                </a:rPr>
                <a:t>延续</a:t>
              </a:r>
              <a:r>
                <a:rPr lang="zh-CN" altLang="en-US" b="1" dirty="0" smtClean="0">
                  <a:latin typeface="Times New Roman" panose="02020603050405020304" pitchFamily="18" charset="0"/>
                  <a:ea typeface="仿宋" pitchFamily="49" charset="-122"/>
                </a:rPr>
                <a:t>资助</a:t>
              </a:r>
              <a:endParaRPr lang="en-US" altLang="zh-CN" b="1" dirty="0" smtClean="0">
                <a:latin typeface="Times New Roman" panose="02020603050405020304" pitchFamily="18" charset="0"/>
                <a:ea typeface="仿宋" pitchFamily="49" charset="-122"/>
              </a:endParaRPr>
            </a:p>
            <a:p>
              <a:pPr>
                <a:lnSpc>
                  <a:spcPct val="150000"/>
                </a:lnSpc>
              </a:pPr>
              <a:r>
                <a:rPr lang="en-US" altLang="zh-CN" b="1" dirty="0" smtClean="0">
                  <a:solidFill>
                    <a:srgbClr val="C00000"/>
                  </a:solidFill>
                  <a:latin typeface="Times New Roman" panose="02020603050405020304" pitchFamily="18" charset="0"/>
                  <a:ea typeface="仿宋" pitchFamily="49" charset="-122"/>
                </a:rPr>
                <a:t>2020</a:t>
              </a:r>
              <a:r>
                <a:rPr lang="zh-CN" altLang="en-US" b="1" dirty="0">
                  <a:solidFill>
                    <a:srgbClr val="C00000"/>
                  </a:solidFill>
                  <a:latin typeface="Times New Roman" panose="02020603050405020304" pitchFamily="18" charset="0"/>
                  <a:ea typeface="仿宋" pitchFamily="49" charset="-122"/>
                </a:rPr>
                <a:t>年</a:t>
              </a:r>
              <a:r>
                <a:rPr lang="zh-CN" altLang="en-US" b="1" dirty="0">
                  <a:latin typeface="Times New Roman" panose="02020603050405020304" pitchFamily="18" charset="0"/>
                  <a:ea typeface="仿宋" pitchFamily="49" charset="-122"/>
                </a:rPr>
                <a:t>起</a:t>
              </a:r>
              <a:r>
                <a:rPr lang="zh-CN" altLang="en-US" b="1" dirty="0" smtClean="0">
                  <a:latin typeface="Times New Roman" panose="02020603050405020304" pitchFamily="18" charset="0"/>
                  <a:ea typeface="仿宋" pitchFamily="49" charset="-122"/>
                </a:rPr>
                <a:t>，</a:t>
              </a:r>
              <a:r>
                <a:rPr lang="zh-CN" altLang="en-US" b="1" dirty="0" smtClean="0">
                  <a:solidFill>
                    <a:srgbClr val="C00000"/>
                  </a:solidFill>
                  <a:latin typeface="Times New Roman" panose="02020603050405020304" pitchFamily="18" charset="0"/>
                  <a:ea typeface="仿宋" pitchFamily="49" charset="-122"/>
                </a:rPr>
                <a:t>彻底取消</a:t>
              </a:r>
              <a:r>
                <a:rPr lang="zh-CN" altLang="en-US" b="1" dirty="0" smtClean="0">
                  <a:latin typeface="Times New Roman" panose="02020603050405020304" pitchFamily="18" charset="0"/>
                  <a:ea typeface="仿宋" pitchFamily="49" charset="-122"/>
                </a:rPr>
                <a:t>海外</a:t>
              </a:r>
              <a:r>
                <a:rPr lang="zh-CN" altLang="en-US" b="1" dirty="0">
                  <a:latin typeface="Times New Roman" panose="02020603050405020304" pitchFamily="18" charset="0"/>
                  <a:ea typeface="仿宋" pitchFamily="49" charset="-122"/>
                </a:rPr>
                <a:t>及港澳学者合作研究</a:t>
              </a:r>
              <a:r>
                <a:rPr lang="zh-CN" altLang="en-US" b="1" dirty="0" smtClean="0">
                  <a:latin typeface="Times New Roman" panose="02020603050405020304" pitchFamily="18" charset="0"/>
                  <a:ea typeface="仿宋" pitchFamily="49" charset="-122"/>
                </a:rPr>
                <a:t>基金</a:t>
              </a:r>
              <a:endParaRPr lang="zh-CN" altLang="en-US" dirty="0">
                <a:ea typeface="仿宋" pitchFamily="49" charset="-122"/>
              </a:endParaRPr>
            </a:p>
          </p:txBody>
        </p:sp>
      </p:grpSp>
    </p:spTree>
    <p:extLst>
      <p:ext uri="{BB962C8B-B14F-4D97-AF65-F5344CB8AC3E}">
        <p14:creationId xmlns:p14="http://schemas.microsoft.com/office/powerpoint/2010/main" val="134752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42759"/>
            <a:ext cx="7393371"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改革</a:t>
            </a:r>
            <a:r>
              <a:rPr lang="zh-CN" altLang="en-US" sz="3200" b="1" dirty="0">
                <a:ln w="10541" cmpd="sng">
                  <a:solidFill>
                    <a:schemeClr val="tx1"/>
                  </a:solidFill>
                  <a:prstDash val="solid"/>
                </a:ln>
                <a:solidFill>
                  <a:srgbClr val="A72378"/>
                </a:solidFill>
                <a:latin typeface="Times New Roman" pitchFamily="18" charset="0"/>
                <a:ea typeface="宋体" pitchFamily="2" charset="-122"/>
              </a:rPr>
              <a:t>举措</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7</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：优化调整创新群体资助模式</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
        <p:nvSpPr>
          <p:cNvPr id="3" name="矩形 2"/>
          <p:cNvSpPr/>
          <p:nvPr/>
        </p:nvSpPr>
        <p:spPr>
          <a:xfrm>
            <a:off x="827584" y="1069476"/>
            <a:ext cx="7416824" cy="2862322"/>
          </a:xfrm>
          <a:prstGeom prst="rect">
            <a:avLst/>
          </a:prstGeom>
        </p:spPr>
        <p:txBody>
          <a:bodyPr wrap="square">
            <a:spAutoFit/>
          </a:bodyPr>
          <a:lstStyle/>
          <a:p>
            <a:pPr marL="400050" indent="-400050">
              <a:lnSpc>
                <a:spcPct val="150000"/>
              </a:lnSpc>
              <a:buFont typeface="+mj-lt"/>
              <a:buAutoNum type="romanUcPeriod"/>
            </a:pPr>
            <a:r>
              <a:rPr lang="zh-CN" altLang="en-US" sz="2400" b="1" dirty="0" smtClean="0">
                <a:solidFill>
                  <a:srgbClr val="C00000"/>
                </a:solidFill>
                <a:latin typeface="Times New Roman" panose="02020603050405020304" pitchFamily="18" charset="0"/>
                <a:ea typeface="仿宋" pitchFamily="49" charset="-122"/>
              </a:rPr>
              <a:t>缩短</a:t>
            </a:r>
            <a:r>
              <a:rPr lang="zh-CN" altLang="en-US" sz="2400" b="1" dirty="0">
                <a:solidFill>
                  <a:srgbClr val="C00000"/>
                </a:solidFill>
                <a:latin typeface="Times New Roman" panose="02020603050405020304" pitchFamily="18" charset="0"/>
                <a:ea typeface="仿宋" pitchFamily="49" charset="-122"/>
              </a:rPr>
              <a:t>资助期限</a:t>
            </a:r>
            <a:r>
              <a:rPr lang="zh-CN" altLang="en-US" sz="2400" b="1" dirty="0" smtClean="0">
                <a:latin typeface="Times New Roman" panose="02020603050405020304" pitchFamily="18" charset="0"/>
                <a:ea typeface="仿宋" pitchFamily="49" charset="-122"/>
              </a:rPr>
              <a:t>：资助强度不变，</a:t>
            </a:r>
            <a:r>
              <a:rPr lang="zh-CN" altLang="en-US" sz="2400" b="1" dirty="0">
                <a:latin typeface="Times New Roman" panose="02020603050405020304" pitchFamily="18" charset="0"/>
                <a:ea typeface="仿宋" pitchFamily="49" charset="-122"/>
              </a:rPr>
              <a:t>资助期限由</a:t>
            </a:r>
            <a:r>
              <a:rPr lang="en-US" altLang="zh-CN" sz="2400" b="1" dirty="0">
                <a:latin typeface="Times New Roman" panose="02020603050405020304" pitchFamily="18" charset="0"/>
                <a:ea typeface="仿宋" pitchFamily="49" charset="-122"/>
              </a:rPr>
              <a:t>6</a:t>
            </a:r>
            <a:r>
              <a:rPr lang="zh-CN" altLang="en-US" sz="2400" b="1" dirty="0">
                <a:latin typeface="Times New Roman" panose="02020603050405020304" pitchFamily="18" charset="0"/>
                <a:ea typeface="仿宋" pitchFamily="49" charset="-122"/>
              </a:rPr>
              <a:t>年缩短为</a:t>
            </a:r>
            <a:r>
              <a:rPr lang="en-US" altLang="zh-CN" sz="2400" b="1" dirty="0">
                <a:solidFill>
                  <a:srgbClr val="C00000"/>
                </a:solidFill>
                <a:latin typeface="Times New Roman" panose="02020603050405020304" pitchFamily="18" charset="0"/>
                <a:ea typeface="仿宋" pitchFamily="49" charset="-122"/>
              </a:rPr>
              <a:t>5</a:t>
            </a:r>
            <a:r>
              <a:rPr lang="zh-CN" altLang="en-US" sz="2400" b="1" dirty="0" smtClean="0">
                <a:latin typeface="Times New Roman" panose="02020603050405020304" pitchFamily="18" charset="0"/>
                <a:ea typeface="仿宋" pitchFamily="49" charset="-122"/>
              </a:rPr>
              <a:t>年</a:t>
            </a:r>
            <a:endParaRPr lang="en-US" altLang="zh-CN" sz="2400" b="1" dirty="0" smtClean="0">
              <a:latin typeface="Times New Roman" panose="02020603050405020304" pitchFamily="18" charset="0"/>
              <a:ea typeface="仿宋" pitchFamily="49" charset="-122"/>
            </a:endParaRPr>
          </a:p>
          <a:p>
            <a:pPr marL="400050" indent="-400050">
              <a:lnSpc>
                <a:spcPct val="150000"/>
              </a:lnSpc>
              <a:buFont typeface="+mj-lt"/>
              <a:buAutoNum type="romanUcPeriod"/>
            </a:pPr>
            <a:r>
              <a:rPr lang="zh-CN" altLang="en-US" sz="2400" b="1" dirty="0" smtClean="0">
                <a:solidFill>
                  <a:srgbClr val="C00000"/>
                </a:solidFill>
                <a:latin typeface="Times New Roman" panose="02020603050405020304" pitchFamily="18" charset="0"/>
                <a:ea typeface="仿宋" pitchFamily="49" charset="-122"/>
              </a:rPr>
              <a:t>增加</a:t>
            </a:r>
            <a:r>
              <a:rPr lang="zh-CN" altLang="en-US" sz="2400" b="1" dirty="0">
                <a:solidFill>
                  <a:srgbClr val="C00000"/>
                </a:solidFill>
                <a:latin typeface="Times New Roman" panose="02020603050405020304" pitchFamily="18" charset="0"/>
                <a:ea typeface="仿宋" pitchFamily="49" charset="-122"/>
              </a:rPr>
              <a:t>资助规模</a:t>
            </a:r>
            <a:r>
              <a:rPr lang="zh-CN" altLang="en-US" sz="2400" b="1" dirty="0" smtClean="0">
                <a:latin typeface="Times New Roman" panose="02020603050405020304" pitchFamily="18" charset="0"/>
                <a:ea typeface="仿宋" pitchFamily="49" charset="-122"/>
              </a:rPr>
              <a:t>：</a:t>
            </a:r>
            <a:r>
              <a:rPr lang="en-US" altLang="zh-CN" sz="2400" b="1" dirty="0" smtClean="0">
                <a:latin typeface="Times New Roman" panose="02020603050405020304" pitchFamily="18" charset="0"/>
                <a:ea typeface="仿宋" pitchFamily="49" charset="-122"/>
              </a:rPr>
              <a:t> </a:t>
            </a:r>
            <a:r>
              <a:rPr lang="zh-CN" altLang="en-US" sz="2400" b="1" dirty="0" smtClean="0">
                <a:latin typeface="Times New Roman" panose="02020603050405020304" pitchFamily="18" charset="0"/>
                <a:ea typeface="仿宋" pitchFamily="49" charset="-122"/>
              </a:rPr>
              <a:t>每个</a:t>
            </a:r>
            <a:r>
              <a:rPr lang="zh-CN" altLang="en-US" sz="2400" b="1" dirty="0">
                <a:latin typeface="Times New Roman" panose="02020603050405020304" pitchFamily="18" charset="0"/>
                <a:ea typeface="仿宋" pitchFamily="49" charset="-122"/>
              </a:rPr>
              <a:t>科学部在原有指标基础上各增加</a:t>
            </a:r>
            <a:r>
              <a:rPr lang="en-US" altLang="zh-CN" sz="2400" b="1" dirty="0">
                <a:solidFill>
                  <a:srgbClr val="C00000"/>
                </a:solidFill>
                <a:latin typeface="Times New Roman" panose="02020603050405020304" pitchFamily="18" charset="0"/>
                <a:ea typeface="仿宋" pitchFamily="49" charset="-122"/>
              </a:rPr>
              <a:t>1</a:t>
            </a:r>
            <a:r>
              <a:rPr lang="zh-CN" altLang="en-US" sz="2400" b="1" dirty="0" smtClean="0">
                <a:latin typeface="Times New Roman" panose="02020603050405020304" pitchFamily="18" charset="0"/>
                <a:ea typeface="仿宋" pitchFamily="49" charset="-122"/>
              </a:rPr>
              <a:t>项</a:t>
            </a:r>
            <a:endParaRPr lang="en-US" altLang="zh-CN" sz="2400" b="1" dirty="0">
              <a:latin typeface="Times New Roman" panose="02020603050405020304" pitchFamily="18" charset="0"/>
              <a:ea typeface="仿宋" pitchFamily="49" charset="-122"/>
            </a:endParaRPr>
          </a:p>
          <a:p>
            <a:pPr marL="400050" indent="-400050">
              <a:lnSpc>
                <a:spcPct val="150000"/>
              </a:lnSpc>
              <a:buFont typeface="+mj-lt"/>
              <a:buAutoNum type="romanUcPeriod"/>
            </a:pPr>
            <a:r>
              <a:rPr lang="zh-CN" altLang="en-US" sz="2400" b="1" dirty="0" smtClean="0">
                <a:solidFill>
                  <a:srgbClr val="C00000"/>
                </a:solidFill>
                <a:latin typeface="Times New Roman" panose="02020603050405020304" pitchFamily="18" charset="0"/>
                <a:ea typeface="仿宋" pitchFamily="49" charset="-122"/>
              </a:rPr>
              <a:t>取消</a:t>
            </a:r>
            <a:r>
              <a:rPr lang="zh-CN" altLang="en-US" sz="2400" b="1" dirty="0">
                <a:solidFill>
                  <a:srgbClr val="C00000"/>
                </a:solidFill>
                <a:latin typeface="Times New Roman" panose="02020603050405020304" pitchFamily="18" charset="0"/>
                <a:ea typeface="仿宋" pitchFamily="49" charset="-122"/>
              </a:rPr>
              <a:t>延续资助</a:t>
            </a:r>
            <a:r>
              <a:rPr lang="zh-CN" altLang="en-US" sz="2400" b="1" dirty="0" smtClean="0">
                <a:latin typeface="Times New Roman" panose="02020603050405020304" pitchFamily="18" charset="0"/>
                <a:ea typeface="仿宋" pitchFamily="49" charset="-122"/>
              </a:rPr>
              <a:t>： 不再</a:t>
            </a:r>
            <a:r>
              <a:rPr lang="zh-CN" altLang="en-US" sz="2400" b="1" dirty="0">
                <a:latin typeface="Times New Roman" panose="02020603050405020304" pitchFamily="18" charset="0"/>
                <a:ea typeface="仿宋" pitchFamily="49" charset="-122"/>
              </a:rPr>
              <a:t>实行延续资助</a:t>
            </a:r>
            <a:endParaRPr lang="en-US" altLang="zh-CN" sz="2400" b="1" dirty="0">
              <a:latin typeface="Times New Roman" panose="02020603050405020304" pitchFamily="18" charset="0"/>
              <a:ea typeface="仿宋" pitchFamily="49" charset="-122"/>
            </a:endParaRPr>
          </a:p>
        </p:txBody>
      </p:sp>
    </p:spTree>
    <p:extLst>
      <p:ext uri="{BB962C8B-B14F-4D97-AF65-F5344CB8AC3E}">
        <p14:creationId xmlns:p14="http://schemas.microsoft.com/office/powerpoint/2010/main" val="327371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42759"/>
            <a:ext cx="8217314"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改革</a:t>
            </a:r>
            <a:r>
              <a:rPr lang="zh-CN" altLang="en-US" sz="3200" b="1" dirty="0">
                <a:ln w="10541" cmpd="sng">
                  <a:solidFill>
                    <a:schemeClr val="tx1"/>
                  </a:solidFill>
                  <a:prstDash val="solid"/>
                </a:ln>
                <a:solidFill>
                  <a:srgbClr val="A72378"/>
                </a:solidFill>
                <a:latin typeface="Times New Roman" pitchFamily="18" charset="0"/>
                <a:ea typeface="宋体" pitchFamily="2" charset="-122"/>
              </a:rPr>
              <a:t>举措</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8</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：优化基础科学中心项目资助管理</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
        <p:nvSpPr>
          <p:cNvPr id="3" name="矩形 2"/>
          <p:cNvSpPr/>
          <p:nvPr/>
        </p:nvSpPr>
        <p:spPr>
          <a:xfrm>
            <a:off x="827584" y="939081"/>
            <a:ext cx="7776864" cy="3323987"/>
          </a:xfrm>
          <a:prstGeom prst="rect">
            <a:avLst/>
          </a:prstGeom>
        </p:spPr>
        <p:txBody>
          <a:bodyPr wrap="square">
            <a:spAutoFit/>
          </a:bodyPr>
          <a:lstStyle/>
          <a:p>
            <a:pPr marL="400050" indent="-400050">
              <a:lnSpc>
                <a:spcPct val="150000"/>
              </a:lnSpc>
              <a:buFont typeface="+mj-lt"/>
              <a:buAutoNum type="romanUcPeriod"/>
            </a:pPr>
            <a:r>
              <a:rPr lang="zh-CN" altLang="en-US" sz="2000" b="1" dirty="0" smtClean="0">
                <a:solidFill>
                  <a:srgbClr val="C00000"/>
                </a:solidFill>
                <a:latin typeface="Times New Roman" panose="02020603050405020304" pitchFamily="18" charset="0"/>
                <a:ea typeface="仿宋" pitchFamily="49" charset="-122"/>
              </a:rPr>
              <a:t>公开</a:t>
            </a:r>
            <a:r>
              <a:rPr lang="zh-CN" altLang="en-US" sz="2000" b="1" dirty="0">
                <a:latin typeface="Times New Roman" panose="02020603050405020304" pitchFamily="18" charset="0"/>
                <a:ea typeface="仿宋" pitchFamily="49" charset="-122"/>
              </a:rPr>
              <a:t>发布项目</a:t>
            </a:r>
            <a:r>
              <a:rPr lang="zh-CN" altLang="en-US" sz="2000" b="1" dirty="0" smtClean="0">
                <a:latin typeface="Times New Roman" panose="02020603050405020304" pitchFamily="18" charset="0"/>
                <a:ea typeface="仿宋" pitchFamily="49" charset="-122"/>
              </a:rPr>
              <a:t>指南，</a:t>
            </a:r>
            <a:r>
              <a:rPr lang="zh-CN" altLang="en-US" sz="2000" b="1" dirty="0">
                <a:latin typeface="Times New Roman" panose="02020603050405020304" pitchFamily="18" charset="0"/>
                <a:ea typeface="仿宋" pitchFamily="49" charset="-122"/>
              </a:rPr>
              <a:t>申请人通过依托单位</a:t>
            </a:r>
            <a:r>
              <a:rPr lang="zh-CN" altLang="en-US" sz="2000" b="1" dirty="0">
                <a:solidFill>
                  <a:srgbClr val="C00000"/>
                </a:solidFill>
                <a:latin typeface="Times New Roman" panose="02020603050405020304" pitchFamily="18" charset="0"/>
                <a:ea typeface="仿宋" pitchFamily="49" charset="-122"/>
              </a:rPr>
              <a:t>自主</a:t>
            </a:r>
            <a:r>
              <a:rPr lang="zh-CN" altLang="en-US" sz="2000" b="1" dirty="0">
                <a:latin typeface="Times New Roman" panose="02020603050405020304" pitchFamily="18" charset="0"/>
                <a:ea typeface="仿宋" pitchFamily="49" charset="-122"/>
              </a:rPr>
              <a:t>申请</a:t>
            </a:r>
            <a:endParaRPr lang="en-US" altLang="zh-CN" sz="2000" b="1" dirty="0">
              <a:latin typeface="Times New Roman" panose="02020603050405020304" pitchFamily="18" charset="0"/>
              <a:ea typeface="仿宋" pitchFamily="49" charset="-122"/>
            </a:endParaRPr>
          </a:p>
          <a:p>
            <a:pPr marL="400050" indent="-400050">
              <a:lnSpc>
                <a:spcPct val="150000"/>
              </a:lnSpc>
              <a:buFont typeface="+mj-lt"/>
              <a:buAutoNum type="romanUcPeriod"/>
            </a:pPr>
            <a:r>
              <a:rPr lang="zh-CN" altLang="en-US" sz="2000" b="1" dirty="0">
                <a:latin typeface="Times New Roman" panose="02020603050405020304" pitchFamily="18" charset="0"/>
                <a:ea typeface="仿宋" pitchFamily="49" charset="-122"/>
              </a:rPr>
              <a:t>增加资助</a:t>
            </a:r>
            <a:r>
              <a:rPr lang="zh-CN" altLang="en-US" sz="2000" b="1" dirty="0" smtClean="0">
                <a:latin typeface="Times New Roman" panose="02020603050405020304" pitchFamily="18" charset="0"/>
                <a:ea typeface="仿宋" pitchFamily="49" charset="-122"/>
              </a:rPr>
              <a:t>指标：每年</a:t>
            </a:r>
            <a:r>
              <a:rPr lang="en-US" altLang="zh-CN" sz="2000" b="1" dirty="0">
                <a:latin typeface="Times New Roman" panose="02020603050405020304" pitchFamily="18" charset="0"/>
                <a:ea typeface="仿宋" pitchFamily="49" charset="-122"/>
              </a:rPr>
              <a:t>15</a:t>
            </a:r>
            <a:r>
              <a:rPr lang="zh-CN" altLang="en-US" sz="2000" b="1" dirty="0">
                <a:latin typeface="Times New Roman" panose="02020603050405020304" pitchFamily="18" charset="0"/>
                <a:ea typeface="仿宋" pitchFamily="49" charset="-122"/>
              </a:rPr>
              <a:t>项（</a:t>
            </a:r>
            <a:r>
              <a:rPr lang="zh-CN" altLang="en-US" sz="2000" b="1" dirty="0">
                <a:solidFill>
                  <a:srgbClr val="C00000"/>
                </a:solidFill>
                <a:latin typeface="Times New Roman" panose="02020603050405020304" pitchFamily="18" charset="0"/>
                <a:ea typeface="仿宋" pitchFamily="49" charset="-122"/>
              </a:rPr>
              <a:t>每个学部</a:t>
            </a:r>
            <a:r>
              <a:rPr lang="en-US" altLang="zh-CN" sz="2000" b="1" dirty="0">
                <a:solidFill>
                  <a:srgbClr val="C00000"/>
                </a:solidFill>
                <a:latin typeface="Times New Roman" panose="02020603050405020304" pitchFamily="18" charset="0"/>
                <a:ea typeface="仿宋" pitchFamily="49" charset="-122"/>
              </a:rPr>
              <a:t>2</a:t>
            </a:r>
            <a:r>
              <a:rPr lang="zh-CN" altLang="en-US" sz="2000" b="1" dirty="0">
                <a:solidFill>
                  <a:srgbClr val="C00000"/>
                </a:solidFill>
                <a:latin typeface="Times New Roman" panose="02020603050405020304" pitchFamily="18" charset="0"/>
                <a:ea typeface="仿宋" pitchFamily="49" charset="-122"/>
              </a:rPr>
              <a:t>项</a:t>
            </a:r>
            <a:r>
              <a:rPr lang="zh-CN" altLang="en-US" sz="2000" b="1" dirty="0">
                <a:latin typeface="Times New Roman" panose="02020603050405020304" pitchFamily="18" charset="0"/>
                <a:ea typeface="仿宋" pitchFamily="49" charset="-122"/>
              </a:rPr>
              <a:t>，管理学部</a:t>
            </a:r>
            <a:r>
              <a:rPr lang="en-US" altLang="zh-CN" sz="2000" b="1" dirty="0">
                <a:latin typeface="Times New Roman" panose="02020603050405020304" pitchFamily="18" charset="0"/>
                <a:ea typeface="仿宋" pitchFamily="49" charset="-122"/>
              </a:rPr>
              <a:t>1</a:t>
            </a:r>
            <a:r>
              <a:rPr lang="zh-CN" altLang="en-US" sz="2000" b="1" dirty="0">
                <a:latin typeface="Times New Roman" panose="02020603050405020304" pitchFamily="18" charset="0"/>
                <a:ea typeface="仿宋" pitchFamily="49" charset="-122"/>
              </a:rPr>
              <a:t>项）</a:t>
            </a:r>
            <a:endParaRPr lang="en-US" altLang="zh-CN" sz="2000" b="1" dirty="0">
              <a:latin typeface="Times New Roman" panose="02020603050405020304" pitchFamily="18" charset="0"/>
              <a:ea typeface="仿宋" pitchFamily="49" charset="-122"/>
            </a:endParaRPr>
          </a:p>
          <a:p>
            <a:pPr marL="400050" indent="-400050">
              <a:lnSpc>
                <a:spcPct val="150000"/>
              </a:lnSpc>
              <a:buFont typeface="+mj-lt"/>
              <a:buAutoNum type="romanUcPeriod"/>
            </a:pPr>
            <a:r>
              <a:rPr lang="zh-CN" altLang="en-US" sz="2000" b="1" dirty="0">
                <a:latin typeface="Times New Roman" panose="02020603050405020304" pitchFamily="18" charset="0"/>
                <a:ea typeface="仿宋" pitchFamily="49" charset="-122"/>
              </a:rPr>
              <a:t>资助周期</a:t>
            </a:r>
            <a:r>
              <a:rPr lang="zh-CN" altLang="en-US" sz="2000" b="1" dirty="0">
                <a:solidFill>
                  <a:srgbClr val="C00000"/>
                </a:solidFill>
                <a:latin typeface="Times New Roman" panose="02020603050405020304" pitchFamily="18" charset="0"/>
                <a:ea typeface="仿宋" pitchFamily="49" charset="-122"/>
              </a:rPr>
              <a:t>“</a:t>
            </a:r>
            <a:r>
              <a:rPr lang="en-US" altLang="zh-CN" sz="2000" b="1" dirty="0">
                <a:solidFill>
                  <a:srgbClr val="C00000"/>
                </a:solidFill>
                <a:latin typeface="Times New Roman" panose="02020603050405020304" pitchFamily="18" charset="0"/>
                <a:ea typeface="仿宋" pitchFamily="49" charset="-122"/>
              </a:rPr>
              <a:t>5+5</a:t>
            </a:r>
            <a:r>
              <a:rPr lang="zh-CN" altLang="en-US" sz="2000" b="1" dirty="0" smtClean="0">
                <a:solidFill>
                  <a:srgbClr val="C00000"/>
                </a:solidFill>
                <a:latin typeface="Times New Roman" panose="02020603050405020304" pitchFamily="18" charset="0"/>
                <a:ea typeface="仿宋" pitchFamily="49" charset="-122"/>
              </a:rPr>
              <a:t>”：</a:t>
            </a:r>
            <a:r>
              <a:rPr lang="en-US" altLang="zh-CN" sz="2000" b="1" dirty="0" smtClean="0">
                <a:latin typeface="Times New Roman" panose="02020603050405020304" pitchFamily="18" charset="0"/>
                <a:ea typeface="仿宋" pitchFamily="49" charset="-122"/>
              </a:rPr>
              <a:t>5</a:t>
            </a:r>
            <a:r>
              <a:rPr lang="zh-CN" altLang="en-US" sz="2000" b="1" dirty="0">
                <a:latin typeface="Times New Roman" panose="02020603050405020304" pitchFamily="18" charset="0"/>
                <a:ea typeface="仿宋" pitchFamily="49" charset="-122"/>
              </a:rPr>
              <a:t>年一个资助周期，最多资助两期</a:t>
            </a:r>
            <a:endParaRPr lang="en-US" altLang="zh-CN" sz="2000" b="1" dirty="0">
              <a:latin typeface="Times New Roman" panose="02020603050405020304" pitchFamily="18" charset="0"/>
              <a:ea typeface="仿宋" pitchFamily="49" charset="-122"/>
            </a:endParaRPr>
          </a:p>
          <a:p>
            <a:pPr marL="400050" indent="-400050">
              <a:lnSpc>
                <a:spcPct val="150000"/>
              </a:lnSpc>
              <a:buFont typeface="+mj-lt"/>
              <a:buAutoNum type="romanUcPeriod"/>
            </a:pPr>
            <a:r>
              <a:rPr lang="zh-CN" altLang="en-US" sz="2000" b="1" dirty="0">
                <a:latin typeface="Times New Roman" panose="02020603050405020304" pitchFamily="18" charset="0"/>
                <a:ea typeface="仿宋" pitchFamily="49" charset="-122"/>
              </a:rPr>
              <a:t>一个资助周期资助直接</a:t>
            </a:r>
            <a:r>
              <a:rPr lang="zh-CN" altLang="en-US" sz="2000" b="1" dirty="0" smtClean="0">
                <a:latin typeface="Times New Roman" panose="02020603050405020304" pitchFamily="18" charset="0"/>
                <a:ea typeface="仿宋" pitchFamily="49" charset="-122"/>
              </a:rPr>
              <a:t>费用：</a:t>
            </a:r>
            <a:r>
              <a:rPr lang="zh-CN" altLang="en-US" sz="2000" b="1" dirty="0" smtClean="0">
                <a:solidFill>
                  <a:srgbClr val="C00000"/>
                </a:solidFill>
                <a:latin typeface="Times New Roman" panose="02020603050405020304" pitchFamily="18" charset="0"/>
                <a:ea typeface="仿宋" pitchFamily="49" charset="-122"/>
              </a:rPr>
              <a:t>不</a:t>
            </a:r>
            <a:r>
              <a:rPr lang="zh-CN" altLang="en-US" sz="2000" b="1" dirty="0">
                <a:solidFill>
                  <a:srgbClr val="C00000"/>
                </a:solidFill>
                <a:latin typeface="Times New Roman" panose="02020603050405020304" pitchFamily="18" charset="0"/>
                <a:ea typeface="仿宋" pitchFamily="49" charset="-122"/>
              </a:rPr>
              <a:t>超过</a:t>
            </a:r>
            <a:r>
              <a:rPr lang="en-US" altLang="zh-CN" sz="2000" b="1" dirty="0">
                <a:solidFill>
                  <a:srgbClr val="C00000"/>
                </a:solidFill>
                <a:latin typeface="Times New Roman" panose="02020603050405020304" pitchFamily="18" charset="0"/>
                <a:ea typeface="仿宋" pitchFamily="49" charset="-122"/>
              </a:rPr>
              <a:t>8000</a:t>
            </a:r>
            <a:r>
              <a:rPr lang="zh-CN" altLang="en-US" sz="2000" b="1" dirty="0" smtClean="0">
                <a:solidFill>
                  <a:srgbClr val="C00000"/>
                </a:solidFill>
                <a:latin typeface="Times New Roman" panose="02020603050405020304" pitchFamily="18" charset="0"/>
                <a:ea typeface="仿宋" pitchFamily="49" charset="-122"/>
              </a:rPr>
              <a:t>万</a:t>
            </a:r>
            <a:endParaRPr lang="en-US" altLang="zh-CN" sz="2000" b="1" dirty="0" smtClean="0">
              <a:solidFill>
                <a:srgbClr val="C00000"/>
              </a:solidFill>
              <a:latin typeface="Times New Roman" panose="02020603050405020304" pitchFamily="18" charset="0"/>
              <a:ea typeface="仿宋" pitchFamily="49" charset="-122"/>
            </a:endParaRPr>
          </a:p>
          <a:p>
            <a:pPr>
              <a:lnSpc>
                <a:spcPct val="150000"/>
              </a:lnSpc>
            </a:pPr>
            <a:r>
              <a:rPr lang="en-US" altLang="zh-CN" sz="2000" b="1" dirty="0">
                <a:solidFill>
                  <a:srgbClr val="C00000"/>
                </a:solidFill>
                <a:latin typeface="Times New Roman" panose="02020603050405020304" pitchFamily="18" charset="0"/>
                <a:ea typeface="仿宋" pitchFamily="49" charset="-122"/>
              </a:rPr>
              <a:t> </a:t>
            </a:r>
            <a:r>
              <a:rPr lang="en-US" altLang="zh-CN" sz="2000" b="1" dirty="0" smtClean="0">
                <a:solidFill>
                  <a:srgbClr val="C00000"/>
                </a:solidFill>
                <a:latin typeface="Times New Roman" panose="02020603050405020304" pitchFamily="18" charset="0"/>
                <a:ea typeface="仿宋" pitchFamily="49" charset="-122"/>
              </a:rPr>
              <a:t>  </a:t>
            </a:r>
            <a:r>
              <a:rPr lang="zh-CN" altLang="en-US" sz="2000" b="1" dirty="0" smtClean="0">
                <a:latin typeface="Times New Roman" panose="02020603050405020304" pitchFamily="18" charset="0"/>
                <a:ea typeface="仿宋" pitchFamily="49" charset="-122"/>
              </a:rPr>
              <a:t>（</a:t>
            </a:r>
            <a:r>
              <a:rPr lang="zh-CN" altLang="en-US" sz="2000" b="1" dirty="0">
                <a:latin typeface="Times New Roman" panose="02020603050405020304" pitchFamily="18" charset="0"/>
                <a:ea typeface="仿宋" pitchFamily="49" charset="-122"/>
              </a:rPr>
              <a:t>数学、管理科学不超过</a:t>
            </a:r>
            <a:r>
              <a:rPr lang="en-US" altLang="zh-CN" sz="2000" b="1" dirty="0">
                <a:latin typeface="Times New Roman" panose="02020603050405020304" pitchFamily="18" charset="0"/>
                <a:ea typeface="仿宋" pitchFamily="49" charset="-122"/>
              </a:rPr>
              <a:t>6000</a:t>
            </a:r>
            <a:r>
              <a:rPr lang="zh-CN" altLang="en-US" sz="2000" b="1" dirty="0">
                <a:latin typeface="Times New Roman" panose="02020603050405020304" pitchFamily="18" charset="0"/>
                <a:ea typeface="仿宋" pitchFamily="49" charset="-122"/>
              </a:rPr>
              <a:t>万）</a:t>
            </a:r>
            <a:endParaRPr lang="en-US" altLang="zh-CN" sz="2000" b="1" dirty="0">
              <a:latin typeface="Times New Roman" panose="02020603050405020304" pitchFamily="18" charset="0"/>
              <a:ea typeface="仿宋" pitchFamily="49" charset="-122"/>
            </a:endParaRPr>
          </a:p>
          <a:p>
            <a:pPr marL="400050" indent="-400050">
              <a:lnSpc>
                <a:spcPct val="150000"/>
              </a:lnSpc>
              <a:buFont typeface="+mj-lt"/>
              <a:buAutoNum type="romanUcPeriod" startAt="5"/>
            </a:pPr>
            <a:r>
              <a:rPr lang="zh-CN" altLang="en-US" sz="2000" b="1" dirty="0">
                <a:latin typeface="Times New Roman" panose="02020603050405020304" pitchFamily="18" charset="0"/>
                <a:ea typeface="仿宋" pitchFamily="49" charset="-122"/>
              </a:rPr>
              <a:t>学术带头人和骨干</a:t>
            </a:r>
            <a:r>
              <a:rPr lang="zh-CN" altLang="en-US" sz="2000" b="1" dirty="0" smtClean="0">
                <a:latin typeface="Times New Roman" panose="02020603050405020304" pitchFamily="18" charset="0"/>
                <a:ea typeface="仿宋" pitchFamily="49" charset="-122"/>
              </a:rPr>
              <a:t>成员：合计</a:t>
            </a:r>
            <a:r>
              <a:rPr lang="zh-CN" altLang="en-US" sz="2000" b="1" dirty="0">
                <a:solidFill>
                  <a:srgbClr val="C00000"/>
                </a:solidFill>
                <a:latin typeface="Times New Roman" panose="02020603050405020304" pitchFamily="18" charset="0"/>
                <a:ea typeface="仿宋" pitchFamily="49" charset="-122"/>
              </a:rPr>
              <a:t>不多于</a:t>
            </a:r>
            <a:r>
              <a:rPr lang="en-US" altLang="zh-CN" sz="2000" b="1" dirty="0">
                <a:solidFill>
                  <a:srgbClr val="C00000"/>
                </a:solidFill>
                <a:latin typeface="Times New Roman" panose="02020603050405020304" pitchFamily="18" charset="0"/>
                <a:ea typeface="仿宋" pitchFamily="49" charset="-122"/>
              </a:rPr>
              <a:t>5</a:t>
            </a:r>
            <a:r>
              <a:rPr lang="zh-CN" altLang="en-US" sz="2000" b="1" dirty="0">
                <a:solidFill>
                  <a:srgbClr val="C00000"/>
                </a:solidFill>
                <a:latin typeface="Times New Roman" panose="02020603050405020304" pitchFamily="18" charset="0"/>
                <a:ea typeface="仿宋" pitchFamily="49" charset="-122"/>
              </a:rPr>
              <a:t>人</a:t>
            </a:r>
            <a:endParaRPr lang="en-US" altLang="zh-CN" sz="2000" b="1" dirty="0">
              <a:solidFill>
                <a:srgbClr val="C00000"/>
              </a:solidFill>
              <a:latin typeface="Times New Roman" panose="02020603050405020304" pitchFamily="18" charset="0"/>
              <a:ea typeface="仿宋" pitchFamily="49" charset="-122"/>
            </a:endParaRPr>
          </a:p>
          <a:p>
            <a:pPr marL="400050" indent="-400050">
              <a:lnSpc>
                <a:spcPct val="150000"/>
              </a:lnSpc>
              <a:buFont typeface="+mj-lt"/>
              <a:buAutoNum type="romanUcPeriod" startAt="5"/>
            </a:pPr>
            <a:r>
              <a:rPr lang="zh-CN" altLang="en-US" sz="2000" b="1" dirty="0">
                <a:latin typeface="Times New Roman" panose="02020603050405020304" pitchFamily="18" charset="0"/>
                <a:ea typeface="仿宋" pitchFamily="49" charset="-122"/>
              </a:rPr>
              <a:t>依托单位及合作研究单位</a:t>
            </a:r>
            <a:r>
              <a:rPr lang="zh-CN" altLang="en-US" sz="2000" b="1" dirty="0" smtClean="0">
                <a:latin typeface="Times New Roman" panose="02020603050405020304" pitchFamily="18" charset="0"/>
                <a:ea typeface="仿宋" pitchFamily="49" charset="-122"/>
              </a:rPr>
              <a:t>数量：合计</a:t>
            </a:r>
            <a:r>
              <a:rPr lang="zh-CN" altLang="en-US" sz="2000" b="1" dirty="0">
                <a:solidFill>
                  <a:srgbClr val="C00000"/>
                </a:solidFill>
                <a:latin typeface="Times New Roman" panose="02020603050405020304" pitchFamily="18" charset="0"/>
                <a:ea typeface="仿宋" pitchFamily="49" charset="-122"/>
              </a:rPr>
              <a:t>不超过</a:t>
            </a:r>
            <a:r>
              <a:rPr lang="en-US" altLang="zh-CN" sz="2000" b="1" dirty="0">
                <a:solidFill>
                  <a:srgbClr val="C00000"/>
                </a:solidFill>
                <a:latin typeface="Times New Roman" panose="02020603050405020304" pitchFamily="18" charset="0"/>
                <a:ea typeface="仿宋" pitchFamily="49" charset="-122"/>
              </a:rPr>
              <a:t>3</a:t>
            </a:r>
            <a:r>
              <a:rPr lang="zh-CN" altLang="en-US" sz="2000" b="1" dirty="0">
                <a:solidFill>
                  <a:srgbClr val="C00000"/>
                </a:solidFill>
                <a:latin typeface="Times New Roman" panose="02020603050405020304" pitchFamily="18" charset="0"/>
                <a:ea typeface="仿宋" pitchFamily="49" charset="-122"/>
              </a:rPr>
              <a:t>个</a:t>
            </a:r>
          </a:p>
        </p:txBody>
      </p:sp>
    </p:spTree>
    <p:extLst>
      <p:ext uri="{BB962C8B-B14F-4D97-AF65-F5344CB8AC3E}">
        <p14:creationId xmlns:p14="http://schemas.microsoft.com/office/powerpoint/2010/main" val="191493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42759"/>
            <a:ext cx="6569427"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改革</a:t>
            </a:r>
            <a:r>
              <a:rPr lang="zh-CN" altLang="en-US" sz="3200" b="1" dirty="0">
                <a:ln w="10541" cmpd="sng">
                  <a:solidFill>
                    <a:schemeClr val="tx1"/>
                  </a:solidFill>
                  <a:prstDash val="solid"/>
                </a:ln>
                <a:solidFill>
                  <a:srgbClr val="A72378"/>
                </a:solidFill>
                <a:latin typeface="Times New Roman" pitchFamily="18" charset="0"/>
                <a:ea typeface="宋体" pitchFamily="2" charset="-122"/>
              </a:rPr>
              <a:t>举措</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9</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：构建联合基金资助体系</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
        <p:nvSpPr>
          <p:cNvPr id="3" name="矩形 2"/>
          <p:cNvSpPr/>
          <p:nvPr/>
        </p:nvSpPr>
        <p:spPr>
          <a:xfrm>
            <a:off x="755576" y="699542"/>
            <a:ext cx="8064896" cy="4760278"/>
          </a:xfrm>
          <a:prstGeom prst="rect">
            <a:avLst/>
          </a:prstGeom>
        </p:spPr>
        <p:txBody>
          <a:bodyPr wrap="square">
            <a:spAutoFit/>
          </a:bodyPr>
          <a:lstStyle/>
          <a:p>
            <a:pPr marL="514350" indent="-514350">
              <a:lnSpc>
                <a:spcPct val="150000"/>
              </a:lnSpc>
              <a:buFont typeface="+mj-lt"/>
              <a:buAutoNum type="romanUcPeriod"/>
            </a:pPr>
            <a:r>
              <a:rPr lang="zh-CN" altLang="en-US" sz="2000" b="1" dirty="0" smtClean="0">
                <a:solidFill>
                  <a:srgbClr val="C00000"/>
                </a:solidFill>
                <a:latin typeface="Times New Roman" pitchFamily="18" charset="0"/>
                <a:ea typeface="仿宋" pitchFamily="49" charset="-122"/>
              </a:rPr>
              <a:t>企业创新发展联合基金</a:t>
            </a:r>
            <a:endParaRPr lang="en-US" altLang="zh-CN" sz="2000" b="1" dirty="0" smtClean="0">
              <a:solidFill>
                <a:srgbClr val="C00000"/>
              </a:solidFill>
              <a:latin typeface="Times New Roman" pitchFamily="18" charset="0"/>
              <a:ea typeface="仿宋" pitchFamily="49" charset="-122"/>
            </a:endParaRPr>
          </a:p>
          <a:p>
            <a:pPr marL="0" lvl="1">
              <a:lnSpc>
                <a:spcPct val="150000"/>
              </a:lnSpc>
              <a:spcBef>
                <a:spcPts val="200"/>
              </a:spcBef>
              <a:buNone/>
            </a:pPr>
            <a:r>
              <a:rPr lang="zh-CN" altLang="en-US" sz="2000" dirty="0" smtClean="0">
                <a:solidFill>
                  <a:srgbClr val="002060"/>
                </a:solidFill>
              </a:rPr>
              <a:t>        </a:t>
            </a:r>
            <a:r>
              <a:rPr lang="zh-CN" altLang="en-US" sz="2000" dirty="0" smtClean="0">
                <a:latin typeface="Times New Roman" panose="02020603050405020304" pitchFamily="18" charset="0"/>
                <a:ea typeface="仿宋" panose="02010609060101010101" pitchFamily="49" charset="-122"/>
              </a:rPr>
              <a:t>按</a:t>
            </a:r>
            <a:r>
              <a:rPr lang="en-US" altLang="zh-CN" sz="2000" dirty="0" smtClean="0">
                <a:latin typeface="Times New Roman" panose="02020603050405020304" pitchFamily="18" charset="0"/>
                <a:ea typeface="仿宋" panose="02010609060101010101" pitchFamily="49" charset="-122"/>
              </a:rPr>
              <a:t>1:4</a:t>
            </a:r>
            <a:r>
              <a:rPr lang="zh-CN" altLang="en-US" sz="2000" dirty="0" smtClean="0">
                <a:latin typeface="Times New Roman" panose="02020603050405020304" pitchFamily="18" charset="0"/>
                <a:ea typeface="仿宋" panose="02010609060101010101" pitchFamily="49" charset="-122"/>
              </a:rPr>
              <a:t>比例共同投入经费，目前中国电科、中国石化、中国海油已加入企业创新发展联合基金。</a:t>
            </a:r>
            <a:endParaRPr lang="en-US" altLang="zh-CN" sz="2000" dirty="0" smtClean="0">
              <a:latin typeface="Times New Roman" panose="02020603050405020304" pitchFamily="18" charset="0"/>
              <a:ea typeface="仿宋" panose="02010609060101010101" pitchFamily="49" charset="-122"/>
            </a:endParaRPr>
          </a:p>
          <a:p>
            <a:pPr marL="514350" indent="-514350">
              <a:lnSpc>
                <a:spcPct val="150000"/>
              </a:lnSpc>
              <a:buFont typeface="+mj-lt"/>
              <a:buAutoNum type="romanUcPeriod" startAt="2"/>
            </a:pPr>
            <a:r>
              <a:rPr lang="zh-CN" altLang="en-US" sz="2000" b="1" dirty="0" smtClean="0">
                <a:solidFill>
                  <a:srgbClr val="C00000"/>
                </a:solidFill>
                <a:latin typeface="Times New Roman" pitchFamily="18" charset="0"/>
                <a:ea typeface="仿宋" pitchFamily="49" charset="-122"/>
              </a:rPr>
              <a:t>区域创新发展联合基金</a:t>
            </a:r>
            <a:endParaRPr lang="en-US" altLang="zh-CN" sz="2000" b="1" dirty="0" smtClean="0">
              <a:solidFill>
                <a:srgbClr val="C00000"/>
              </a:solidFill>
              <a:latin typeface="Times New Roman" pitchFamily="18" charset="0"/>
              <a:ea typeface="仿宋" pitchFamily="49" charset="-122"/>
            </a:endParaRPr>
          </a:p>
          <a:p>
            <a:pPr marL="0" lvl="1">
              <a:lnSpc>
                <a:spcPct val="150000"/>
              </a:lnSpc>
              <a:spcBef>
                <a:spcPts val="200"/>
              </a:spcBef>
            </a:pPr>
            <a:r>
              <a:rPr lang="en-US" altLang="zh-CN" sz="2000" dirty="0">
                <a:latin typeface="Times New Roman" panose="02020603050405020304" pitchFamily="18" charset="0"/>
                <a:ea typeface="仿宋" panose="02010609060101010101" pitchFamily="49" charset="-122"/>
              </a:rPr>
              <a:t>       </a:t>
            </a:r>
            <a:r>
              <a:rPr lang="zh-CN" altLang="en-US" sz="2000" dirty="0">
                <a:latin typeface="Times New Roman" panose="02020603050405020304" pitchFamily="18" charset="0"/>
                <a:ea typeface="仿宋" panose="02010609060101010101" pitchFamily="49" charset="-122"/>
              </a:rPr>
              <a:t>按</a:t>
            </a:r>
            <a:r>
              <a:rPr lang="en-US" altLang="zh-CN" sz="2000" dirty="0">
                <a:latin typeface="Times New Roman" panose="02020603050405020304" pitchFamily="18" charset="0"/>
                <a:ea typeface="仿宋" panose="02010609060101010101" pitchFamily="49" charset="-122"/>
              </a:rPr>
              <a:t>1:3</a:t>
            </a:r>
            <a:r>
              <a:rPr lang="zh-CN" altLang="en-US" sz="2000" dirty="0">
                <a:latin typeface="Times New Roman" panose="02020603050405020304" pitchFamily="18" charset="0"/>
                <a:ea typeface="仿宋" panose="02010609060101010101" pitchFamily="49" charset="-122"/>
              </a:rPr>
              <a:t>比例共同投入经费，目前四川、湖南、安徽、吉林已加入区域   创新发展联合基金。</a:t>
            </a:r>
            <a:endParaRPr lang="en-US" altLang="zh-CN" sz="2000" dirty="0">
              <a:latin typeface="Times New Roman" panose="02020603050405020304" pitchFamily="18" charset="0"/>
              <a:ea typeface="仿宋" panose="02010609060101010101" pitchFamily="49" charset="-122"/>
            </a:endParaRPr>
          </a:p>
          <a:p>
            <a:pPr marL="514350" indent="-514350">
              <a:lnSpc>
                <a:spcPct val="150000"/>
              </a:lnSpc>
              <a:buFont typeface="+mj-lt"/>
              <a:buAutoNum type="romanUcPeriod" startAt="3"/>
            </a:pPr>
            <a:r>
              <a:rPr lang="zh-CN" altLang="en-US" sz="2000" b="1" dirty="0" smtClean="0">
                <a:solidFill>
                  <a:srgbClr val="C00000"/>
                </a:solidFill>
                <a:latin typeface="Times New Roman" pitchFamily="18" charset="0"/>
                <a:ea typeface="仿宋" pitchFamily="49" charset="-122"/>
              </a:rPr>
              <a:t>与行业</a:t>
            </a:r>
            <a:r>
              <a:rPr lang="zh-CN" altLang="en-US" sz="2000" b="1" dirty="0">
                <a:solidFill>
                  <a:srgbClr val="C00000"/>
                </a:solidFill>
                <a:latin typeface="Times New Roman" pitchFamily="18" charset="0"/>
                <a:ea typeface="仿宋" pitchFamily="49" charset="-122"/>
              </a:rPr>
              <a:t>部门联合</a:t>
            </a:r>
            <a:r>
              <a:rPr lang="zh-CN" altLang="en-US" sz="2000" b="1" dirty="0" smtClean="0">
                <a:solidFill>
                  <a:srgbClr val="C00000"/>
                </a:solidFill>
                <a:latin typeface="Times New Roman" pitchFamily="18" charset="0"/>
                <a:ea typeface="仿宋" pitchFamily="49" charset="-122"/>
              </a:rPr>
              <a:t>基金</a:t>
            </a:r>
            <a:endParaRPr lang="en-US" altLang="zh-CN" sz="2000" b="1" dirty="0" smtClean="0">
              <a:solidFill>
                <a:srgbClr val="C00000"/>
              </a:solidFill>
              <a:latin typeface="Times New Roman" pitchFamily="18" charset="0"/>
              <a:ea typeface="仿宋" pitchFamily="49" charset="-122"/>
            </a:endParaRPr>
          </a:p>
          <a:p>
            <a:pPr marL="0" lvl="1">
              <a:lnSpc>
                <a:spcPct val="150000"/>
              </a:lnSpc>
              <a:spcBef>
                <a:spcPts val="200"/>
              </a:spcBef>
              <a:buNone/>
            </a:pPr>
            <a:r>
              <a:rPr lang="zh-CN" altLang="en-US" sz="2000" dirty="0" smtClean="0">
                <a:solidFill>
                  <a:srgbClr val="002060"/>
                </a:solidFill>
              </a:rPr>
              <a:t>        </a:t>
            </a:r>
            <a:r>
              <a:rPr lang="zh-CN" altLang="en-US" sz="2000" dirty="0">
                <a:latin typeface="Times New Roman" panose="02020603050405020304" pitchFamily="18" charset="0"/>
                <a:ea typeface="仿宋" panose="02010609060101010101" pitchFamily="49" charset="-122"/>
              </a:rPr>
              <a:t>按</a:t>
            </a:r>
            <a:r>
              <a:rPr lang="en-US" altLang="zh-CN" sz="2000" dirty="0">
                <a:latin typeface="Times New Roman" panose="02020603050405020304" pitchFamily="18" charset="0"/>
                <a:ea typeface="仿宋" panose="02010609060101010101" pitchFamily="49" charset="-122"/>
              </a:rPr>
              <a:t>1:2</a:t>
            </a:r>
            <a:r>
              <a:rPr lang="zh-CN" altLang="en-US" sz="2000" dirty="0">
                <a:latin typeface="Times New Roman" panose="02020603050405020304" pitchFamily="18" charset="0"/>
                <a:ea typeface="仿宋" panose="02010609060101010101" pitchFamily="49" charset="-122"/>
              </a:rPr>
              <a:t>比例共同投入经费，目前与中国工程物理研究院签署</a:t>
            </a:r>
            <a:r>
              <a:rPr lang="en-US" altLang="zh-CN" sz="2000" dirty="0">
                <a:latin typeface="Times New Roman" panose="02020603050405020304" pitchFamily="18" charset="0"/>
                <a:ea typeface="仿宋" panose="02010609060101010101" pitchFamily="49" charset="-122"/>
              </a:rPr>
              <a:t>NSAF</a:t>
            </a:r>
            <a:r>
              <a:rPr lang="zh-CN" altLang="en-US" sz="2000" dirty="0">
                <a:latin typeface="Times New Roman" panose="02020603050405020304" pitchFamily="18" charset="0"/>
                <a:ea typeface="仿宋" panose="02010609060101010101" pitchFamily="49" charset="-122"/>
              </a:rPr>
              <a:t>联合基金（第五期）协议。</a:t>
            </a:r>
            <a:endParaRPr lang="en-US" altLang="zh-CN" sz="2000" dirty="0">
              <a:latin typeface="Times New Roman" panose="02020603050405020304" pitchFamily="18" charset="0"/>
              <a:ea typeface="仿宋" panose="02010609060101010101" pitchFamily="49" charset="-122"/>
            </a:endParaRPr>
          </a:p>
          <a:p>
            <a:pPr marL="514350" indent="-514350">
              <a:lnSpc>
                <a:spcPct val="150000"/>
              </a:lnSpc>
              <a:buFont typeface="+mj-lt"/>
              <a:buAutoNum type="romanUcPeriod" startAt="3"/>
            </a:pPr>
            <a:endParaRPr lang="en-US" altLang="zh-CN" sz="2000" b="1" dirty="0" smtClean="0">
              <a:solidFill>
                <a:srgbClr val="C00000"/>
              </a:solidFill>
              <a:latin typeface="Times New Roman" pitchFamily="18" charset="0"/>
              <a:ea typeface="仿宋" pitchFamily="49" charset="-122"/>
            </a:endParaRPr>
          </a:p>
        </p:txBody>
      </p:sp>
    </p:spTree>
    <p:extLst>
      <p:ext uri="{BB962C8B-B14F-4D97-AF65-F5344CB8AC3E}">
        <p14:creationId xmlns:p14="http://schemas.microsoft.com/office/powerpoint/2010/main" val="46629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1800" y="42759"/>
            <a:ext cx="7186583"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改革</a:t>
            </a:r>
            <a:r>
              <a:rPr lang="zh-CN" altLang="en-US" sz="3200" b="1" dirty="0">
                <a:ln w="10541" cmpd="sng">
                  <a:solidFill>
                    <a:schemeClr val="tx1"/>
                  </a:solidFill>
                  <a:prstDash val="solid"/>
                </a:ln>
                <a:solidFill>
                  <a:srgbClr val="A72378"/>
                </a:solidFill>
                <a:latin typeface="Times New Roman" pitchFamily="18" charset="0"/>
                <a:ea typeface="宋体" pitchFamily="2" charset="-122"/>
              </a:rPr>
              <a:t>举措</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10</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：进一步加强科研诚信建设</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
        <p:nvSpPr>
          <p:cNvPr id="3" name="TextBox 2"/>
          <p:cNvSpPr txBox="1"/>
          <p:nvPr/>
        </p:nvSpPr>
        <p:spPr>
          <a:xfrm>
            <a:off x="1259632" y="987574"/>
            <a:ext cx="6696744" cy="3000821"/>
          </a:xfrm>
          <a:prstGeom prst="rect">
            <a:avLst/>
          </a:prstGeom>
          <a:noFill/>
        </p:spPr>
        <p:txBody>
          <a:bodyPr wrap="square" rtlCol="0">
            <a:spAutoFit/>
          </a:bodyPr>
          <a:lstStyle/>
          <a:p>
            <a:pPr marL="400050" indent="-400050">
              <a:lnSpc>
                <a:spcPct val="150000"/>
              </a:lnSpc>
              <a:buFont typeface="+mj-lt"/>
              <a:buAutoNum type="romanUcPeriod"/>
            </a:pPr>
            <a:r>
              <a:rPr lang="zh-CN" altLang="en-US" b="1" dirty="0" smtClean="0">
                <a:latin typeface="Times New Roman" pitchFamily="18" charset="0"/>
                <a:ea typeface="仿宋" pitchFamily="49" charset="-122"/>
              </a:rPr>
              <a:t>项目申请人：</a:t>
            </a:r>
            <a:endParaRPr lang="en-US" altLang="zh-CN" b="1" dirty="0" smtClean="0">
              <a:latin typeface="Times New Roman" pitchFamily="18" charset="0"/>
              <a:ea typeface="仿宋" pitchFamily="49" charset="-122"/>
            </a:endParaRPr>
          </a:p>
          <a:p>
            <a:pPr>
              <a:lnSpc>
                <a:spcPct val="150000"/>
              </a:lnSpc>
            </a:pPr>
            <a:r>
              <a:rPr lang="en-US" altLang="zh-CN" b="1" dirty="0" smtClean="0">
                <a:latin typeface="Times New Roman" pitchFamily="18" charset="0"/>
                <a:ea typeface="仿宋" pitchFamily="49" charset="-122"/>
              </a:rPr>
              <a:t>       2019</a:t>
            </a:r>
            <a:r>
              <a:rPr lang="zh-CN" altLang="en-US" b="1" dirty="0" smtClean="0">
                <a:latin typeface="Times New Roman" pitchFamily="18" charset="0"/>
                <a:ea typeface="仿宋" pitchFamily="49" charset="-122"/>
              </a:rPr>
              <a:t>年将科研诚信承诺书列入</a:t>
            </a:r>
            <a:r>
              <a:rPr lang="zh-CN" altLang="en-US" b="1" dirty="0" smtClean="0">
                <a:solidFill>
                  <a:srgbClr val="C00000"/>
                </a:solidFill>
                <a:latin typeface="Times New Roman" pitchFamily="18" charset="0"/>
                <a:ea typeface="仿宋" pitchFamily="49" charset="-122"/>
              </a:rPr>
              <a:t>纸质版</a:t>
            </a:r>
            <a:r>
              <a:rPr lang="zh-CN" altLang="en-US" b="1" dirty="0" smtClean="0">
                <a:latin typeface="Times New Roman" pitchFamily="18" charset="0"/>
                <a:ea typeface="仿宋" pitchFamily="49" charset="-122"/>
              </a:rPr>
              <a:t>申请书，申请人及参与者、依托单位与合作单位需分别签署承诺后，方可提交。</a:t>
            </a:r>
            <a:endParaRPr lang="en-US" altLang="zh-CN" b="1" dirty="0" smtClean="0">
              <a:latin typeface="Times New Roman" pitchFamily="18" charset="0"/>
              <a:ea typeface="仿宋" pitchFamily="49" charset="-122"/>
            </a:endParaRPr>
          </a:p>
          <a:p>
            <a:pPr>
              <a:lnSpc>
                <a:spcPct val="150000"/>
              </a:lnSpc>
            </a:pPr>
            <a:endParaRPr lang="en-US" altLang="zh-CN" b="1" dirty="0" smtClean="0">
              <a:latin typeface="Times New Roman" pitchFamily="18" charset="0"/>
              <a:ea typeface="仿宋" pitchFamily="49" charset="-122"/>
            </a:endParaRPr>
          </a:p>
          <a:p>
            <a:pPr marL="400050" indent="-400050">
              <a:lnSpc>
                <a:spcPct val="150000"/>
              </a:lnSpc>
              <a:buFont typeface="+mj-lt"/>
              <a:buAutoNum type="romanUcPeriod" startAt="2"/>
            </a:pPr>
            <a:r>
              <a:rPr lang="zh-CN" altLang="en-US" b="1" dirty="0" smtClean="0">
                <a:latin typeface="Times New Roman" pitchFamily="18" charset="0"/>
                <a:ea typeface="仿宋" pitchFamily="49" charset="-122"/>
              </a:rPr>
              <a:t>依托单位：</a:t>
            </a:r>
            <a:endParaRPr lang="en-US" altLang="zh-CN" b="1" dirty="0" smtClean="0">
              <a:latin typeface="Times New Roman" pitchFamily="18" charset="0"/>
              <a:ea typeface="仿宋" pitchFamily="49" charset="-122"/>
            </a:endParaRPr>
          </a:p>
          <a:p>
            <a:pPr>
              <a:lnSpc>
                <a:spcPct val="150000"/>
              </a:lnSpc>
            </a:pPr>
            <a:r>
              <a:rPr lang="zh-CN" altLang="en-US" b="1" dirty="0" smtClean="0">
                <a:latin typeface="Times New Roman" pitchFamily="18" charset="0"/>
                <a:ea typeface="仿宋" pitchFamily="49" charset="-122"/>
              </a:rPr>
              <a:t>      依托单位报送申请材料的公函中，增加科研诚信承诺，由法定代表人签字，并加盖依托单位</a:t>
            </a:r>
            <a:r>
              <a:rPr lang="zh-CN" altLang="en-US" b="1" dirty="0">
                <a:latin typeface="Times New Roman" pitchFamily="18" charset="0"/>
                <a:ea typeface="仿宋" pitchFamily="49" charset="-122"/>
              </a:rPr>
              <a:t>公章</a:t>
            </a:r>
            <a:r>
              <a:rPr lang="zh-CN" altLang="en-US" b="1" dirty="0" smtClean="0">
                <a:latin typeface="Times New Roman" pitchFamily="18" charset="0"/>
                <a:ea typeface="仿宋" pitchFamily="49" charset="-122"/>
              </a:rPr>
              <a:t>。</a:t>
            </a:r>
            <a:endParaRPr lang="zh-CN" altLang="en-US" b="1" dirty="0">
              <a:latin typeface="Times New Roman" pitchFamily="18" charset="0"/>
              <a:ea typeface="仿宋" pitchFamily="49" charset="-122"/>
            </a:endParaRPr>
          </a:p>
        </p:txBody>
      </p:sp>
    </p:spTree>
    <p:extLst>
      <p:ext uri="{BB962C8B-B14F-4D97-AF65-F5344CB8AC3E}">
        <p14:creationId xmlns:p14="http://schemas.microsoft.com/office/powerpoint/2010/main" val="154581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11631" y="0"/>
            <a:ext cx="1226618" cy="646331"/>
          </a:xfrm>
          <a:prstGeom prst="rect">
            <a:avLst/>
          </a:prstGeom>
          <a:noFill/>
        </p:spPr>
        <p:txBody>
          <a:bodyPr wrap="none" lIns="91440" tIns="45720" rIns="91440" bIns="45720">
            <a:spAutoFit/>
          </a:bodyPr>
          <a:lstStyle/>
          <a:p>
            <a:pPr algn="ctr"/>
            <a:r>
              <a:rPr lang="zh-CN" altLang="en-US" sz="3600" b="1" dirty="0" smtClean="0">
                <a:ln w="10541" cmpd="sng">
                  <a:solidFill>
                    <a:schemeClr val="tx1"/>
                  </a:solidFill>
                  <a:prstDash val="solid"/>
                </a:ln>
                <a:solidFill>
                  <a:srgbClr val="A72378"/>
                </a:solidFill>
                <a:latin typeface="Times New Roman" pitchFamily="18" charset="0"/>
                <a:ea typeface="宋体" pitchFamily="2" charset="-122"/>
              </a:rPr>
              <a:t>目 录</a:t>
            </a:r>
            <a:endParaRPr lang="zh-CN" altLang="en-US" sz="36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
        <p:nvSpPr>
          <p:cNvPr id="4" name="TextBox 5"/>
          <p:cNvSpPr txBox="1"/>
          <p:nvPr/>
        </p:nvSpPr>
        <p:spPr>
          <a:xfrm>
            <a:off x="1403648" y="915566"/>
            <a:ext cx="6552728" cy="3046988"/>
          </a:xfrm>
          <a:prstGeom prst="rect">
            <a:avLst/>
          </a:prstGeom>
          <a:noFill/>
        </p:spPr>
        <p:txBody>
          <a:bodyPr wrap="square" rtlCol="0">
            <a:spAutoFit/>
          </a:bodyPr>
          <a:lstStyle/>
          <a:p>
            <a:pPr>
              <a:lnSpc>
                <a:spcPct val="150000"/>
              </a:lnSpc>
            </a:pPr>
            <a:r>
              <a:rPr lang="zh-CN" altLang="en-US" sz="3200" b="1" dirty="0" smtClean="0">
                <a:latin typeface="Times New Roman" pitchFamily="18" charset="0"/>
                <a:ea typeface="宋体" pitchFamily="2" charset="-122"/>
              </a:rPr>
              <a:t>一、 </a:t>
            </a:r>
            <a:r>
              <a:rPr lang="en-US" altLang="zh-CN" sz="3200" b="1" dirty="0" smtClean="0">
                <a:latin typeface="Times New Roman" pitchFamily="18" charset="0"/>
                <a:ea typeface="宋体" pitchFamily="2" charset="-122"/>
              </a:rPr>
              <a:t>2018</a:t>
            </a:r>
            <a:r>
              <a:rPr lang="zh-CN" altLang="en-US" sz="3200" b="1" dirty="0" smtClean="0">
                <a:latin typeface="Times New Roman" pitchFamily="18" charset="0"/>
                <a:ea typeface="宋体" pitchFamily="2" charset="-122"/>
              </a:rPr>
              <a:t>年度科学基金资助概况</a:t>
            </a:r>
            <a:endParaRPr lang="en-US" altLang="zh-CN" sz="3200" b="1" dirty="0" smtClean="0">
              <a:latin typeface="Times New Roman" pitchFamily="18" charset="0"/>
              <a:ea typeface="宋体" pitchFamily="2" charset="-122"/>
            </a:endParaRPr>
          </a:p>
          <a:p>
            <a:pPr>
              <a:lnSpc>
                <a:spcPct val="150000"/>
              </a:lnSpc>
            </a:pPr>
            <a:r>
              <a:rPr lang="zh-CN" altLang="en-US" sz="3200" b="1" dirty="0" smtClean="0">
                <a:latin typeface="Times New Roman" pitchFamily="18" charset="0"/>
                <a:ea typeface="宋体" pitchFamily="2" charset="-122"/>
              </a:rPr>
              <a:t>二、</a:t>
            </a:r>
            <a:r>
              <a:rPr lang="en-US" altLang="zh-CN" sz="3200" b="1" dirty="0" smtClean="0">
                <a:latin typeface="Times New Roman" pitchFamily="18" charset="0"/>
                <a:ea typeface="宋体" pitchFamily="2" charset="-122"/>
              </a:rPr>
              <a:t> 2019</a:t>
            </a:r>
            <a:r>
              <a:rPr lang="zh-CN" altLang="en-US" sz="3200" b="1" dirty="0" smtClean="0">
                <a:latin typeface="Times New Roman" pitchFamily="18" charset="0"/>
                <a:ea typeface="宋体" pitchFamily="2" charset="-122"/>
              </a:rPr>
              <a:t>年科学基金改革</a:t>
            </a:r>
            <a:r>
              <a:rPr lang="zh-CN" altLang="en-US" sz="3200" b="1" dirty="0">
                <a:latin typeface="Times New Roman" pitchFamily="18" charset="0"/>
                <a:ea typeface="宋体" pitchFamily="2" charset="-122"/>
              </a:rPr>
              <a:t>举措</a:t>
            </a:r>
            <a:endParaRPr lang="en-US" altLang="zh-CN" sz="3200" b="1" dirty="0" smtClean="0">
              <a:latin typeface="Times New Roman" pitchFamily="18" charset="0"/>
              <a:ea typeface="宋体" pitchFamily="2" charset="-122"/>
            </a:endParaRPr>
          </a:p>
          <a:p>
            <a:pPr>
              <a:lnSpc>
                <a:spcPct val="150000"/>
              </a:lnSpc>
            </a:pPr>
            <a:r>
              <a:rPr lang="zh-CN" altLang="en-US" sz="3200" b="1" dirty="0" smtClean="0">
                <a:latin typeface="Times New Roman" pitchFamily="18" charset="0"/>
                <a:ea typeface="宋体" pitchFamily="2" charset="-122"/>
              </a:rPr>
              <a:t>三、 </a:t>
            </a:r>
            <a:r>
              <a:rPr lang="en-US" altLang="zh-CN" sz="3200" b="1" dirty="0" smtClean="0">
                <a:latin typeface="Times New Roman" pitchFamily="18" charset="0"/>
                <a:ea typeface="宋体" pitchFamily="2" charset="-122"/>
              </a:rPr>
              <a:t>2019</a:t>
            </a:r>
            <a:r>
              <a:rPr lang="zh-CN" altLang="en-US" sz="3200" b="1" dirty="0" smtClean="0">
                <a:latin typeface="Times New Roman" pitchFamily="18" charset="0"/>
                <a:ea typeface="宋体" pitchFamily="2" charset="-122"/>
              </a:rPr>
              <a:t>年项目申请注意事项</a:t>
            </a:r>
            <a:endParaRPr lang="en-US" altLang="zh-CN" sz="3200" b="1" dirty="0" smtClean="0">
              <a:latin typeface="Times New Roman" pitchFamily="18" charset="0"/>
              <a:ea typeface="宋体" pitchFamily="2" charset="-122"/>
            </a:endParaRPr>
          </a:p>
          <a:p>
            <a:pPr>
              <a:lnSpc>
                <a:spcPct val="150000"/>
              </a:lnSpc>
            </a:pPr>
            <a:r>
              <a:rPr lang="zh-CN" altLang="en-US" sz="3200" b="1" dirty="0" smtClean="0">
                <a:latin typeface="Times New Roman" pitchFamily="18" charset="0"/>
                <a:ea typeface="宋体" pitchFamily="2" charset="-122"/>
              </a:rPr>
              <a:t>四、 集中受理期工作安排</a:t>
            </a:r>
            <a:endParaRPr lang="zh-CN" altLang="en-US" sz="3200" b="1" dirty="0">
              <a:latin typeface="Times New Roman" pitchFamily="18" charset="0"/>
              <a:ea typeface="宋体" pitchFamily="2" charset="-122"/>
            </a:endParaRPr>
          </a:p>
        </p:txBody>
      </p:sp>
    </p:spTree>
    <p:extLst>
      <p:ext uri="{BB962C8B-B14F-4D97-AF65-F5344CB8AC3E}">
        <p14:creationId xmlns:p14="http://schemas.microsoft.com/office/powerpoint/2010/main" val="112767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xEl>
                                              <p:pRg st="1" end="1"/>
                                            </p:txEl>
                                          </p:spTgt>
                                        </p:tgtEl>
                                      </p:cBhvr>
                                    </p:animEffect>
                                    <p:set>
                                      <p:cBhvr>
                                        <p:cTn id="10" dur="1" fill="hold">
                                          <p:stCondLst>
                                            <p:cond delay="499"/>
                                          </p:stCondLst>
                                        </p:cTn>
                                        <p:tgtEl>
                                          <p:spTgt spid="4">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
                                            <p:txEl>
                                              <p:pRg st="3" end="3"/>
                                            </p:txEl>
                                          </p:spTgt>
                                        </p:tgtEl>
                                      </p:cBhvr>
                                    </p:animEffect>
                                    <p:set>
                                      <p:cBhvr>
                                        <p:cTn id="13" dur="1" fill="hold">
                                          <p:stCondLst>
                                            <p:cond delay="499"/>
                                          </p:stCondLst>
                                        </p:cTn>
                                        <p:tgtEl>
                                          <p:spTgt spid="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11653"/>
            <a:ext cx="6264696" cy="2652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827584" y="114767"/>
            <a:ext cx="8217314"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注意事项</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1</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：基于科学问题属性分类申请评审</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882" y="3363837"/>
            <a:ext cx="5688632" cy="1693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7083299" y="908911"/>
            <a:ext cx="1881189" cy="923330"/>
          </a:xfrm>
          <a:prstGeom prst="rect">
            <a:avLst/>
          </a:prstGeom>
        </p:spPr>
        <p:txBody>
          <a:bodyPr wrap="square">
            <a:spAutoFit/>
          </a:bodyPr>
          <a:lstStyle/>
          <a:p>
            <a:pPr eaLnBrk="0">
              <a:lnSpc>
                <a:spcPct val="150000"/>
              </a:lnSpc>
            </a:pPr>
            <a:r>
              <a:rPr lang="zh-CN" altLang="en-US" b="1" dirty="0">
                <a:effectLst>
                  <a:outerShdw blurRad="38100" dist="38100" dir="2700000" algn="tl">
                    <a:srgbClr val="000000">
                      <a:alpha val="43137"/>
                    </a:srgbClr>
                  </a:outerShdw>
                </a:effectLst>
                <a:latin typeface="Times New Roman" pitchFamily="18" charset="0"/>
                <a:ea typeface="仿宋" pitchFamily="49" charset="-122"/>
              </a:rPr>
              <a:t>增加科学问题</a:t>
            </a:r>
            <a:r>
              <a:rPr lang="en-US" altLang="ko-KR" b="1" dirty="0" err="1">
                <a:effectLst>
                  <a:outerShdw blurRad="38100" dist="38100" dir="2700000" algn="tl">
                    <a:srgbClr val="000000">
                      <a:alpha val="43137"/>
                    </a:srgbClr>
                  </a:outerShdw>
                </a:effectLst>
                <a:latin typeface="Times New Roman" pitchFamily="18" charset="0"/>
                <a:ea typeface="仿宋" pitchFamily="49" charset="-122"/>
              </a:rPr>
              <a:t>属性</a:t>
            </a:r>
            <a:r>
              <a:rPr lang="zh-CN" altLang="en-US" b="1" dirty="0" smtClean="0">
                <a:effectLst>
                  <a:outerShdw blurRad="38100" dist="38100" dir="2700000" algn="tl">
                    <a:srgbClr val="000000">
                      <a:alpha val="43137"/>
                    </a:srgbClr>
                  </a:outerShdw>
                </a:effectLst>
                <a:latin typeface="Times New Roman" pitchFamily="18" charset="0"/>
                <a:ea typeface="仿宋" pitchFamily="49" charset="-122"/>
              </a:rPr>
              <a:t>栏</a:t>
            </a:r>
            <a:endParaRPr lang="en-US" altLang="ko-KR" b="1" dirty="0">
              <a:effectLst>
                <a:outerShdw blurRad="38100" dist="38100" dir="2700000" algn="tl">
                  <a:srgbClr val="000000">
                    <a:alpha val="43137"/>
                  </a:srgbClr>
                </a:outerShdw>
              </a:effectLst>
              <a:latin typeface="Times New Roman" pitchFamily="18" charset="0"/>
              <a:ea typeface="仿宋" pitchFamily="49" charset="-122"/>
            </a:endParaRPr>
          </a:p>
        </p:txBody>
      </p:sp>
      <p:sp>
        <p:nvSpPr>
          <p:cNvPr id="4" name="矩形 3"/>
          <p:cNvSpPr/>
          <p:nvPr/>
        </p:nvSpPr>
        <p:spPr>
          <a:xfrm>
            <a:off x="7083299" y="1853489"/>
            <a:ext cx="1881189" cy="3046988"/>
          </a:xfrm>
          <a:prstGeom prst="rect">
            <a:avLst/>
          </a:prstGeom>
        </p:spPr>
        <p:txBody>
          <a:bodyPr wrap="square">
            <a:spAutoFit/>
          </a:bodyPr>
          <a:lstStyle/>
          <a:p>
            <a:pPr marL="0" lvl="1" eaLnBrk="0">
              <a:lnSpc>
                <a:spcPct val="150000"/>
              </a:lnSpc>
            </a:pPr>
            <a:r>
              <a:rPr lang="en-US" altLang="ko-KR" sz="1600" b="1" dirty="0">
                <a:latin typeface="Times New Roman" pitchFamily="18" charset="0"/>
                <a:ea typeface="仿宋" pitchFamily="49" charset="-122"/>
              </a:rPr>
              <a:t>1</a:t>
            </a:r>
            <a:r>
              <a:rPr lang="en-US" altLang="ko-KR" sz="1600" b="1" dirty="0" smtClean="0">
                <a:latin typeface="Times New Roman" pitchFamily="18" charset="0"/>
                <a:ea typeface="仿宋" pitchFamily="49" charset="-122"/>
              </a:rPr>
              <a:t>. </a:t>
            </a:r>
            <a:r>
              <a:rPr lang="zh-CN" altLang="en-US" sz="1600" b="1" dirty="0" smtClean="0">
                <a:latin typeface="Times New Roman" pitchFamily="18" charset="0"/>
                <a:ea typeface="仿宋" pitchFamily="49" charset="-122"/>
              </a:rPr>
              <a:t>选择</a:t>
            </a:r>
            <a:r>
              <a:rPr lang="zh-CN" altLang="en-US" sz="1600" b="1" dirty="0">
                <a:latin typeface="Times New Roman" pitchFamily="18" charset="0"/>
                <a:ea typeface="仿宋" pitchFamily="49" charset="-122"/>
              </a:rPr>
              <a:t>科学问题</a:t>
            </a:r>
            <a:r>
              <a:rPr lang="zh-CN" altLang="en-US" sz="1600" b="1" dirty="0" smtClean="0">
                <a:latin typeface="Times New Roman" pitchFamily="18" charset="0"/>
                <a:ea typeface="仿宋" pitchFamily="49" charset="-122"/>
              </a:rPr>
              <a:t>属性</a:t>
            </a:r>
            <a:r>
              <a:rPr lang="zh-CN" altLang="en-US" sz="1600" b="1" u="sng" dirty="0" smtClean="0">
                <a:latin typeface="Times New Roman" pitchFamily="18" charset="0"/>
                <a:ea typeface="仿宋" pitchFamily="49" charset="-122"/>
              </a:rPr>
              <a:t>“原创”“前沿”“需求”“交叉”</a:t>
            </a:r>
            <a:r>
              <a:rPr lang="zh-CN" altLang="en-US" sz="1600" b="1" dirty="0" smtClean="0">
                <a:latin typeface="Times New Roman" pitchFamily="18" charset="0"/>
                <a:ea typeface="仿宋" pitchFamily="49" charset="-122"/>
              </a:rPr>
              <a:t>（</a:t>
            </a:r>
            <a:r>
              <a:rPr lang="zh-CN" altLang="en-US" sz="1600" b="1" dirty="0" smtClean="0">
                <a:solidFill>
                  <a:srgbClr val="FF0000"/>
                </a:solidFill>
                <a:latin typeface="Times New Roman" pitchFamily="18" charset="0"/>
                <a:ea typeface="仿宋" pitchFamily="49" charset="-122"/>
              </a:rPr>
              <a:t>四选一！</a:t>
            </a:r>
            <a:r>
              <a:rPr lang="zh-CN" altLang="en-US" sz="1600" b="1" dirty="0" smtClean="0">
                <a:latin typeface="Times New Roman" pitchFamily="18" charset="0"/>
                <a:ea typeface="仿宋" pitchFamily="49" charset="-122"/>
              </a:rPr>
              <a:t>）</a:t>
            </a:r>
            <a:endParaRPr lang="en-US" altLang="zh-CN" sz="1600" b="1" dirty="0" smtClean="0">
              <a:latin typeface="Times New Roman" pitchFamily="18" charset="0"/>
              <a:ea typeface="仿宋" pitchFamily="49" charset="-122"/>
            </a:endParaRPr>
          </a:p>
          <a:p>
            <a:pPr marL="0" lvl="1" eaLnBrk="0">
              <a:lnSpc>
                <a:spcPct val="150000"/>
              </a:lnSpc>
            </a:pPr>
            <a:r>
              <a:rPr lang="en-US" altLang="zh-CN" sz="1600" b="1" dirty="0">
                <a:latin typeface="Times New Roman" pitchFamily="18" charset="0"/>
                <a:ea typeface="仿宋" pitchFamily="49" charset="-122"/>
              </a:rPr>
              <a:t>2</a:t>
            </a:r>
            <a:r>
              <a:rPr lang="en-US" altLang="zh-CN" sz="1600" b="1" dirty="0" smtClean="0">
                <a:latin typeface="Times New Roman" pitchFamily="18" charset="0"/>
                <a:ea typeface="仿宋" pitchFamily="49" charset="-122"/>
              </a:rPr>
              <a:t>. </a:t>
            </a:r>
            <a:r>
              <a:rPr lang="zh-CN" altLang="en-US" sz="1600" b="1" dirty="0" smtClean="0">
                <a:solidFill>
                  <a:srgbClr val="FF0000"/>
                </a:solidFill>
                <a:latin typeface="Times New Roman" pitchFamily="18" charset="0"/>
                <a:ea typeface="仿宋" pitchFamily="49" charset="-122"/>
              </a:rPr>
              <a:t>详细</a:t>
            </a:r>
            <a:r>
              <a:rPr lang="zh-CN" altLang="en-US" sz="1600" b="1" dirty="0">
                <a:solidFill>
                  <a:srgbClr val="FF0000"/>
                </a:solidFill>
                <a:latin typeface="Times New Roman" pitchFamily="18" charset="0"/>
                <a:ea typeface="仿宋" pitchFamily="49" charset="-122"/>
              </a:rPr>
              <a:t>阐明</a:t>
            </a:r>
            <a:r>
              <a:rPr lang="zh-CN" altLang="en-US" sz="1600" b="1" dirty="0">
                <a:latin typeface="Times New Roman" pitchFamily="18" charset="0"/>
                <a:ea typeface="仿宋" pitchFamily="49" charset="-122"/>
              </a:rPr>
              <a:t>选择该科学问题属性的</a:t>
            </a:r>
            <a:r>
              <a:rPr lang="zh-CN" altLang="en-US" sz="1600" b="1" dirty="0">
                <a:solidFill>
                  <a:srgbClr val="FF0000"/>
                </a:solidFill>
                <a:latin typeface="Times New Roman" pitchFamily="18" charset="0"/>
                <a:ea typeface="仿宋" pitchFamily="49" charset="-122"/>
              </a:rPr>
              <a:t>理由</a:t>
            </a:r>
            <a:r>
              <a:rPr lang="zh-CN" altLang="en-US" sz="1600" b="1" dirty="0">
                <a:latin typeface="Times New Roman" pitchFamily="18" charset="0"/>
                <a:ea typeface="仿宋" pitchFamily="49" charset="-122"/>
              </a:rPr>
              <a:t>（</a:t>
            </a:r>
            <a:r>
              <a:rPr lang="en-US" altLang="zh-CN" sz="1600" b="1" dirty="0">
                <a:solidFill>
                  <a:srgbClr val="0070C0"/>
                </a:solidFill>
                <a:latin typeface="Times New Roman" pitchFamily="18" charset="0"/>
                <a:ea typeface="仿宋" pitchFamily="49" charset="-122"/>
              </a:rPr>
              <a:t>800</a:t>
            </a:r>
            <a:r>
              <a:rPr lang="zh-CN" altLang="en-US" sz="1600" b="1" dirty="0">
                <a:solidFill>
                  <a:srgbClr val="0070C0"/>
                </a:solidFill>
                <a:latin typeface="Times New Roman" pitchFamily="18" charset="0"/>
                <a:ea typeface="仿宋" pitchFamily="49" charset="-122"/>
              </a:rPr>
              <a:t>字以内</a:t>
            </a:r>
            <a:r>
              <a:rPr lang="zh-CN" altLang="en-US" sz="1600" b="1" dirty="0">
                <a:latin typeface="Times New Roman" pitchFamily="18" charset="0"/>
                <a:ea typeface="仿宋" pitchFamily="49" charset="-122"/>
              </a:rPr>
              <a:t>）</a:t>
            </a:r>
          </a:p>
          <a:p>
            <a:pPr marL="0" lvl="1" eaLnBrk="0">
              <a:lnSpc>
                <a:spcPct val="150000"/>
              </a:lnSpc>
            </a:pPr>
            <a:endParaRPr lang="en-US" altLang="zh-CN" sz="1600" b="1" dirty="0">
              <a:latin typeface="Times New Roman" pitchFamily="18" charset="0"/>
              <a:ea typeface="仿宋" pitchFamily="49" charset="-122"/>
            </a:endParaRPr>
          </a:p>
        </p:txBody>
      </p:sp>
      <p:sp>
        <p:nvSpPr>
          <p:cNvPr id="5" name="TextBox 4"/>
          <p:cNvSpPr txBox="1"/>
          <p:nvPr/>
        </p:nvSpPr>
        <p:spPr>
          <a:xfrm>
            <a:off x="1187624" y="843558"/>
            <a:ext cx="5400600" cy="369332"/>
          </a:xfrm>
          <a:prstGeom prst="rect">
            <a:avLst/>
          </a:prstGeom>
          <a:solidFill>
            <a:srgbClr val="FFFF00"/>
          </a:solidFill>
        </p:spPr>
        <p:txBody>
          <a:bodyPr wrap="square" rtlCol="0">
            <a:spAutoFit/>
          </a:bodyPr>
          <a:lstStyle/>
          <a:p>
            <a:pPr algn="ctr"/>
            <a:r>
              <a:rPr lang="zh-CN" altLang="en-US" b="1" dirty="0" smtClean="0">
                <a:solidFill>
                  <a:srgbClr val="FF0000"/>
                </a:solidFill>
                <a:latin typeface="Times New Roman" pitchFamily="18" charset="0"/>
                <a:ea typeface="仿宋" pitchFamily="49" charset="-122"/>
              </a:rPr>
              <a:t>仅重点项目及部分学科面上项目需要填写此栏</a:t>
            </a:r>
            <a:endParaRPr lang="zh-CN" altLang="en-US" b="1" dirty="0">
              <a:solidFill>
                <a:srgbClr val="FF0000"/>
              </a:solidFill>
              <a:latin typeface="Times New Roman" pitchFamily="18" charset="0"/>
              <a:ea typeface="仿宋" pitchFamily="49" charset="-122"/>
            </a:endParaRPr>
          </a:p>
        </p:txBody>
      </p:sp>
      <p:sp>
        <p:nvSpPr>
          <p:cNvPr id="6" name="矩形 5"/>
          <p:cNvSpPr/>
          <p:nvPr/>
        </p:nvSpPr>
        <p:spPr>
          <a:xfrm>
            <a:off x="6752837" y="3435846"/>
            <a:ext cx="2379486" cy="1446550"/>
          </a:xfrm>
          <a:prstGeom prst="rect">
            <a:avLst/>
          </a:prstGeom>
          <a:solidFill>
            <a:srgbClr val="FFFF00"/>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仿宋" pitchFamily="49" charset="-122"/>
              </a:rPr>
              <a:t>准确</a:t>
            </a:r>
            <a:endParaRPr lang="en-US" altLang="zh-CN"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仿宋" pitchFamily="49" charset="-122"/>
            </a:endParaRPr>
          </a:p>
          <a:p>
            <a:pPr algn="ctr"/>
            <a:r>
              <a:rPr lang="zh-CN" alt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仿宋" pitchFamily="49" charset="-122"/>
              </a:rPr>
              <a:t>选择</a:t>
            </a:r>
            <a:r>
              <a:rPr lang="zh-CN" alt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仿宋" pitchFamily="49" charset="-122"/>
              </a:rPr>
              <a:t>！</a:t>
            </a:r>
            <a:endParaRPr lang="zh-CN" alt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仿宋" pitchFamily="49" charset="-122"/>
            </a:endParaRPr>
          </a:p>
        </p:txBody>
      </p:sp>
      <p:sp>
        <p:nvSpPr>
          <p:cNvPr id="7" name="矩形 6"/>
          <p:cNvSpPr/>
          <p:nvPr/>
        </p:nvSpPr>
        <p:spPr>
          <a:xfrm>
            <a:off x="1605106" y="4210713"/>
            <a:ext cx="2739853" cy="646331"/>
          </a:xfrm>
          <a:prstGeom prst="rect">
            <a:avLst/>
          </a:prstGeom>
          <a:solidFill>
            <a:srgbClr val="FFFF00"/>
          </a:solidFill>
        </p:spPr>
        <p:txBody>
          <a:bodyPr wrap="none" lIns="91440" tIns="45720" rIns="91440" bIns="45720">
            <a:spAutoFit/>
          </a:bodyPr>
          <a:lstStyle/>
          <a:p>
            <a:pPr algn="ctr"/>
            <a:r>
              <a:rPr lang="zh-CN" altLang="en-U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ea typeface="仿宋" pitchFamily="49" charset="-122"/>
              </a:rPr>
              <a:t>不超过</a:t>
            </a:r>
            <a:r>
              <a:rPr lang="en-US" altLang="zh-CN"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ea typeface="仿宋" pitchFamily="49" charset="-122"/>
              </a:rPr>
              <a:t>800</a:t>
            </a:r>
            <a:r>
              <a:rPr lang="zh-CN" altLang="en-U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ea typeface="仿宋" pitchFamily="49" charset="-122"/>
              </a:rPr>
              <a:t>字</a:t>
            </a:r>
            <a:endParaRPr lang="zh-CN" altLang="en-U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ea typeface="仿宋" pitchFamily="49" charset="-122"/>
            </a:endParaRPr>
          </a:p>
        </p:txBody>
      </p:sp>
    </p:spTree>
    <p:extLst>
      <p:ext uri="{BB962C8B-B14F-4D97-AF65-F5344CB8AC3E}">
        <p14:creationId xmlns:p14="http://schemas.microsoft.com/office/powerpoint/2010/main" val="24034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323528" y="1309006"/>
            <a:ext cx="5760640" cy="3639008"/>
          </a:xfrm>
          <a:prstGeom prst="rect">
            <a:avLst/>
          </a:prstGeom>
          <a:noFill/>
          <a:ln w="9525">
            <a:noFill/>
            <a:miter lim="800000"/>
            <a:headEnd/>
            <a:tailEnd/>
          </a:ln>
        </p:spPr>
      </p:pic>
      <p:sp>
        <p:nvSpPr>
          <p:cNvPr id="3" name="矩形 2"/>
          <p:cNvSpPr/>
          <p:nvPr/>
        </p:nvSpPr>
        <p:spPr>
          <a:xfrm>
            <a:off x="467544" y="771550"/>
            <a:ext cx="3278462" cy="465448"/>
          </a:xfrm>
          <a:prstGeom prst="rect">
            <a:avLst/>
          </a:prstGeom>
        </p:spPr>
        <p:txBody>
          <a:bodyPr wrap="none">
            <a:spAutoFit/>
          </a:bodyPr>
          <a:lstStyle/>
          <a:p>
            <a:pPr fontAlgn="base">
              <a:lnSpc>
                <a:spcPct val="110000"/>
              </a:lnSpc>
              <a:spcBef>
                <a:spcPts val="100"/>
              </a:spcBef>
              <a:spcAft>
                <a:spcPts val="100"/>
              </a:spcAft>
            </a:pPr>
            <a:r>
              <a:rPr lang="zh-CN" altLang="en-US" sz="2400" b="1" dirty="0" smtClean="0">
                <a:solidFill>
                  <a:srgbClr val="2D206F"/>
                </a:solidFill>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cs typeface="+mj-cs"/>
              </a:rPr>
              <a:t>“重点项目”填写页面</a:t>
            </a:r>
          </a:p>
        </p:txBody>
      </p:sp>
      <p:sp>
        <p:nvSpPr>
          <p:cNvPr id="4" name="矩形 3"/>
          <p:cNvSpPr/>
          <p:nvPr/>
        </p:nvSpPr>
        <p:spPr>
          <a:xfrm>
            <a:off x="827584" y="114767"/>
            <a:ext cx="8217314"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注意事项</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1</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：基于科学问题属性分类申请评审</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
        <p:nvSpPr>
          <p:cNvPr id="5" name="文本框 4"/>
          <p:cNvSpPr txBox="1"/>
          <p:nvPr/>
        </p:nvSpPr>
        <p:spPr>
          <a:xfrm>
            <a:off x="1475656" y="2343680"/>
            <a:ext cx="3744416" cy="1569660"/>
          </a:xfrm>
          <a:prstGeom prst="rect">
            <a:avLst/>
          </a:prstGeom>
          <a:solidFill>
            <a:schemeClr val="accent2">
              <a:lumMod val="20000"/>
              <a:lumOff val="80000"/>
            </a:schemeClr>
          </a:solidFill>
        </p:spPr>
        <p:txBody>
          <a:bodyPr wrap="square" rtlCol="0">
            <a:spAutoFit/>
          </a:bodyPr>
          <a:lstStyle/>
          <a:p>
            <a:pPr algn="ctr"/>
            <a:r>
              <a:rPr lang="en-US" altLang="zh-CN" sz="2400" b="1" dirty="0" smtClean="0">
                <a:latin typeface="Times New Roman" panose="02020603050405020304" pitchFamily="18" charset="0"/>
                <a:ea typeface="仿宋" panose="02010609060101010101" pitchFamily="49" charset="-122"/>
              </a:rPr>
              <a:t>A. </a:t>
            </a:r>
            <a:r>
              <a:rPr lang="zh-CN" altLang="en-US" sz="2400" b="1" dirty="0" smtClean="0">
                <a:latin typeface="Times New Roman" panose="02020603050405020304" pitchFamily="18" charset="0"/>
                <a:ea typeface="仿宋" panose="02010609060101010101" pitchFamily="49" charset="-122"/>
              </a:rPr>
              <a:t>鼓励探索、突出原创</a:t>
            </a:r>
            <a:endParaRPr lang="en-US" altLang="zh-CN" sz="2400" b="1" dirty="0" smtClean="0">
              <a:latin typeface="Times New Roman" panose="02020603050405020304" pitchFamily="18" charset="0"/>
              <a:ea typeface="仿宋" panose="02010609060101010101" pitchFamily="49" charset="-122"/>
            </a:endParaRPr>
          </a:p>
          <a:p>
            <a:pPr algn="ctr"/>
            <a:r>
              <a:rPr lang="en-US" altLang="zh-CN" sz="2400" b="1" dirty="0" smtClean="0">
                <a:latin typeface="Times New Roman" panose="02020603050405020304" pitchFamily="18" charset="0"/>
                <a:ea typeface="仿宋" panose="02010609060101010101" pitchFamily="49" charset="-122"/>
              </a:rPr>
              <a:t>B. </a:t>
            </a:r>
            <a:r>
              <a:rPr lang="zh-CN" altLang="en-US" sz="2400" b="1" dirty="0" smtClean="0">
                <a:latin typeface="Times New Roman" panose="02020603050405020304" pitchFamily="18" charset="0"/>
                <a:ea typeface="仿宋" panose="02010609060101010101" pitchFamily="49" charset="-122"/>
              </a:rPr>
              <a:t>聚焦前沿、独辟蹊径</a:t>
            </a:r>
            <a:endParaRPr lang="en-US" altLang="zh-CN" sz="2400" b="1" dirty="0" smtClean="0">
              <a:latin typeface="Times New Roman" panose="02020603050405020304" pitchFamily="18" charset="0"/>
              <a:ea typeface="仿宋" panose="02010609060101010101" pitchFamily="49" charset="-122"/>
            </a:endParaRPr>
          </a:p>
          <a:p>
            <a:pPr algn="ctr"/>
            <a:r>
              <a:rPr lang="en-US" altLang="zh-CN" sz="2400" b="1" dirty="0" smtClean="0">
                <a:latin typeface="Times New Roman" panose="02020603050405020304" pitchFamily="18" charset="0"/>
                <a:ea typeface="仿宋" panose="02010609060101010101" pitchFamily="49" charset="-122"/>
              </a:rPr>
              <a:t>C. </a:t>
            </a:r>
            <a:r>
              <a:rPr lang="zh-CN" altLang="en-US" sz="2400" b="1" dirty="0" smtClean="0">
                <a:latin typeface="Times New Roman" panose="02020603050405020304" pitchFamily="18" charset="0"/>
                <a:ea typeface="仿宋" panose="02010609060101010101" pitchFamily="49" charset="-122"/>
              </a:rPr>
              <a:t>需求牵引、突破瓶颈</a:t>
            </a:r>
            <a:endParaRPr lang="en-US" altLang="zh-CN" sz="2400" b="1" dirty="0" smtClean="0">
              <a:latin typeface="Times New Roman" panose="02020603050405020304" pitchFamily="18" charset="0"/>
              <a:ea typeface="仿宋" panose="02010609060101010101" pitchFamily="49" charset="-122"/>
            </a:endParaRPr>
          </a:p>
          <a:p>
            <a:pPr algn="ctr"/>
            <a:r>
              <a:rPr lang="en-US" altLang="zh-CN" sz="2400" b="1" dirty="0" smtClean="0">
                <a:latin typeface="Times New Roman" panose="02020603050405020304" pitchFamily="18" charset="0"/>
                <a:ea typeface="仿宋" panose="02010609060101010101" pitchFamily="49" charset="-122"/>
              </a:rPr>
              <a:t>D. </a:t>
            </a:r>
            <a:r>
              <a:rPr lang="zh-CN" altLang="en-US" sz="2400" b="1" dirty="0" smtClean="0">
                <a:latin typeface="Times New Roman" panose="02020603050405020304" pitchFamily="18" charset="0"/>
                <a:ea typeface="仿宋" panose="02010609060101010101" pitchFamily="49" charset="-122"/>
              </a:rPr>
              <a:t>共性导向、交叉融通</a:t>
            </a:r>
            <a:endParaRPr lang="en-US" altLang="zh-CN" sz="2400" b="1" dirty="0" smtClean="0">
              <a:latin typeface="Times New Roman" panose="02020603050405020304" pitchFamily="18" charset="0"/>
              <a:ea typeface="仿宋" panose="02010609060101010101" pitchFamily="49" charset="-122"/>
            </a:endParaRPr>
          </a:p>
        </p:txBody>
      </p:sp>
      <p:grpSp>
        <p:nvGrpSpPr>
          <p:cNvPr id="8" name="组合 7"/>
          <p:cNvGrpSpPr/>
          <p:nvPr/>
        </p:nvGrpSpPr>
        <p:grpSpPr>
          <a:xfrm>
            <a:off x="5673386" y="915566"/>
            <a:ext cx="3419872" cy="923331"/>
            <a:chOff x="5673386" y="915566"/>
            <a:chExt cx="3419872" cy="923331"/>
          </a:xfrm>
        </p:grpSpPr>
        <p:sp>
          <p:nvSpPr>
            <p:cNvPr id="6" name="线形标注 1(带边框和强调线) 5"/>
            <p:cNvSpPr/>
            <p:nvPr/>
          </p:nvSpPr>
          <p:spPr>
            <a:xfrm>
              <a:off x="5724128" y="948967"/>
              <a:ext cx="3320770" cy="889930"/>
            </a:xfrm>
            <a:prstGeom prst="accentBorderCallout1">
              <a:avLst>
                <a:gd name="adj1" fmla="val 18750"/>
                <a:gd name="adj2" fmla="val -8333"/>
                <a:gd name="adj3" fmla="val 155805"/>
                <a:gd name="adj4" fmla="val -264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673386" y="915566"/>
              <a:ext cx="3419872" cy="923330"/>
            </a:xfrm>
            <a:prstGeom prst="rect">
              <a:avLst/>
            </a:prstGeom>
            <a:noFill/>
          </p:spPr>
          <p:txBody>
            <a:bodyPr wrap="square" rtlCol="0">
              <a:spAutoFit/>
            </a:bodyPr>
            <a:lstStyle/>
            <a:p>
              <a:r>
                <a:rPr lang="zh-CN" altLang="en-US" b="1" dirty="0" smtClean="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评审时强调</a:t>
              </a:r>
              <a:r>
                <a:rPr lang="zh-CN" altLang="en-US" b="1" dirty="0" smtClean="0">
                  <a:latin typeface="仿宋" panose="02010609060101010101" pitchFamily="49" charset="-122"/>
                  <a:ea typeface="仿宋" panose="02010609060101010101" pitchFamily="49" charset="-122"/>
                </a:rPr>
                <a:t>：突出研究工作的原始创新性，关注提出并解决重大或重要的基础科学问题</a:t>
              </a:r>
              <a:endParaRPr lang="zh-CN" altLang="en-US" b="1" dirty="0">
                <a:latin typeface="仿宋" panose="02010609060101010101" pitchFamily="49" charset="-122"/>
                <a:ea typeface="仿宋" panose="02010609060101010101" pitchFamily="49" charset="-122"/>
              </a:endParaRPr>
            </a:p>
          </p:txBody>
        </p:sp>
      </p:grpSp>
      <p:grpSp>
        <p:nvGrpSpPr>
          <p:cNvPr id="12" name="组合 11"/>
          <p:cNvGrpSpPr/>
          <p:nvPr/>
        </p:nvGrpSpPr>
        <p:grpSpPr>
          <a:xfrm>
            <a:off x="5681596" y="1986694"/>
            <a:ext cx="3419872" cy="1477329"/>
            <a:chOff x="5681596" y="1986694"/>
            <a:chExt cx="3419872" cy="1477329"/>
          </a:xfrm>
        </p:grpSpPr>
        <p:sp>
          <p:nvSpPr>
            <p:cNvPr id="10" name="线形标注 1(带边框和强调线) 9"/>
            <p:cNvSpPr/>
            <p:nvPr/>
          </p:nvSpPr>
          <p:spPr>
            <a:xfrm>
              <a:off x="5732338" y="2020095"/>
              <a:ext cx="3320770" cy="1443928"/>
            </a:xfrm>
            <a:prstGeom prst="accentBorderCallout1">
              <a:avLst>
                <a:gd name="adj1" fmla="val 18750"/>
                <a:gd name="adj2" fmla="val -8333"/>
                <a:gd name="adj3" fmla="val 59395"/>
                <a:gd name="adj4" fmla="val -254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681596" y="1986694"/>
              <a:ext cx="3419872" cy="1477328"/>
            </a:xfrm>
            <a:prstGeom prst="rect">
              <a:avLst/>
            </a:prstGeom>
            <a:noFill/>
          </p:spPr>
          <p:txBody>
            <a:bodyPr wrap="square" rtlCol="0">
              <a:spAutoFit/>
            </a:bodyPr>
            <a:lstStyle/>
            <a:p>
              <a:r>
                <a:rPr lang="zh-CN" altLang="en-US" b="1" dirty="0" smtClean="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评审时关注</a:t>
              </a:r>
              <a:r>
                <a:rPr lang="zh-CN" altLang="en-US" b="1" dirty="0" smtClean="0">
                  <a:latin typeface="仿宋" panose="02010609060101010101" pitchFamily="49" charset="-122"/>
                  <a:ea typeface="仿宋" panose="02010609060101010101" pitchFamily="49" charset="-122"/>
                </a:rPr>
                <a:t>：拟研究的科学问题重要性和前瞻性，注重研究思路的独特性与研究成果的颠覆性和变革性，显著提升我国在相关领域的国际影响力</a:t>
              </a:r>
              <a:endParaRPr lang="zh-CN" altLang="en-US" b="1" dirty="0">
                <a:latin typeface="仿宋" panose="02010609060101010101" pitchFamily="49" charset="-122"/>
                <a:ea typeface="仿宋" panose="02010609060101010101" pitchFamily="49" charset="-122"/>
              </a:endParaRPr>
            </a:p>
          </p:txBody>
        </p:sp>
      </p:grpSp>
      <p:grpSp>
        <p:nvGrpSpPr>
          <p:cNvPr id="13" name="组合 12"/>
          <p:cNvGrpSpPr/>
          <p:nvPr/>
        </p:nvGrpSpPr>
        <p:grpSpPr>
          <a:xfrm>
            <a:off x="5673386" y="3545529"/>
            <a:ext cx="3419872" cy="1477329"/>
            <a:chOff x="5681596" y="1986694"/>
            <a:chExt cx="3419872" cy="1477329"/>
          </a:xfrm>
        </p:grpSpPr>
        <p:sp>
          <p:nvSpPr>
            <p:cNvPr id="14" name="线形标注 1(带边框和强调线) 13"/>
            <p:cNvSpPr/>
            <p:nvPr/>
          </p:nvSpPr>
          <p:spPr>
            <a:xfrm>
              <a:off x="5732338" y="2020095"/>
              <a:ext cx="3320770" cy="1443928"/>
            </a:xfrm>
            <a:prstGeom prst="accentBorderCallout1">
              <a:avLst>
                <a:gd name="adj1" fmla="val 18750"/>
                <a:gd name="adj2" fmla="val -8333"/>
                <a:gd name="adj3" fmla="val -22341"/>
                <a:gd name="adj4" fmla="val -254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681596" y="1986694"/>
              <a:ext cx="3419872" cy="1477328"/>
            </a:xfrm>
            <a:prstGeom prst="rect">
              <a:avLst/>
            </a:prstGeom>
            <a:noFill/>
          </p:spPr>
          <p:txBody>
            <a:bodyPr wrap="square" rtlCol="0">
              <a:spAutoFit/>
            </a:bodyPr>
            <a:lstStyle/>
            <a:p>
              <a:r>
                <a:rPr lang="zh-CN" altLang="en-US" b="1" dirty="0" smtClean="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评审时关注</a:t>
              </a:r>
              <a:r>
                <a:rPr lang="zh-CN" altLang="en-US" b="1" dirty="0" smtClean="0">
                  <a:latin typeface="仿宋" panose="02010609060101010101" pitchFamily="49" charset="-122"/>
                  <a:ea typeface="仿宋" panose="02010609060101010101" pitchFamily="49" charset="-122"/>
                </a:rPr>
                <a:t>：项目以研究的应用性为主要特征，契合国家重大战略需求，突破关键技术瓶颈中的核心科学问题，为国家和社会发展做出重大贡献</a:t>
              </a:r>
              <a:endParaRPr lang="zh-CN" altLang="en-US" b="1" dirty="0">
                <a:latin typeface="仿宋" panose="02010609060101010101" pitchFamily="49" charset="-122"/>
                <a:ea typeface="仿宋" panose="02010609060101010101" pitchFamily="49" charset="-122"/>
              </a:endParaRPr>
            </a:p>
          </p:txBody>
        </p:sp>
      </p:grpSp>
      <p:grpSp>
        <p:nvGrpSpPr>
          <p:cNvPr id="16" name="组合 15"/>
          <p:cNvGrpSpPr/>
          <p:nvPr/>
        </p:nvGrpSpPr>
        <p:grpSpPr>
          <a:xfrm rot="10800000">
            <a:off x="0" y="3913340"/>
            <a:ext cx="3419872" cy="1552011"/>
            <a:chOff x="5414167" y="125805"/>
            <a:chExt cx="3419872" cy="1200329"/>
          </a:xfrm>
        </p:grpSpPr>
        <p:sp>
          <p:nvSpPr>
            <p:cNvPr id="17" name="线形标注 1(带边框和强调线) 16"/>
            <p:cNvSpPr/>
            <p:nvPr/>
          </p:nvSpPr>
          <p:spPr>
            <a:xfrm>
              <a:off x="5446729" y="406248"/>
              <a:ext cx="3320770" cy="889930"/>
            </a:xfrm>
            <a:prstGeom prst="accentBorderCallout1">
              <a:avLst>
                <a:gd name="adj1" fmla="val 18750"/>
                <a:gd name="adj2" fmla="val -8333"/>
                <a:gd name="adj3" fmla="val 116362"/>
                <a:gd name="adj4" fmla="val -235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rot="10800000">
              <a:off x="5414167" y="125805"/>
              <a:ext cx="3419872" cy="1200329"/>
            </a:xfrm>
            <a:prstGeom prst="rect">
              <a:avLst/>
            </a:prstGeom>
            <a:noFill/>
          </p:spPr>
          <p:txBody>
            <a:bodyPr wrap="square" rtlCol="0">
              <a:spAutoFit/>
            </a:bodyPr>
            <a:lstStyle/>
            <a:p>
              <a:r>
                <a:rPr lang="zh-CN" altLang="en-US" b="1" dirty="0" smtClean="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评审时强调</a:t>
              </a:r>
              <a:r>
                <a:rPr lang="zh-CN" altLang="en-US" b="1" dirty="0" smtClean="0">
                  <a:latin typeface="仿宋" panose="02010609060101010101" pitchFamily="49" charset="-122"/>
                  <a:ea typeface="仿宋" panose="02010609060101010101" pitchFamily="49" charset="-122"/>
                </a:rPr>
                <a:t>：多学科的交叉融合，针对重要科学问题建立跨学科的研究方法，旨在形成新的学科方向</a:t>
              </a:r>
              <a:endParaRPr lang="zh-CN" altLang="en-US" b="1" dirty="0">
                <a:latin typeface="仿宋" panose="02010609060101010101" pitchFamily="49" charset="-122"/>
                <a:ea typeface="仿宋" panose="02010609060101010101" pitchFamily="49" charset="-122"/>
              </a:endParaRPr>
            </a:p>
          </p:txBody>
        </p:sp>
      </p:grpSp>
    </p:spTree>
    <p:extLst>
      <p:ext uri="{BB962C8B-B14F-4D97-AF65-F5344CB8AC3E}">
        <p14:creationId xmlns:p14="http://schemas.microsoft.com/office/powerpoint/2010/main" val="50765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584" y="114767"/>
            <a:ext cx="8217314"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注意事项</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1</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：基于科学问题属性分类申请评审</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grpSp>
        <p:nvGrpSpPr>
          <p:cNvPr id="3" name="组合 12"/>
          <p:cNvGrpSpPr/>
          <p:nvPr/>
        </p:nvGrpSpPr>
        <p:grpSpPr>
          <a:xfrm>
            <a:off x="323528" y="1275606"/>
            <a:ext cx="5328592" cy="3795886"/>
            <a:chOff x="179512" y="980728"/>
            <a:chExt cx="4172471" cy="5370948"/>
          </a:xfrm>
          <a:noFill/>
        </p:grpSpPr>
        <p:pic>
          <p:nvPicPr>
            <p:cNvPr id="4" name="图片 3" descr="C:/Users/office/AppData/Roaming/JisuOffice/ETemp/10188_2288088/fImage190723064464.png"/>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391543" y="4725144"/>
              <a:ext cx="3687579" cy="1626532"/>
            </a:xfrm>
            <a:prstGeom prst="rect">
              <a:avLst/>
            </a:prstGeom>
            <a:grpFill/>
          </p:spPr>
        </p:pic>
        <p:grpSp>
          <p:nvGrpSpPr>
            <p:cNvPr id="5" name="组合 12"/>
            <p:cNvGrpSpPr/>
            <p:nvPr/>
          </p:nvGrpSpPr>
          <p:grpSpPr>
            <a:xfrm>
              <a:off x="179512" y="980728"/>
              <a:ext cx="4172471" cy="3780671"/>
              <a:chOff x="0" y="428625"/>
              <a:chExt cx="5108575" cy="4356735"/>
            </a:xfrm>
            <a:grpFill/>
          </p:grpSpPr>
          <p:pic>
            <p:nvPicPr>
              <p:cNvPr id="6" name="图片 5" descr="C:/Users/office/AppData/Roaming/JisuOffice/ETemp/10188_2288088/fImage659593105705.png"/>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428625"/>
                <a:ext cx="5108575" cy="4356735"/>
              </a:xfrm>
              <a:prstGeom prst="rect">
                <a:avLst/>
              </a:prstGeom>
              <a:grpFill/>
            </p:spPr>
          </p:pic>
          <p:sp>
            <p:nvSpPr>
              <p:cNvPr id="7" name="形状 11"/>
              <p:cNvSpPr/>
              <p:nvPr/>
            </p:nvSpPr>
            <p:spPr>
              <a:xfrm>
                <a:off x="857250" y="2428875"/>
                <a:ext cx="3501390" cy="215265"/>
              </a:xfrm>
              <a:prstGeom prst="rect">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0" fontAlgn="auto">
                  <a:lnSpc>
                    <a:spcPct val="100000"/>
                  </a:lnSpc>
                  <a:spcBef>
                    <a:spcPts val="0"/>
                  </a:spcBef>
                  <a:spcAft>
                    <a:spcPts val="0"/>
                  </a:spcAft>
                  <a:buFontTx/>
                  <a:buNone/>
                </a:pPr>
                <a:r>
                  <a:rPr lang="en-US" altLang="ko-KR" sz="1050" b="1" strike="noStrike" cap="none" dirty="0" smtClean="0">
                    <a:solidFill>
                      <a:srgbClr val="FF0000"/>
                    </a:solidFill>
                    <a:latin typeface="宋体" panose="02010600030101010101" pitchFamily="2" charset="-122"/>
                    <a:ea typeface="宋体" panose="02010600030101010101" pitchFamily="2" charset="-122"/>
                  </a:rPr>
                  <a:t>仅试点学科填写此部分信息</a:t>
                </a:r>
                <a:endParaRPr lang="ko-KR" altLang="en-US" sz="1050" b="1" strike="noStrike" cap="none" dirty="0" smtClean="0">
                  <a:solidFill>
                    <a:srgbClr val="FF0000"/>
                  </a:solidFill>
                  <a:latin typeface="宋体" panose="02010600030101010101" pitchFamily="2" charset="-122"/>
                  <a:ea typeface="宋体" panose="02010600030101010101" pitchFamily="2" charset="-122"/>
                </a:endParaRPr>
              </a:p>
            </p:txBody>
          </p:sp>
        </p:grpSp>
      </p:grpSp>
      <p:sp>
        <p:nvSpPr>
          <p:cNvPr id="8" name="矩形 7"/>
          <p:cNvSpPr/>
          <p:nvPr/>
        </p:nvSpPr>
        <p:spPr>
          <a:xfrm>
            <a:off x="467544" y="771550"/>
            <a:ext cx="4515980" cy="498598"/>
          </a:xfrm>
          <a:prstGeom prst="rect">
            <a:avLst/>
          </a:prstGeom>
        </p:spPr>
        <p:txBody>
          <a:bodyPr wrap="none">
            <a:spAutoFit/>
          </a:bodyPr>
          <a:lstStyle/>
          <a:p>
            <a:pPr fontAlgn="base">
              <a:lnSpc>
                <a:spcPct val="110000"/>
              </a:lnSpc>
              <a:spcBef>
                <a:spcPts val="100"/>
              </a:spcBef>
              <a:spcAft>
                <a:spcPts val="100"/>
              </a:spcAft>
            </a:pPr>
            <a:r>
              <a:rPr lang="zh-CN" altLang="en-US" sz="2400" b="1" dirty="0" smtClean="0">
                <a:solidFill>
                  <a:srgbClr val="2D206F"/>
                </a:solidFill>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cs typeface="+mj-cs"/>
              </a:rPr>
              <a:t>“部分学科面上项目”填写页面</a:t>
            </a:r>
          </a:p>
        </p:txBody>
      </p:sp>
      <p:sp>
        <p:nvSpPr>
          <p:cNvPr id="9" name="文本框 8"/>
          <p:cNvSpPr txBox="1"/>
          <p:nvPr/>
        </p:nvSpPr>
        <p:spPr>
          <a:xfrm>
            <a:off x="1475656" y="2343680"/>
            <a:ext cx="3744416" cy="1569660"/>
          </a:xfrm>
          <a:prstGeom prst="rect">
            <a:avLst/>
          </a:prstGeom>
          <a:solidFill>
            <a:schemeClr val="accent2">
              <a:lumMod val="20000"/>
              <a:lumOff val="80000"/>
            </a:schemeClr>
          </a:solidFill>
        </p:spPr>
        <p:txBody>
          <a:bodyPr wrap="square" rtlCol="0">
            <a:spAutoFit/>
          </a:bodyPr>
          <a:lstStyle/>
          <a:p>
            <a:pPr algn="ctr"/>
            <a:r>
              <a:rPr lang="en-US" altLang="zh-CN" sz="2400" b="1" dirty="0" smtClean="0">
                <a:latin typeface="Times New Roman" panose="02020603050405020304" pitchFamily="18" charset="0"/>
                <a:ea typeface="仿宋" panose="02010609060101010101" pitchFamily="49" charset="-122"/>
              </a:rPr>
              <a:t>A. </a:t>
            </a:r>
            <a:r>
              <a:rPr lang="zh-CN" altLang="en-US" sz="2400" b="1" dirty="0" smtClean="0">
                <a:latin typeface="Times New Roman" panose="02020603050405020304" pitchFamily="18" charset="0"/>
                <a:ea typeface="仿宋" panose="02010609060101010101" pitchFamily="49" charset="-122"/>
              </a:rPr>
              <a:t>鼓励探索、突出原创</a:t>
            </a:r>
            <a:endParaRPr lang="en-US" altLang="zh-CN" sz="2400" b="1" dirty="0" smtClean="0">
              <a:latin typeface="Times New Roman" panose="02020603050405020304" pitchFamily="18" charset="0"/>
              <a:ea typeface="仿宋" panose="02010609060101010101" pitchFamily="49" charset="-122"/>
            </a:endParaRPr>
          </a:p>
          <a:p>
            <a:pPr algn="ctr"/>
            <a:r>
              <a:rPr lang="en-US" altLang="zh-CN" sz="2400" b="1" dirty="0" smtClean="0">
                <a:latin typeface="Times New Roman" panose="02020603050405020304" pitchFamily="18" charset="0"/>
                <a:ea typeface="仿宋" panose="02010609060101010101" pitchFamily="49" charset="-122"/>
              </a:rPr>
              <a:t>B. </a:t>
            </a:r>
            <a:r>
              <a:rPr lang="zh-CN" altLang="en-US" sz="2400" b="1" dirty="0" smtClean="0">
                <a:latin typeface="Times New Roman" panose="02020603050405020304" pitchFamily="18" charset="0"/>
                <a:ea typeface="仿宋" panose="02010609060101010101" pitchFamily="49" charset="-122"/>
              </a:rPr>
              <a:t>聚焦前沿、独辟蹊径</a:t>
            </a:r>
            <a:endParaRPr lang="en-US" altLang="zh-CN" sz="2400" b="1" dirty="0" smtClean="0">
              <a:latin typeface="Times New Roman" panose="02020603050405020304" pitchFamily="18" charset="0"/>
              <a:ea typeface="仿宋" panose="02010609060101010101" pitchFamily="49" charset="-122"/>
            </a:endParaRPr>
          </a:p>
          <a:p>
            <a:pPr algn="ctr"/>
            <a:r>
              <a:rPr lang="en-US" altLang="zh-CN" sz="2400" b="1" dirty="0" smtClean="0">
                <a:latin typeface="Times New Roman" panose="02020603050405020304" pitchFamily="18" charset="0"/>
                <a:ea typeface="仿宋" panose="02010609060101010101" pitchFamily="49" charset="-122"/>
              </a:rPr>
              <a:t>C. </a:t>
            </a:r>
            <a:r>
              <a:rPr lang="zh-CN" altLang="en-US" sz="2400" b="1" dirty="0" smtClean="0">
                <a:latin typeface="Times New Roman" panose="02020603050405020304" pitchFamily="18" charset="0"/>
                <a:ea typeface="仿宋" panose="02010609060101010101" pitchFamily="49" charset="-122"/>
              </a:rPr>
              <a:t>需求牵引、突破瓶颈</a:t>
            </a:r>
            <a:endParaRPr lang="en-US" altLang="zh-CN" sz="2400" b="1" dirty="0" smtClean="0">
              <a:latin typeface="Times New Roman" panose="02020603050405020304" pitchFamily="18" charset="0"/>
              <a:ea typeface="仿宋" panose="02010609060101010101" pitchFamily="49" charset="-122"/>
            </a:endParaRPr>
          </a:p>
          <a:p>
            <a:pPr algn="ctr"/>
            <a:r>
              <a:rPr lang="en-US" altLang="zh-CN" sz="2400" b="1" dirty="0" smtClean="0">
                <a:latin typeface="Times New Roman" panose="02020603050405020304" pitchFamily="18" charset="0"/>
                <a:ea typeface="仿宋" panose="02010609060101010101" pitchFamily="49" charset="-122"/>
              </a:rPr>
              <a:t>D. </a:t>
            </a:r>
            <a:r>
              <a:rPr lang="zh-CN" altLang="en-US" sz="2400" b="1" dirty="0" smtClean="0">
                <a:latin typeface="Times New Roman" panose="02020603050405020304" pitchFamily="18" charset="0"/>
                <a:ea typeface="仿宋" panose="02010609060101010101" pitchFamily="49" charset="-122"/>
              </a:rPr>
              <a:t>共性导向、交叉融通</a:t>
            </a:r>
            <a:endParaRPr lang="en-US" altLang="zh-CN" sz="2400" b="1" dirty="0" smtClean="0">
              <a:latin typeface="Times New Roman" panose="02020603050405020304" pitchFamily="18" charset="0"/>
              <a:ea typeface="仿宋" panose="02010609060101010101" pitchFamily="49" charset="-122"/>
            </a:endParaRPr>
          </a:p>
        </p:txBody>
      </p:sp>
      <p:grpSp>
        <p:nvGrpSpPr>
          <p:cNvPr id="11" name="组合 10"/>
          <p:cNvGrpSpPr/>
          <p:nvPr/>
        </p:nvGrpSpPr>
        <p:grpSpPr>
          <a:xfrm>
            <a:off x="5673386" y="771550"/>
            <a:ext cx="3419872" cy="1512168"/>
            <a:chOff x="5673386" y="915566"/>
            <a:chExt cx="3419872" cy="1200329"/>
          </a:xfrm>
        </p:grpSpPr>
        <p:sp>
          <p:nvSpPr>
            <p:cNvPr id="12" name="线形标注 1(带边框和强调线) 11"/>
            <p:cNvSpPr/>
            <p:nvPr/>
          </p:nvSpPr>
          <p:spPr>
            <a:xfrm>
              <a:off x="5724128" y="948967"/>
              <a:ext cx="3320770" cy="889930"/>
            </a:xfrm>
            <a:prstGeom prst="accentBorderCallout1">
              <a:avLst>
                <a:gd name="adj1" fmla="val 18750"/>
                <a:gd name="adj2" fmla="val -8333"/>
                <a:gd name="adj3" fmla="val 155805"/>
                <a:gd name="adj4" fmla="val -264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673386" y="915566"/>
              <a:ext cx="3419872" cy="1200329"/>
            </a:xfrm>
            <a:prstGeom prst="rect">
              <a:avLst/>
            </a:prstGeom>
            <a:noFill/>
          </p:spPr>
          <p:txBody>
            <a:bodyPr wrap="square" rtlCol="0">
              <a:spAutoFit/>
            </a:bodyPr>
            <a:lstStyle/>
            <a:p>
              <a:r>
                <a:rPr lang="zh-CN" altLang="en-US" b="1" dirty="0" smtClean="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评审时强调</a:t>
              </a:r>
              <a:r>
                <a:rPr lang="zh-CN" altLang="en-US" b="1" dirty="0" smtClean="0">
                  <a:latin typeface="仿宋" panose="02010609060101010101" pitchFamily="49" charset="-122"/>
                  <a:ea typeface="仿宋" panose="02010609060101010101" pitchFamily="49" charset="-122"/>
                </a:rPr>
                <a:t>：以自由探索为主要特征，突出研究工作的原始创新性，关注提出或解决重要的基础科学问题</a:t>
              </a:r>
              <a:endParaRPr lang="zh-CN" altLang="en-US" b="1" dirty="0">
                <a:latin typeface="仿宋" panose="02010609060101010101" pitchFamily="49" charset="-122"/>
                <a:ea typeface="仿宋" panose="02010609060101010101" pitchFamily="49" charset="-122"/>
              </a:endParaRPr>
            </a:p>
          </p:txBody>
        </p:sp>
      </p:grpSp>
      <p:grpSp>
        <p:nvGrpSpPr>
          <p:cNvPr id="14" name="组合 13"/>
          <p:cNvGrpSpPr/>
          <p:nvPr/>
        </p:nvGrpSpPr>
        <p:grpSpPr>
          <a:xfrm>
            <a:off x="5681596" y="1986694"/>
            <a:ext cx="3419872" cy="1477329"/>
            <a:chOff x="5681596" y="1986694"/>
            <a:chExt cx="3419872" cy="1477329"/>
          </a:xfrm>
        </p:grpSpPr>
        <p:sp>
          <p:nvSpPr>
            <p:cNvPr id="15" name="线形标注 1(带边框和强调线) 14"/>
            <p:cNvSpPr/>
            <p:nvPr/>
          </p:nvSpPr>
          <p:spPr>
            <a:xfrm>
              <a:off x="5732338" y="2020095"/>
              <a:ext cx="3320770" cy="1443928"/>
            </a:xfrm>
            <a:prstGeom prst="accentBorderCallout1">
              <a:avLst>
                <a:gd name="adj1" fmla="val 18750"/>
                <a:gd name="adj2" fmla="val -8333"/>
                <a:gd name="adj3" fmla="val 59395"/>
                <a:gd name="adj4" fmla="val -254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681596" y="1986694"/>
              <a:ext cx="3419872" cy="1477328"/>
            </a:xfrm>
            <a:prstGeom prst="rect">
              <a:avLst/>
            </a:prstGeom>
            <a:noFill/>
          </p:spPr>
          <p:txBody>
            <a:bodyPr wrap="square" rtlCol="0">
              <a:spAutoFit/>
            </a:bodyPr>
            <a:lstStyle/>
            <a:p>
              <a:r>
                <a:rPr lang="zh-CN" altLang="en-US" b="1" dirty="0" smtClean="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评审时关注</a:t>
              </a:r>
              <a:r>
                <a:rPr lang="zh-CN" altLang="en-US" b="1" dirty="0" smtClean="0">
                  <a:latin typeface="仿宋" panose="02010609060101010101" pitchFamily="49" charset="-122"/>
                  <a:ea typeface="仿宋" panose="02010609060101010101" pitchFamily="49" charset="-122"/>
                </a:rPr>
                <a:t>：拟研究的科学问题重要性和前沿性，注重研究思路的独特性与研究成果的潜在引领性，旨在提升我国在相关领域的国际影响力</a:t>
              </a:r>
              <a:endParaRPr lang="zh-CN" altLang="en-US" b="1" dirty="0">
                <a:latin typeface="仿宋" panose="02010609060101010101" pitchFamily="49" charset="-122"/>
                <a:ea typeface="仿宋" panose="02010609060101010101" pitchFamily="49" charset="-122"/>
              </a:endParaRPr>
            </a:p>
          </p:txBody>
        </p:sp>
      </p:grpSp>
      <p:grpSp>
        <p:nvGrpSpPr>
          <p:cNvPr id="17" name="组合 16"/>
          <p:cNvGrpSpPr/>
          <p:nvPr/>
        </p:nvGrpSpPr>
        <p:grpSpPr>
          <a:xfrm>
            <a:off x="5681596" y="3515959"/>
            <a:ext cx="3419872" cy="1477329"/>
            <a:chOff x="5681596" y="1986694"/>
            <a:chExt cx="3419872" cy="1477329"/>
          </a:xfrm>
        </p:grpSpPr>
        <p:sp>
          <p:nvSpPr>
            <p:cNvPr id="18" name="线形标注 1(带边框和强调线) 17"/>
            <p:cNvSpPr/>
            <p:nvPr/>
          </p:nvSpPr>
          <p:spPr>
            <a:xfrm>
              <a:off x="5732338" y="2020095"/>
              <a:ext cx="3320770" cy="1443928"/>
            </a:xfrm>
            <a:prstGeom prst="accentBorderCallout1">
              <a:avLst>
                <a:gd name="adj1" fmla="val 18750"/>
                <a:gd name="adj2" fmla="val -8333"/>
                <a:gd name="adj3" fmla="val -15714"/>
                <a:gd name="adj4" fmla="val -2453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681596" y="1986694"/>
              <a:ext cx="3419872" cy="1477328"/>
            </a:xfrm>
            <a:prstGeom prst="rect">
              <a:avLst/>
            </a:prstGeom>
            <a:noFill/>
          </p:spPr>
          <p:txBody>
            <a:bodyPr wrap="square" rtlCol="0">
              <a:spAutoFit/>
            </a:bodyPr>
            <a:lstStyle/>
            <a:p>
              <a:r>
                <a:rPr lang="zh-CN" altLang="en-US" b="1" dirty="0" smtClean="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评审时关注</a:t>
              </a:r>
              <a:r>
                <a:rPr lang="zh-CN" altLang="en-US" b="1" dirty="0" smtClean="0">
                  <a:latin typeface="仿宋" panose="02010609060101010101" pitchFamily="49" charset="-122"/>
                  <a:ea typeface="仿宋" panose="02010609060101010101" pitchFamily="49" charset="-122"/>
                </a:rPr>
                <a:t>：以研究的应用性为准要特征，重点关注选题是否面向国家战略需求，致力于解决关键技术瓶颈中的基础科学问题，服务于国家和社会发展</a:t>
              </a:r>
              <a:endParaRPr lang="zh-CN" altLang="en-US" b="1" dirty="0">
                <a:latin typeface="仿宋" panose="02010609060101010101" pitchFamily="49" charset="-122"/>
                <a:ea typeface="仿宋" panose="02010609060101010101" pitchFamily="49" charset="-122"/>
              </a:endParaRPr>
            </a:p>
          </p:txBody>
        </p:sp>
      </p:grpSp>
      <p:grpSp>
        <p:nvGrpSpPr>
          <p:cNvPr id="20" name="组合 19"/>
          <p:cNvGrpSpPr/>
          <p:nvPr/>
        </p:nvGrpSpPr>
        <p:grpSpPr>
          <a:xfrm rot="10800000">
            <a:off x="0" y="3913339"/>
            <a:ext cx="3419872" cy="1200329"/>
            <a:chOff x="5414167" y="397797"/>
            <a:chExt cx="3419872" cy="928337"/>
          </a:xfrm>
        </p:grpSpPr>
        <p:sp>
          <p:nvSpPr>
            <p:cNvPr id="21" name="线形标注 1(带边框和强调线) 20"/>
            <p:cNvSpPr/>
            <p:nvPr/>
          </p:nvSpPr>
          <p:spPr>
            <a:xfrm>
              <a:off x="5446729" y="406248"/>
              <a:ext cx="3320770" cy="889930"/>
            </a:xfrm>
            <a:prstGeom prst="accentBorderCallout1">
              <a:avLst>
                <a:gd name="adj1" fmla="val 18750"/>
                <a:gd name="adj2" fmla="val -8333"/>
                <a:gd name="adj3" fmla="val 116362"/>
                <a:gd name="adj4" fmla="val -235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rot="10800000">
              <a:off x="5414167" y="397797"/>
              <a:ext cx="3419872" cy="928337"/>
            </a:xfrm>
            <a:prstGeom prst="rect">
              <a:avLst/>
            </a:prstGeom>
            <a:noFill/>
          </p:spPr>
          <p:txBody>
            <a:bodyPr wrap="square" rtlCol="0">
              <a:spAutoFit/>
            </a:bodyPr>
            <a:lstStyle/>
            <a:p>
              <a:r>
                <a:rPr lang="zh-CN" altLang="en-US" b="1" dirty="0" smtClean="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评审时强调</a:t>
              </a:r>
              <a:r>
                <a:rPr lang="zh-CN" altLang="en-US" b="1" dirty="0" smtClean="0">
                  <a:latin typeface="仿宋" panose="02010609060101010101" pitchFamily="49" charset="-122"/>
                  <a:ea typeface="仿宋" panose="02010609060101010101" pitchFamily="49" charset="-122"/>
                </a:rPr>
                <a:t>：多学科的交叉融合，针对重要科学问题发展跨学科的研究方法，孕育和发展新的学科方向</a:t>
              </a:r>
              <a:endParaRPr lang="zh-CN" altLang="en-US" b="1" dirty="0">
                <a:latin typeface="仿宋" panose="02010609060101010101" pitchFamily="49" charset="-122"/>
                <a:ea typeface="仿宋" panose="02010609060101010101" pitchFamily="49" charset="-122"/>
              </a:endParaRPr>
            </a:p>
          </p:txBody>
        </p:sp>
      </p:grpSp>
    </p:spTree>
    <p:extLst>
      <p:ext uri="{BB962C8B-B14F-4D97-AF65-F5344CB8AC3E}">
        <p14:creationId xmlns:p14="http://schemas.microsoft.com/office/powerpoint/2010/main" val="100741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14767"/>
            <a:ext cx="5745484"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注意事项</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2</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：学科代码变化问题</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
        <p:nvSpPr>
          <p:cNvPr id="3" name="文本框 2"/>
          <p:cNvSpPr txBox="1"/>
          <p:nvPr/>
        </p:nvSpPr>
        <p:spPr>
          <a:xfrm>
            <a:off x="827584" y="627534"/>
            <a:ext cx="7813451" cy="2308324"/>
          </a:xfrm>
          <a:prstGeom prst="rect">
            <a:avLst/>
          </a:prstGeom>
          <a:noFill/>
        </p:spPr>
        <p:txBody>
          <a:bodyPr wrap="square" rtlCol="0">
            <a:spAutoFit/>
          </a:bodyPr>
          <a:lstStyle/>
          <a:p>
            <a:pPr>
              <a:lnSpc>
                <a:spcPct val="150000"/>
              </a:lnSpc>
            </a:pPr>
            <a:r>
              <a:rPr lang="zh-CN" altLang="en-US" sz="2400" b="1" dirty="0" smtClean="0">
                <a:solidFill>
                  <a:srgbClr val="0070C0"/>
                </a:solidFill>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生命科学部</a:t>
            </a:r>
            <a:r>
              <a:rPr lang="zh-CN" altLang="en-US" sz="2400" b="1" dirty="0" smtClean="0">
                <a:latin typeface="Times New Roman" panose="02020603050405020304" pitchFamily="18" charset="0"/>
                <a:ea typeface="仿宋" panose="02010609060101010101" pitchFamily="49" charset="-122"/>
              </a:rPr>
              <a:t>：</a:t>
            </a:r>
            <a:endParaRPr lang="en-US" altLang="zh-CN" sz="2400" b="1" dirty="0" smtClean="0">
              <a:latin typeface="Times New Roman" panose="02020603050405020304" pitchFamily="18" charset="0"/>
              <a:ea typeface="仿宋" panose="02010609060101010101" pitchFamily="49" charset="-122"/>
            </a:endParaRPr>
          </a:p>
          <a:p>
            <a:pPr marL="342900" indent="-342900">
              <a:lnSpc>
                <a:spcPct val="150000"/>
              </a:lnSpc>
              <a:buFont typeface="Wingdings" panose="05000000000000000000" pitchFamily="2" charset="2"/>
              <a:buChar char="Ø"/>
            </a:pPr>
            <a:r>
              <a:rPr lang="zh-CN" altLang="en-US" sz="2400" b="1" dirty="0" smtClean="0">
                <a:latin typeface="Times New Roman" panose="02020603050405020304" pitchFamily="18" charset="0"/>
                <a:ea typeface="仿宋" panose="02010609060101010101" pitchFamily="49" charset="-122"/>
              </a:rPr>
              <a:t>根据学科发展趋势、历年申请与资助量等进行了调整</a:t>
            </a:r>
            <a:endParaRPr lang="en-US" altLang="zh-CN" sz="2400" b="1" dirty="0" smtClean="0">
              <a:latin typeface="Times New Roman" panose="02020603050405020304" pitchFamily="18" charset="0"/>
              <a:ea typeface="仿宋" panose="02010609060101010101" pitchFamily="49" charset="-122"/>
            </a:endParaRPr>
          </a:p>
          <a:p>
            <a:pPr marL="342900" indent="-342900">
              <a:lnSpc>
                <a:spcPct val="150000"/>
              </a:lnSpc>
              <a:buFont typeface="Wingdings" panose="05000000000000000000" pitchFamily="2" charset="2"/>
              <a:buChar char="Ø"/>
            </a:pPr>
            <a:r>
              <a:rPr lang="zh-CN" altLang="en-US" sz="2400" b="1" dirty="0" smtClean="0">
                <a:latin typeface="Times New Roman" panose="02020603050405020304" pitchFamily="18" charset="0"/>
                <a:ea typeface="仿宋" panose="02010609060101010101" pitchFamily="49" charset="-122"/>
              </a:rPr>
              <a:t>部分一级代码进行了拆分、合并、更改对应名称等</a:t>
            </a:r>
            <a:endParaRPr lang="en-US" altLang="zh-CN" sz="2400" b="1" dirty="0" smtClean="0">
              <a:latin typeface="Times New Roman" panose="02020603050405020304" pitchFamily="18" charset="0"/>
              <a:ea typeface="仿宋" panose="02010609060101010101" pitchFamily="49" charset="-122"/>
            </a:endParaRPr>
          </a:p>
          <a:p>
            <a:pPr marL="342900" indent="-342900">
              <a:lnSpc>
                <a:spcPct val="150000"/>
              </a:lnSpc>
              <a:buFont typeface="Wingdings" panose="05000000000000000000" pitchFamily="2" charset="2"/>
              <a:buChar char="Ø"/>
            </a:pPr>
            <a:r>
              <a:rPr lang="zh-CN" altLang="en-US" sz="2400" b="1" dirty="0">
                <a:latin typeface="Times New Roman" panose="02020603050405020304" pitchFamily="18" charset="0"/>
                <a:ea typeface="仿宋" panose="02010609060101010101" pitchFamily="49" charset="-122"/>
              </a:rPr>
              <a:t>二</a:t>
            </a:r>
            <a:r>
              <a:rPr lang="zh-CN" altLang="en-US" sz="2400" b="1" dirty="0" smtClean="0">
                <a:latin typeface="Times New Roman" panose="02020603050405020304" pitchFamily="18" charset="0"/>
                <a:ea typeface="仿宋" panose="02010609060101010101" pitchFamily="49" charset="-122"/>
              </a:rPr>
              <a:t>级代码和三级代码进行了增减和细化</a:t>
            </a:r>
            <a:endParaRPr lang="zh-CN" altLang="en-US" sz="2400" b="1" dirty="0">
              <a:latin typeface="Times New Roman" panose="02020603050405020304" pitchFamily="18" charset="0"/>
              <a:ea typeface="仿宋" panose="02010609060101010101" pitchFamily="49" charset="-122"/>
            </a:endParaRPr>
          </a:p>
        </p:txBody>
      </p:sp>
      <p:sp>
        <p:nvSpPr>
          <p:cNvPr id="4" name="文本框 3"/>
          <p:cNvSpPr txBox="1"/>
          <p:nvPr/>
        </p:nvSpPr>
        <p:spPr>
          <a:xfrm>
            <a:off x="857060" y="2850516"/>
            <a:ext cx="7813451" cy="2308324"/>
          </a:xfrm>
          <a:prstGeom prst="rect">
            <a:avLst/>
          </a:prstGeom>
          <a:noFill/>
        </p:spPr>
        <p:txBody>
          <a:bodyPr wrap="square" rtlCol="0">
            <a:spAutoFit/>
          </a:bodyPr>
          <a:lstStyle/>
          <a:p>
            <a:pPr>
              <a:lnSpc>
                <a:spcPct val="150000"/>
              </a:lnSpc>
            </a:pPr>
            <a:r>
              <a:rPr lang="zh-CN" altLang="en-US"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地球科学部</a:t>
            </a:r>
            <a:r>
              <a:rPr lang="zh-CN" altLang="en-US" sz="2400" b="1" dirty="0" smtClean="0">
                <a:latin typeface="Times New Roman" panose="02020603050405020304" pitchFamily="18" charset="0"/>
                <a:ea typeface="仿宋" panose="02010609060101010101" pitchFamily="49" charset="-122"/>
              </a:rPr>
              <a:t>：</a:t>
            </a:r>
            <a:endParaRPr lang="en-US" altLang="zh-CN" sz="2400" b="1" dirty="0" smtClean="0">
              <a:latin typeface="Times New Roman" panose="02020603050405020304" pitchFamily="18" charset="0"/>
              <a:ea typeface="仿宋" panose="02010609060101010101" pitchFamily="49" charset="-122"/>
            </a:endParaRPr>
          </a:p>
          <a:p>
            <a:pPr marL="342900" indent="-342900">
              <a:lnSpc>
                <a:spcPct val="150000"/>
              </a:lnSpc>
              <a:buFont typeface="Wingdings" panose="05000000000000000000" pitchFamily="2" charset="2"/>
              <a:buChar char="Ø"/>
            </a:pPr>
            <a:r>
              <a:rPr lang="zh-CN" altLang="en-US" sz="2400" b="1" dirty="0" smtClean="0">
                <a:latin typeface="Times New Roman" panose="02020603050405020304" pitchFamily="18" charset="0"/>
                <a:ea typeface="仿宋" panose="02010609060101010101" pitchFamily="49" charset="-122"/>
              </a:rPr>
              <a:t>根据学科发展趋势进行了调整</a:t>
            </a:r>
            <a:endParaRPr lang="en-US" altLang="zh-CN" sz="2400" b="1" dirty="0" smtClean="0">
              <a:latin typeface="Times New Roman" panose="02020603050405020304" pitchFamily="18" charset="0"/>
              <a:ea typeface="仿宋" panose="02010609060101010101" pitchFamily="49" charset="-122"/>
            </a:endParaRPr>
          </a:p>
          <a:p>
            <a:pPr marL="342900" indent="-342900">
              <a:lnSpc>
                <a:spcPct val="150000"/>
              </a:lnSpc>
              <a:buFont typeface="Wingdings" panose="05000000000000000000" pitchFamily="2" charset="2"/>
              <a:buChar char="Ø"/>
            </a:pPr>
            <a:r>
              <a:rPr lang="zh-CN" altLang="en-US" sz="2400" b="1" dirty="0" smtClean="0">
                <a:latin typeface="Times New Roman" panose="02020603050405020304" pitchFamily="18" charset="0"/>
                <a:ea typeface="仿宋" panose="02010609060101010101" pitchFamily="49" charset="-122"/>
              </a:rPr>
              <a:t>新增部分二级代码和三级代码</a:t>
            </a:r>
            <a:endParaRPr lang="en-US" altLang="zh-CN" sz="2400" b="1" dirty="0" smtClean="0">
              <a:latin typeface="Times New Roman" panose="02020603050405020304" pitchFamily="18" charset="0"/>
              <a:ea typeface="仿宋" panose="02010609060101010101" pitchFamily="49" charset="-122"/>
            </a:endParaRPr>
          </a:p>
          <a:p>
            <a:pPr marL="342900" indent="-342900">
              <a:lnSpc>
                <a:spcPct val="150000"/>
              </a:lnSpc>
              <a:buFont typeface="Wingdings" panose="05000000000000000000" pitchFamily="2" charset="2"/>
              <a:buChar char="Ø"/>
            </a:pPr>
            <a:r>
              <a:rPr lang="zh-CN" altLang="en-US" sz="2400" b="1" dirty="0" smtClean="0">
                <a:latin typeface="Times New Roman" panose="02020603050405020304" pitchFamily="18" charset="0"/>
                <a:ea typeface="仿宋" panose="02010609060101010101" pitchFamily="49" charset="-122"/>
              </a:rPr>
              <a:t>部分二级代码和三级代码调整了所属一级代码</a:t>
            </a:r>
            <a:endParaRPr lang="zh-CN" altLang="en-US" sz="2400" b="1" dirty="0">
              <a:latin typeface="Times New Roman" panose="02020603050405020304" pitchFamily="18" charset="0"/>
              <a:ea typeface="仿宋" panose="02010609060101010101" pitchFamily="49" charset="-122"/>
            </a:endParaRPr>
          </a:p>
        </p:txBody>
      </p:sp>
    </p:spTree>
    <p:extLst>
      <p:ext uri="{BB962C8B-B14F-4D97-AF65-F5344CB8AC3E}">
        <p14:creationId xmlns:p14="http://schemas.microsoft.com/office/powerpoint/2010/main" val="1622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0"/>
            <a:ext cx="5740674" cy="646331"/>
          </a:xfrm>
          <a:prstGeom prst="rect">
            <a:avLst/>
          </a:prstGeom>
          <a:noFill/>
        </p:spPr>
        <p:txBody>
          <a:bodyPr wrap="none" lIns="91440" tIns="45720" rIns="91440" bIns="45720">
            <a:spAutoFit/>
          </a:bodyPr>
          <a:lstStyle/>
          <a:p>
            <a:pPr algn="ctr"/>
            <a:r>
              <a:rPr lang="en-US" altLang="zh-CN" sz="3600" b="1" dirty="0" smtClean="0">
                <a:ln w="10541" cmpd="sng">
                  <a:solidFill>
                    <a:schemeClr val="tx1"/>
                  </a:solidFill>
                  <a:prstDash val="solid"/>
                </a:ln>
                <a:solidFill>
                  <a:srgbClr val="A72378"/>
                </a:solidFill>
                <a:latin typeface="Times New Roman" pitchFamily="18" charset="0"/>
                <a:ea typeface="宋体" pitchFamily="2" charset="-122"/>
              </a:rPr>
              <a:t>2018</a:t>
            </a:r>
            <a:r>
              <a:rPr lang="zh-CN" altLang="en-US" sz="3600" b="1" dirty="0" smtClean="0">
                <a:ln w="10541" cmpd="sng">
                  <a:solidFill>
                    <a:schemeClr val="tx1"/>
                  </a:solidFill>
                  <a:prstDash val="solid"/>
                </a:ln>
                <a:solidFill>
                  <a:srgbClr val="A72378"/>
                </a:solidFill>
                <a:latin typeface="Times New Roman" pitchFamily="18" charset="0"/>
                <a:ea typeface="宋体" pitchFamily="2" charset="-122"/>
              </a:rPr>
              <a:t>年度项目申请接收情况</a:t>
            </a:r>
            <a:endParaRPr lang="zh-CN" altLang="en-US" sz="36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
        <p:nvSpPr>
          <p:cNvPr id="3" name="内容占位符 2"/>
          <p:cNvSpPr txBox="1">
            <a:spLocks/>
          </p:cNvSpPr>
          <p:nvPr/>
        </p:nvSpPr>
        <p:spPr>
          <a:xfrm>
            <a:off x="539552" y="627534"/>
            <a:ext cx="8424936" cy="15841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Ø"/>
            </a:pPr>
            <a:r>
              <a:rPr lang="zh-CN" altLang="en-US" sz="2000" dirty="0" smtClean="0">
                <a:latin typeface="Times New Roman" panose="02020603050405020304" pitchFamily="18" charset="0"/>
                <a:ea typeface="仿宋" panose="02010609060101010101" pitchFamily="49" charset="-122"/>
              </a:rPr>
              <a:t>截止到</a:t>
            </a:r>
            <a:r>
              <a:rPr lang="en-US" altLang="zh-CN" sz="2000" dirty="0" smtClean="0">
                <a:latin typeface="Times New Roman" panose="02020603050405020304" pitchFamily="18" charset="0"/>
                <a:ea typeface="仿宋" panose="02010609060101010101" pitchFamily="49" charset="-122"/>
              </a:rPr>
              <a:t>12</a:t>
            </a:r>
            <a:r>
              <a:rPr lang="zh-CN" altLang="en-US" sz="2000" dirty="0" smtClean="0">
                <a:latin typeface="Times New Roman" panose="02020603050405020304" pitchFamily="18" charset="0"/>
                <a:ea typeface="仿宋" panose="02010609060101010101" pitchFamily="49" charset="-122"/>
              </a:rPr>
              <a:t>月</a:t>
            </a:r>
            <a:r>
              <a:rPr lang="en-US" altLang="zh-CN" sz="2000" dirty="0" smtClean="0">
                <a:latin typeface="Times New Roman" panose="02020603050405020304" pitchFamily="18" charset="0"/>
                <a:ea typeface="仿宋" panose="02010609060101010101" pitchFamily="49" charset="-122"/>
              </a:rPr>
              <a:t>6</a:t>
            </a:r>
            <a:r>
              <a:rPr lang="zh-CN" altLang="en-US" sz="2000" dirty="0" smtClean="0">
                <a:latin typeface="Times New Roman" panose="02020603050405020304" pitchFamily="18" charset="0"/>
                <a:ea typeface="仿宋" panose="02010609060101010101" pitchFamily="49" charset="-122"/>
              </a:rPr>
              <a:t>日，</a:t>
            </a:r>
            <a:r>
              <a:rPr lang="en-US" altLang="zh-CN" sz="2000" dirty="0" smtClean="0">
                <a:latin typeface="Times New Roman" panose="02020603050405020304" pitchFamily="18" charset="0"/>
                <a:ea typeface="仿宋" panose="02010609060101010101" pitchFamily="49" charset="-122"/>
              </a:rPr>
              <a:t>2018</a:t>
            </a:r>
            <a:r>
              <a:rPr lang="zh-CN" altLang="en-US" sz="2000" dirty="0" smtClean="0">
                <a:latin typeface="Times New Roman" panose="02020603050405020304" pitchFamily="18" charset="0"/>
                <a:ea typeface="仿宋" panose="02010609060101010101" pitchFamily="49" charset="-122"/>
              </a:rPr>
              <a:t>年</a:t>
            </a:r>
            <a:r>
              <a:rPr lang="zh-CN" altLang="zh-CN" sz="2000" dirty="0" smtClean="0">
                <a:latin typeface="Times New Roman" panose="02020603050405020304" pitchFamily="18" charset="0"/>
                <a:ea typeface="仿宋" panose="02010609060101010101" pitchFamily="49" charset="-122"/>
              </a:rPr>
              <a:t>共接收各类项目申请</a:t>
            </a:r>
            <a:r>
              <a:rPr lang="en-US" altLang="zh-CN" sz="2000" dirty="0" smtClean="0">
                <a:solidFill>
                  <a:srgbClr val="FF0000"/>
                </a:solidFill>
                <a:latin typeface="Times New Roman" panose="02020603050405020304" pitchFamily="18" charset="0"/>
                <a:ea typeface="仿宋" panose="02010609060101010101" pitchFamily="49" charset="-122"/>
              </a:rPr>
              <a:t>225278</a:t>
            </a:r>
            <a:r>
              <a:rPr lang="zh-CN" altLang="zh-CN" sz="2000" dirty="0" smtClean="0">
                <a:solidFill>
                  <a:srgbClr val="FF0000"/>
                </a:solidFill>
                <a:latin typeface="Times New Roman" panose="02020603050405020304" pitchFamily="18" charset="0"/>
                <a:ea typeface="仿宋" panose="02010609060101010101" pitchFamily="49" charset="-122"/>
              </a:rPr>
              <a:t>项</a:t>
            </a:r>
            <a:r>
              <a:rPr lang="zh-CN" altLang="zh-CN" sz="2000" dirty="0" smtClean="0">
                <a:latin typeface="Times New Roman" panose="02020603050405020304" pitchFamily="18" charset="0"/>
                <a:ea typeface="仿宋" panose="02010609060101010101" pitchFamily="49" charset="-122"/>
              </a:rPr>
              <a:t>（</a:t>
            </a:r>
            <a:r>
              <a:rPr lang="en-US" altLang="zh-CN" sz="2000" dirty="0" smtClean="0">
                <a:latin typeface="Times New Roman" panose="02020603050405020304" pitchFamily="18" charset="0"/>
                <a:ea typeface="仿宋" panose="02010609060101010101" pitchFamily="49" charset="-122"/>
              </a:rPr>
              <a:t>2017</a:t>
            </a:r>
            <a:r>
              <a:rPr lang="zh-CN" altLang="zh-CN" sz="2000" dirty="0" smtClean="0">
                <a:latin typeface="Times New Roman" panose="02020603050405020304" pitchFamily="18" charset="0"/>
                <a:ea typeface="仿宋" panose="02010609060101010101" pitchFamily="49" charset="-122"/>
              </a:rPr>
              <a:t>年</a:t>
            </a:r>
            <a:r>
              <a:rPr lang="zh-CN" altLang="en-US" sz="2000" dirty="0" smtClean="0">
                <a:latin typeface="Times New Roman" panose="02020603050405020304" pitchFamily="18" charset="0"/>
                <a:ea typeface="仿宋" panose="02010609060101010101" pitchFamily="49" charset="-122"/>
              </a:rPr>
              <a:t>全年</a:t>
            </a:r>
            <a:r>
              <a:rPr lang="zh-CN" altLang="zh-CN" sz="2000" dirty="0" smtClean="0">
                <a:latin typeface="Times New Roman" panose="02020603050405020304" pitchFamily="18" charset="0"/>
                <a:ea typeface="仿宋" panose="02010609060101010101" pitchFamily="49" charset="-122"/>
              </a:rPr>
              <a:t>为</a:t>
            </a:r>
            <a:r>
              <a:rPr lang="en-US" altLang="zh-CN" sz="2000" dirty="0" smtClean="0">
                <a:latin typeface="Times New Roman" panose="02020603050405020304" pitchFamily="18" charset="0"/>
                <a:ea typeface="仿宋" panose="02010609060101010101" pitchFamily="49" charset="-122"/>
              </a:rPr>
              <a:t>202317</a:t>
            </a:r>
            <a:r>
              <a:rPr lang="zh-CN" altLang="zh-CN" sz="2000" dirty="0" smtClean="0">
                <a:latin typeface="Times New Roman" panose="02020603050405020304" pitchFamily="18" charset="0"/>
                <a:ea typeface="仿宋" panose="02010609060101010101" pitchFamily="49" charset="-122"/>
              </a:rPr>
              <a:t>项），</a:t>
            </a:r>
            <a:r>
              <a:rPr lang="zh-CN" altLang="en-US" sz="2000" dirty="0" smtClean="0">
                <a:latin typeface="Times New Roman" panose="02020603050405020304" pitchFamily="18" charset="0"/>
                <a:ea typeface="仿宋" panose="02010609060101010101" pitchFamily="49" charset="-122"/>
              </a:rPr>
              <a:t>比</a:t>
            </a:r>
            <a:r>
              <a:rPr lang="en-US" altLang="zh-CN" sz="2000" dirty="0" smtClean="0">
                <a:latin typeface="Times New Roman" panose="02020603050405020304" pitchFamily="18" charset="0"/>
                <a:ea typeface="仿宋" panose="02010609060101010101" pitchFamily="49" charset="-122"/>
              </a:rPr>
              <a:t>2017</a:t>
            </a:r>
            <a:r>
              <a:rPr lang="zh-CN" altLang="zh-CN" sz="2000" dirty="0" smtClean="0">
                <a:latin typeface="Times New Roman" panose="02020603050405020304" pitchFamily="18" charset="0"/>
                <a:ea typeface="仿宋" panose="02010609060101010101" pitchFamily="49" charset="-122"/>
              </a:rPr>
              <a:t>年增加</a:t>
            </a:r>
            <a:r>
              <a:rPr lang="en-US" altLang="zh-CN" sz="2000" dirty="0" smtClean="0">
                <a:latin typeface="Times New Roman" panose="02020603050405020304" pitchFamily="18" charset="0"/>
                <a:ea typeface="仿宋" panose="02010609060101010101" pitchFamily="49" charset="-122"/>
              </a:rPr>
              <a:t>22961</a:t>
            </a:r>
            <a:r>
              <a:rPr lang="zh-CN" altLang="zh-CN" sz="2000" dirty="0" smtClean="0">
                <a:latin typeface="Times New Roman" panose="02020603050405020304" pitchFamily="18" charset="0"/>
                <a:ea typeface="仿宋" panose="02010609060101010101" pitchFamily="49" charset="-122"/>
              </a:rPr>
              <a:t>项，增幅</a:t>
            </a:r>
            <a:r>
              <a:rPr lang="en-US" altLang="zh-CN" sz="2000" dirty="0" smtClean="0">
                <a:latin typeface="Times New Roman" panose="02020603050405020304" pitchFamily="18" charset="0"/>
                <a:ea typeface="仿宋" panose="02010609060101010101" pitchFamily="49" charset="-122"/>
              </a:rPr>
              <a:t>11.35%</a:t>
            </a:r>
            <a:r>
              <a:rPr lang="zh-CN" altLang="en-US" sz="2000" dirty="0" smtClean="0">
                <a:latin typeface="Times New Roman" panose="02020603050405020304" pitchFamily="18" charset="0"/>
                <a:ea typeface="仿宋" panose="02010609060101010101" pitchFamily="49" charset="-122"/>
              </a:rPr>
              <a:t>，创历史新高，达到</a:t>
            </a:r>
            <a:r>
              <a:rPr lang="en-US" altLang="zh-CN" sz="2000" dirty="0" smtClean="0">
                <a:latin typeface="Times New Roman" panose="02020603050405020304" pitchFamily="18" charset="0"/>
                <a:ea typeface="仿宋" panose="02010609060101010101" pitchFamily="49" charset="-122"/>
              </a:rPr>
              <a:t>2007</a:t>
            </a:r>
            <a:r>
              <a:rPr lang="zh-CN" altLang="en-US" sz="2000" dirty="0" smtClean="0">
                <a:latin typeface="Times New Roman" panose="02020603050405020304" pitchFamily="18" charset="0"/>
                <a:ea typeface="仿宋" panose="02010609060101010101" pitchFamily="49" charset="-122"/>
              </a:rPr>
              <a:t>年申请量的三倍多。</a:t>
            </a:r>
          </a:p>
          <a:p>
            <a:endParaRPr lang="zh-CN" altLang="en-US" dirty="0"/>
          </a:p>
        </p:txBody>
      </p:sp>
      <p:pic>
        <p:nvPicPr>
          <p:cNvPr id="4" name="Picture 27"/>
          <p:cNvPicPr>
            <a:picLocks noChangeAspect="1" noChangeArrowheads="1"/>
          </p:cNvPicPr>
          <p:nvPr/>
        </p:nvPicPr>
        <p:blipFill>
          <a:blip r:embed="rId2" cstate="print"/>
          <a:srcRect/>
          <a:stretch>
            <a:fillRect/>
          </a:stretch>
        </p:blipFill>
        <p:spPr bwMode="auto">
          <a:xfrm>
            <a:off x="1187624" y="1707654"/>
            <a:ext cx="6666508" cy="3471615"/>
          </a:xfrm>
          <a:prstGeom prst="rect">
            <a:avLst/>
          </a:prstGeom>
          <a:noFill/>
          <a:ln w="9525">
            <a:noFill/>
            <a:miter lim="800000"/>
            <a:headEnd/>
            <a:tailEnd/>
          </a:ln>
          <a:effectLst/>
        </p:spPr>
      </p:pic>
    </p:spTree>
    <p:extLst>
      <p:ext uri="{BB962C8B-B14F-4D97-AF65-F5344CB8AC3E}">
        <p14:creationId xmlns:p14="http://schemas.microsoft.com/office/powerpoint/2010/main" val="30223788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23528" y="723231"/>
            <a:ext cx="8496944" cy="4339650"/>
          </a:xfrm>
          <a:prstGeom prst="rect">
            <a:avLst/>
          </a:prstGeom>
          <a:noFill/>
        </p:spPr>
        <p:txBody>
          <a:bodyPr wrap="square" rtlCol="0">
            <a:spAutoFit/>
          </a:bodyPr>
          <a:lstStyle/>
          <a:p>
            <a:pPr>
              <a:lnSpc>
                <a:spcPct val="150000"/>
              </a:lnSpc>
            </a:pPr>
            <a:r>
              <a:rPr lang="zh-CN" altLang="en-US" sz="2000"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（一）</a:t>
            </a:r>
            <a:r>
              <a:rPr lang="zh-CN" altLang="en-US" sz="2000" b="1" dirty="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高级</a:t>
            </a:r>
            <a:r>
              <a:rPr lang="zh-CN" altLang="en-US" sz="2000"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职称，申请（申请</a:t>
            </a:r>
            <a:r>
              <a:rPr lang="en-US" altLang="zh-CN" sz="2000"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&amp;</a:t>
            </a:r>
            <a:r>
              <a:rPr lang="zh-CN" altLang="en-US" sz="2000"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参与）</a:t>
            </a:r>
            <a:r>
              <a:rPr lang="en-US" altLang="zh-CN" sz="2000"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 </a:t>
            </a:r>
            <a:r>
              <a:rPr lang="zh-CN" altLang="en-US" sz="2000"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承担（负责</a:t>
            </a:r>
            <a:r>
              <a:rPr lang="en-US" altLang="zh-CN" sz="2000"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&amp;</a:t>
            </a:r>
            <a:r>
              <a:rPr lang="zh-CN" altLang="en-US" sz="2000"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参与）≤</a:t>
            </a:r>
            <a:r>
              <a:rPr lang="en-US" altLang="zh-CN" sz="2000" b="1" dirty="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3</a:t>
            </a:r>
            <a:r>
              <a:rPr lang="zh-CN" altLang="en-US" sz="2000"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项</a:t>
            </a:r>
            <a:endParaRPr lang="en-US" altLang="zh-CN" sz="2000"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endParaRPr>
          </a:p>
          <a:p>
            <a:pPr>
              <a:lnSpc>
                <a:spcPct val="150000"/>
              </a:lnSpc>
            </a:pPr>
            <a:r>
              <a:rPr lang="zh-CN" altLang="en-US" dirty="0" smtClean="0">
                <a:latin typeface="Times New Roman" panose="02020603050405020304" pitchFamily="18" charset="0"/>
                <a:ea typeface="仿宋" panose="02010609060101010101" pitchFamily="49" charset="-122"/>
              </a:rPr>
              <a:t>面</a:t>
            </a:r>
            <a:r>
              <a:rPr lang="zh-CN" altLang="en-US" dirty="0">
                <a:latin typeface="Times New Roman" panose="02020603050405020304" pitchFamily="18" charset="0"/>
                <a:ea typeface="仿宋" panose="02010609060101010101" pitchFamily="49" charset="-122"/>
              </a:rPr>
              <a:t>上项目、重点项目、重大项目、重大研究计划、联合基金、青年基金、地区基金、优青、杰青、重点国合、＞</a:t>
            </a:r>
            <a:r>
              <a:rPr lang="en-US" altLang="zh-CN" dirty="0">
                <a:latin typeface="Times New Roman" panose="02020603050405020304" pitchFamily="18" charset="0"/>
                <a:ea typeface="仿宋" panose="02010609060101010101" pitchFamily="49" charset="-122"/>
              </a:rPr>
              <a:t>200</a:t>
            </a:r>
            <a:r>
              <a:rPr lang="zh-CN" altLang="en-US" dirty="0">
                <a:latin typeface="Times New Roman" panose="02020603050405020304" pitchFamily="18" charset="0"/>
                <a:ea typeface="仿宋" panose="02010609060101010101" pitchFamily="49" charset="-122"/>
              </a:rPr>
              <a:t>万</a:t>
            </a:r>
            <a:r>
              <a:rPr lang="en-US" altLang="zh-CN" dirty="0">
                <a:latin typeface="Times New Roman" panose="02020603050405020304" pitchFamily="18" charset="0"/>
                <a:ea typeface="仿宋" panose="02010609060101010101" pitchFamily="49" charset="-122"/>
              </a:rPr>
              <a:t>/</a:t>
            </a:r>
            <a:r>
              <a:rPr lang="zh-CN" altLang="en-US" dirty="0">
                <a:latin typeface="Times New Roman" panose="02020603050405020304" pitchFamily="18" charset="0"/>
                <a:ea typeface="仿宋" panose="02010609060101010101" pitchFamily="49" charset="-122"/>
              </a:rPr>
              <a:t>项的组织间国合</a:t>
            </a:r>
            <a:r>
              <a:rPr lang="zh-CN" altLang="en-US" dirty="0">
                <a:solidFill>
                  <a:srgbClr val="C00000"/>
                </a:solidFill>
                <a:latin typeface="Times New Roman" panose="02020603050405020304" pitchFamily="18" charset="0"/>
                <a:ea typeface="仿宋" panose="02010609060101010101" pitchFamily="49" charset="-122"/>
              </a:rPr>
              <a:t>（只限项目申请人，参与人不计入）</a:t>
            </a:r>
            <a:r>
              <a:rPr lang="zh-CN" altLang="en-US" dirty="0">
                <a:latin typeface="Times New Roman" panose="02020603050405020304" pitchFamily="18" charset="0"/>
                <a:ea typeface="仿宋" panose="02010609060101010101" pitchFamily="49" charset="-122"/>
              </a:rPr>
              <a:t>、国家重大仪器研制项目、基础科学中心项目、资助期超过</a:t>
            </a:r>
            <a:r>
              <a:rPr lang="en-US" altLang="zh-CN" dirty="0">
                <a:latin typeface="Times New Roman" panose="02020603050405020304" pitchFamily="18" charset="0"/>
                <a:ea typeface="仿宋" panose="02010609060101010101" pitchFamily="49" charset="-122"/>
              </a:rPr>
              <a:t>1</a:t>
            </a:r>
            <a:r>
              <a:rPr lang="zh-CN" altLang="en-US" dirty="0">
                <a:latin typeface="Times New Roman" panose="02020603050405020304" pitchFamily="18" charset="0"/>
                <a:ea typeface="仿宋" panose="02010609060101010101" pitchFamily="49" charset="-122"/>
              </a:rPr>
              <a:t>年的应急管理及超过</a:t>
            </a:r>
            <a:r>
              <a:rPr lang="en-US" altLang="zh-CN" dirty="0">
                <a:latin typeface="Times New Roman" panose="02020603050405020304" pitchFamily="18" charset="0"/>
                <a:ea typeface="仿宋" panose="02010609060101010101" pitchFamily="49" charset="-122"/>
              </a:rPr>
              <a:t>1</a:t>
            </a:r>
            <a:r>
              <a:rPr lang="zh-CN" altLang="en-US" dirty="0">
                <a:latin typeface="Times New Roman" panose="02020603050405020304" pitchFamily="18" charset="0"/>
                <a:ea typeface="仿宋" panose="02010609060101010101" pitchFamily="49" charset="-122"/>
              </a:rPr>
              <a:t>年的专项项目（应急中软课题及专项中的科技活动项目除外</a:t>
            </a:r>
            <a:r>
              <a:rPr lang="zh-CN" altLang="en-US" dirty="0" smtClean="0">
                <a:latin typeface="Times New Roman" panose="02020603050405020304" pitchFamily="18" charset="0"/>
                <a:ea typeface="仿宋" panose="02010609060101010101" pitchFamily="49" charset="-122"/>
              </a:rPr>
              <a:t>）</a:t>
            </a:r>
            <a:endParaRPr lang="en-US" altLang="zh-CN" dirty="0" smtClean="0">
              <a:latin typeface="Times New Roman" panose="02020603050405020304" pitchFamily="18" charset="0"/>
              <a:ea typeface="仿宋" panose="02010609060101010101" pitchFamily="49" charset="-122"/>
            </a:endParaRPr>
          </a:p>
          <a:p>
            <a:pPr>
              <a:lnSpc>
                <a:spcPct val="150000"/>
              </a:lnSpc>
            </a:pPr>
            <a:r>
              <a:rPr lang="zh-CN" altLang="en-US" sz="2000"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（二）</a:t>
            </a:r>
            <a:r>
              <a:rPr lang="zh-CN" altLang="en-US" sz="2000" b="1" dirty="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中级</a:t>
            </a:r>
            <a:r>
              <a:rPr lang="zh-CN" altLang="en-US" sz="2000"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及以下，</a:t>
            </a:r>
            <a:r>
              <a:rPr lang="zh-CN" altLang="en-US" sz="2000" b="1" dirty="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申请（申请）</a:t>
            </a:r>
            <a:r>
              <a:rPr lang="en-US" altLang="zh-CN" sz="2000" b="1" dirty="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a:t>
            </a:r>
            <a:r>
              <a:rPr lang="zh-CN" altLang="en-US" sz="2000" b="1" dirty="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承担（负责）≤</a:t>
            </a:r>
            <a:r>
              <a:rPr lang="en-US" altLang="zh-CN" sz="2000" b="1" dirty="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1</a:t>
            </a:r>
            <a:r>
              <a:rPr lang="zh-CN" altLang="en-US" sz="2000" b="1" dirty="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项</a:t>
            </a:r>
            <a:endParaRPr lang="en-US" altLang="zh-CN" sz="2000" b="1" dirty="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endParaRPr>
          </a:p>
          <a:p>
            <a:pPr marL="342900" indent="-342900">
              <a:lnSpc>
                <a:spcPct val="150000"/>
              </a:lnSpc>
              <a:buAutoNum type="arabicPeriod"/>
            </a:pPr>
            <a:r>
              <a:rPr lang="zh-CN" altLang="en-US" dirty="0">
                <a:latin typeface="Times New Roman" panose="02020603050405020304" pitchFamily="18" charset="0"/>
                <a:ea typeface="仿宋" panose="02010609060101010101" pitchFamily="49" charset="-122"/>
              </a:rPr>
              <a:t>申请限项，参与不限项</a:t>
            </a:r>
            <a:r>
              <a:rPr lang="zh-CN" altLang="en-US" dirty="0" smtClean="0">
                <a:latin typeface="Times New Roman" panose="02020603050405020304" pitchFamily="18" charset="0"/>
                <a:ea typeface="仿宋" panose="02010609060101010101" pitchFamily="49" charset="-122"/>
              </a:rPr>
              <a:t>，请保证</a:t>
            </a:r>
            <a:r>
              <a:rPr lang="zh-CN" altLang="en-US" dirty="0">
                <a:latin typeface="Times New Roman" panose="02020603050405020304" pitchFamily="18" charset="0"/>
                <a:ea typeface="仿宋" panose="02010609060101010101" pitchFamily="49" charset="-122"/>
              </a:rPr>
              <a:t>足够</a:t>
            </a:r>
            <a:r>
              <a:rPr lang="zh-CN" altLang="en-US" b="1" dirty="0">
                <a:solidFill>
                  <a:srgbClr val="C00000"/>
                </a:solidFill>
                <a:latin typeface="Times New Roman" panose="02020603050405020304" pitchFamily="18" charset="0"/>
                <a:ea typeface="仿宋" panose="02010609060101010101" pitchFamily="49" charset="-122"/>
              </a:rPr>
              <a:t>时间</a:t>
            </a:r>
            <a:r>
              <a:rPr lang="zh-CN" altLang="en-US" dirty="0">
                <a:latin typeface="Times New Roman" panose="02020603050405020304" pitchFamily="18" charset="0"/>
                <a:ea typeface="仿宋" panose="02010609060101010101" pitchFamily="49" charset="-122"/>
              </a:rPr>
              <a:t>、</a:t>
            </a:r>
            <a:r>
              <a:rPr lang="zh-CN" altLang="en-US" b="1" dirty="0" smtClean="0">
                <a:solidFill>
                  <a:srgbClr val="C00000"/>
                </a:solidFill>
                <a:latin typeface="Times New Roman" panose="02020603050405020304" pitchFamily="18" charset="0"/>
                <a:ea typeface="仿宋" panose="02010609060101010101" pitchFamily="49" charset="-122"/>
              </a:rPr>
              <a:t>精力！</a:t>
            </a:r>
            <a:endParaRPr lang="en-US" altLang="zh-CN" b="1" dirty="0">
              <a:solidFill>
                <a:srgbClr val="C00000"/>
              </a:solidFill>
              <a:latin typeface="Times New Roman" panose="02020603050405020304" pitchFamily="18" charset="0"/>
              <a:ea typeface="仿宋" panose="02010609060101010101" pitchFamily="49" charset="-122"/>
            </a:endParaRPr>
          </a:p>
          <a:p>
            <a:pPr marL="342900" indent="-342900">
              <a:lnSpc>
                <a:spcPct val="150000"/>
              </a:lnSpc>
              <a:buAutoNum type="arabicPeriod"/>
            </a:pPr>
            <a:r>
              <a:rPr lang="zh-CN" altLang="en-US" dirty="0">
                <a:latin typeface="Times New Roman" panose="02020603050405020304" pitchFamily="18" charset="0"/>
                <a:ea typeface="仿宋" panose="02010609060101010101" pitchFamily="49" charset="-122"/>
              </a:rPr>
              <a:t>青年</a:t>
            </a:r>
            <a:r>
              <a:rPr lang="zh-CN" altLang="en-US" dirty="0" smtClean="0">
                <a:latin typeface="Times New Roman" panose="02020603050405020304" pitchFamily="18" charset="0"/>
                <a:ea typeface="仿宋" panose="02010609060101010101" pitchFamily="49" charset="-122"/>
              </a:rPr>
              <a:t>基金结</a:t>
            </a:r>
            <a:r>
              <a:rPr lang="zh-CN" altLang="en-US" dirty="0">
                <a:latin typeface="Times New Roman" panose="02020603050405020304" pitchFamily="18" charset="0"/>
                <a:ea typeface="仿宋" panose="02010609060101010101" pitchFamily="49" charset="-122"/>
              </a:rPr>
              <a:t>题当年可申请面上项目</a:t>
            </a:r>
            <a:endParaRPr lang="en-US" altLang="zh-CN" dirty="0">
              <a:latin typeface="Times New Roman" panose="02020603050405020304" pitchFamily="18" charset="0"/>
              <a:ea typeface="仿宋" panose="02010609060101010101" pitchFamily="49" charset="-122"/>
            </a:endParaRPr>
          </a:p>
          <a:p>
            <a:pPr marL="342900" indent="-342900">
              <a:lnSpc>
                <a:spcPct val="150000"/>
              </a:lnSpc>
              <a:buAutoNum type="arabicPeriod"/>
            </a:pPr>
            <a:r>
              <a:rPr lang="zh-CN" altLang="en-US" dirty="0">
                <a:latin typeface="Times New Roman" panose="02020603050405020304" pitchFamily="18" charset="0"/>
                <a:ea typeface="仿宋" panose="02010609060101010101" pitchFamily="49" charset="-122"/>
              </a:rPr>
              <a:t>晋升为高级职称后，作为负责人正在承担的项目计入限</a:t>
            </a:r>
            <a:r>
              <a:rPr lang="en-US" altLang="zh-CN" dirty="0">
                <a:latin typeface="Times New Roman" panose="02020603050405020304" pitchFamily="18" charset="0"/>
                <a:ea typeface="仿宋" panose="02010609060101010101" pitchFamily="49" charset="-122"/>
              </a:rPr>
              <a:t>3</a:t>
            </a:r>
            <a:r>
              <a:rPr lang="zh-CN" altLang="en-US" dirty="0">
                <a:latin typeface="Times New Roman" panose="02020603050405020304" pitchFamily="18" charset="0"/>
                <a:ea typeface="仿宋" panose="02010609060101010101" pitchFamily="49" charset="-122"/>
              </a:rPr>
              <a:t>项，</a:t>
            </a:r>
            <a:r>
              <a:rPr lang="zh-CN" altLang="en-US" dirty="0">
                <a:solidFill>
                  <a:srgbClr val="C00000"/>
                </a:solidFill>
                <a:latin typeface="Times New Roman" panose="02020603050405020304" pitchFamily="18" charset="0"/>
                <a:ea typeface="仿宋" panose="02010609060101010101" pitchFamily="49" charset="-122"/>
              </a:rPr>
              <a:t>以“中级”身份参与的项目不纳入限项</a:t>
            </a:r>
            <a:r>
              <a:rPr lang="zh-CN" altLang="en-US" dirty="0" smtClean="0">
                <a:solidFill>
                  <a:srgbClr val="C00000"/>
                </a:solidFill>
                <a:latin typeface="Times New Roman" panose="02020603050405020304" pitchFamily="18" charset="0"/>
                <a:ea typeface="仿宋" panose="02010609060101010101" pitchFamily="49" charset="-122"/>
              </a:rPr>
              <a:t>范畴</a:t>
            </a:r>
            <a:endParaRPr lang="en-US" altLang="zh-CN" dirty="0">
              <a:solidFill>
                <a:srgbClr val="C00000"/>
              </a:solidFill>
              <a:latin typeface="Times New Roman" panose="02020603050405020304" pitchFamily="18" charset="0"/>
              <a:ea typeface="仿宋" panose="02010609060101010101" pitchFamily="49" charset="-122"/>
            </a:endParaRPr>
          </a:p>
        </p:txBody>
      </p:sp>
      <p:sp>
        <p:nvSpPr>
          <p:cNvPr id="2" name="矩形 1"/>
          <p:cNvSpPr/>
          <p:nvPr/>
        </p:nvSpPr>
        <p:spPr>
          <a:xfrm>
            <a:off x="906451" y="114767"/>
            <a:ext cx="4097597"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注意事项</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3</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：限项问题</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Tree>
    <p:extLst>
      <p:ext uri="{BB962C8B-B14F-4D97-AF65-F5344CB8AC3E}">
        <p14:creationId xmlns:p14="http://schemas.microsoft.com/office/powerpoint/2010/main" val="336643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6451" y="114767"/>
            <a:ext cx="4097597"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注意事项</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3</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：限项问题</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
        <p:nvSpPr>
          <p:cNvPr id="7" name="矩形 6"/>
          <p:cNvSpPr/>
          <p:nvPr/>
        </p:nvSpPr>
        <p:spPr>
          <a:xfrm>
            <a:off x="467544" y="536683"/>
            <a:ext cx="8568952" cy="4708981"/>
          </a:xfrm>
          <a:prstGeom prst="rect">
            <a:avLst/>
          </a:prstGeom>
        </p:spPr>
        <p:txBody>
          <a:bodyPr wrap="square">
            <a:spAutoFit/>
          </a:bodyPr>
          <a:lstStyle/>
          <a:p>
            <a:pPr>
              <a:lnSpc>
                <a:spcPct val="150000"/>
              </a:lnSpc>
            </a:pPr>
            <a:r>
              <a:rPr lang="zh-CN" altLang="en-US" sz="2000"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（三）</a:t>
            </a:r>
            <a:r>
              <a:rPr lang="zh-CN" altLang="en-US" sz="2000" b="1" dirty="0">
                <a:solidFill>
                  <a:srgbClr val="C00000"/>
                </a:solidFill>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同年同类</a:t>
            </a:r>
            <a:r>
              <a:rPr lang="zh-CN" altLang="en-US" sz="2000" b="1" dirty="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申请≤“</a:t>
            </a:r>
            <a:r>
              <a:rPr lang="en-US" altLang="zh-CN" sz="2000" b="1" dirty="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1</a:t>
            </a:r>
            <a:r>
              <a:rPr lang="zh-CN" altLang="en-US" sz="2000" b="1" dirty="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项”</a:t>
            </a:r>
            <a:endParaRPr lang="en-US" altLang="zh-CN" sz="2000" b="1" dirty="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endParaRPr>
          </a:p>
          <a:p>
            <a:pPr>
              <a:lnSpc>
                <a:spcPct val="150000"/>
              </a:lnSpc>
            </a:pPr>
            <a:r>
              <a:rPr lang="zh-CN" altLang="en-US" sz="2000" dirty="0">
                <a:latin typeface="Times New Roman" panose="02020603050405020304" pitchFamily="18" charset="0"/>
                <a:ea typeface="仿宋" panose="02010609060101010101" pitchFamily="49" charset="-122"/>
              </a:rPr>
              <a:t>申请人（</a:t>
            </a:r>
            <a:r>
              <a:rPr lang="zh-CN" altLang="en-US" sz="2000" b="1" dirty="0">
                <a:solidFill>
                  <a:srgbClr val="0070C0"/>
                </a:solidFill>
                <a:latin typeface="Times New Roman" panose="02020603050405020304" pitchFamily="18" charset="0"/>
                <a:ea typeface="仿宋" panose="02010609060101010101" pitchFamily="49" charset="-122"/>
              </a:rPr>
              <a:t>不含参与者</a:t>
            </a:r>
            <a:r>
              <a:rPr lang="zh-CN" altLang="en-US" sz="2000" dirty="0">
                <a:latin typeface="Times New Roman" panose="02020603050405020304" pitchFamily="18" charset="0"/>
                <a:ea typeface="仿宋" panose="02010609060101010101" pitchFamily="49" charset="-122"/>
              </a:rPr>
              <a:t>）同年只能申请</a:t>
            </a:r>
            <a:r>
              <a:rPr lang="en-US" altLang="zh-CN" sz="2000" dirty="0">
                <a:latin typeface="Times New Roman" panose="02020603050405020304" pitchFamily="18" charset="0"/>
                <a:ea typeface="仿宋" panose="02010609060101010101" pitchFamily="49" charset="-122"/>
              </a:rPr>
              <a:t>1</a:t>
            </a:r>
            <a:r>
              <a:rPr lang="zh-CN" altLang="en-US" sz="2000" dirty="0">
                <a:latin typeface="Times New Roman" panose="02020603050405020304" pitchFamily="18" charset="0"/>
                <a:ea typeface="仿宋" panose="02010609060101010101" pitchFamily="49" charset="-122"/>
              </a:rPr>
              <a:t>项同类型项目：重大研究计划中的集成项目和战略研究项目、国际合作</a:t>
            </a:r>
            <a:r>
              <a:rPr lang="zh-CN" altLang="en-US" sz="2000" b="1" dirty="0">
                <a:solidFill>
                  <a:srgbClr val="0070C0"/>
                </a:solidFill>
                <a:latin typeface="Times New Roman" panose="02020603050405020304" pitchFamily="18" charset="0"/>
                <a:ea typeface="仿宋" panose="02010609060101010101" pitchFamily="49" charset="-122"/>
              </a:rPr>
              <a:t>交流</a:t>
            </a:r>
            <a:r>
              <a:rPr lang="zh-CN" altLang="en-US" sz="2000" dirty="0">
                <a:latin typeface="Times New Roman" panose="02020603050405020304" pitchFamily="18" charset="0"/>
                <a:ea typeface="仿宋" panose="02010609060101010101" pitchFamily="49" charset="-122"/>
              </a:rPr>
              <a:t>项目</a:t>
            </a:r>
            <a:r>
              <a:rPr lang="zh-CN" altLang="en-US" sz="2000" b="1" dirty="0">
                <a:solidFill>
                  <a:srgbClr val="C00000"/>
                </a:solidFill>
                <a:latin typeface="Times New Roman" panose="02020603050405020304" pitchFamily="18" charset="0"/>
                <a:ea typeface="仿宋" panose="02010609060101010101" pitchFamily="49" charset="-122"/>
              </a:rPr>
              <a:t>除外</a:t>
            </a:r>
            <a:r>
              <a:rPr lang="zh-CN" altLang="en-US" sz="2000" dirty="0">
                <a:latin typeface="Times New Roman" panose="02020603050405020304" pitchFamily="18" charset="0"/>
                <a:ea typeface="仿宋" panose="02010609060101010101" pitchFamily="49" charset="-122"/>
              </a:rPr>
              <a:t>；</a:t>
            </a:r>
            <a:r>
              <a:rPr lang="zh-CN" altLang="en-US" sz="2000" b="1" dirty="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联合基金按名称</a:t>
            </a:r>
            <a:r>
              <a:rPr lang="zh-CN" altLang="en-US" sz="2000"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算</a:t>
            </a:r>
            <a:endParaRPr lang="en-US" altLang="zh-CN" sz="2000"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endParaRPr>
          </a:p>
          <a:p>
            <a:pPr>
              <a:lnSpc>
                <a:spcPct val="150000"/>
              </a:lnSpc>
            </a:pPr>
            <a:r>
              <a:rPr lang="zh-CN" altLang="en-US" sz="2000"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（四）连续</a:t>
            </a:r>
            <a:r>
              <a:rPr lang="en-US" altLang="zh-CN" sz="2000"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2</a:t>
            </a:r>
            <a:r>
              <a:rPr lang="zh-CN" altLang="en-US" sz="2000"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年申请面上不中，停</a:t>
            </a:r>
            <a:r>
              <a:rPr lang="en-US" altLang="zh-CN" sz="2000"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1</a:t>
            </a:r>
            <a:r>
              <a:rPr lang="zh-CN" altLang="en-US" sz="2000"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年</a:t>
            </a:r>
            <a:endParaRPr lang="en-US" altLang="zh-CN" sz="2000"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endParaRPr>
          </a:p>
          <a:p>
            <a:pPr>
              <a:lnSpc>
                <a:spcPct val="150000"/>
              </a:lnSpc>
            </a:pPr>
            <a:r>
              <a:rPr lang="zh-CN" altLang="en-US" sz="2000"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（五）</a:t>
            </a:r>
            <a:r>
              <a:rPr lang="zh-CN" altLang="en-US" sz="2000" b="1" dirty="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国际</a:t>
            </a:r>
            <a:r>
              <a:rPr lang="zh-CN" altLang="en-US" sz="2000"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合作研究项目</a:t>
            </a:r>
            <a:endParaRPr lang="en-US" altLang="zh-CN" sz="2000"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endParaRPr>
          </a:p>
          <a:p>
            <a:pPr>
              <a:lnSpc>
                <a:spcPct val="150000"/>
              </a:lnSpc>
            </a:pPr>
            <a:r>
              <a:rPr lang="zh-CN" altLang="en-US" sz="2000" dirty="0" smtClean="0">
                <a:latin typeface="Times New Roman" panose="02020603050405020304" pitchFamily="18" charset="0"/>
                <a:ea typeface="仿宋" panose="02010609060101010101" pitchFamily="49" charset="-122"/>
              </a:rPr>
              <a:t>正在承担国际合作研究项目的负责人，</a:t>
            </a:r>
            <a:r>
              <a:rPr lang="zh-CN" altLang="en-US" sz="2000" b="1" dirty="0" smtClean="0">
                <a:solidFill>
                  <a:srgbClr val="C00000"/>
                </a:solidFill>
                <a:latin typeface="Times New Roman" panose="02020603050405020304" pitchFamily="18" charset="0"/>
                <a:ea typeface="仿宋" panose="02010609060101010101" pitchFamily="49" charset="-122"/>
              </a:rPr>
              <a:t>结题前不能作为申请人申请</a:t>
            </a:r>
            <a:r>
              <a:rPr lang="zh-CN" altLang="en-US" sz="2000" b="1" dirty="0">
                <a:solidFill>
                  <a:srgbClr val="C00000"/>
                </a:solidFill>
                <a:latin typeface="Times New Roman" panose="02020603050405020304" pitchFamily="18" charset="0"/>
                <a:ea typeface="仿宋" panose="02010609060101010101" pitchFamily="49" charset="-122"/>
              </a:rPr>
              <a:t>国际合作研究类</a:t>
            </a:r>
            <a:r>
              <a:rPr lang="zh-CN" altLang="en-US" sz="2000" b="1" dirty="0" smtClean="0">
                <a:solidFill>
                  <a:srgbClr val="C00000"/>
                </a:solidFill>
                <a:latin typeface="Times New Roman" panose="02020603050405020304" pitchFamily="18" charset="0"/>
                <a:ea typeface="仿宋" panose="02010609060101010101" pitchFamily="49" charset="-122"/>
              </a:rPr>
              <a:t>项目</a:t>
            </a:r>
            <a:endParaRPr lang="en-US" altLang="zh-CN" sz="2000" b="1" dirty="0" smtClean="0">
              <a:solidFill>
                <a:srgbClr val="C00000"/>
              </a:solidFill>
              <a:latin typeface="Times New Roman" panose="02020603050405020304" pitchFamily="18" charset="0"/>
              <a:ea typeface="仿宋" panose="02010609060101010101" pitchFamily="49" charset="-122"/>
            </a:endParaRPr>
          </a:p>
          <a:p>
            <a:pPr>
              <a:lnSpc>
                <a:spcPct val="150000"/>
              </a:lnSpc>
            </a:pPr>
            <a:r>
              <a:rPr lang="zh-CN" altLang="en-US" sz="2000"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（六）管理学部避免</a:t>
            </a:r>
            <a:r>
              <a:rPr lang="zh-CN" altLang="en-US" sz="2000" b="1" dirty="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与国家社科基金重复资助</a:t>
            </a:r>
            <a:endParaRPr lang="en-US" altLang="zh-CN" sz="2000" b="1" dirty="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endParaRPr>
          </a:p>
          <a:p>
            <a:pPr>
              <a:lnSpc>
                <a:spcPct val="150000"/>
              </a:lnSpc>
            </a:pPr>
            <a:r>
              <a:rPr lang="zh-CN" altLang="en-US" sz="2000" dirty="0" smtClean="0">
                <a:latin typeface="Times New Roman" panose="02020603050405020304" pitchFamily="18" charset="0"/>
                <a:ea typeface="仿宋" panose="02010609060101010101" pitchFamily="49" charset="-122"/>
              </a:rPr>
              <a:t>有社科基金且未取得</a:t>
            </a:r>
            <a:r>
              <a:rPr lang="en-US" altLang="zh-CN" sz="2000" dirty="0" smtClean="0">
                <a:latin typeface="Times New Roman" panose="02020603050405020304" pitchFamily="18" charset="0"/>
                <a:ea typeface="仿宋" panose="02010609060101010101" pitchFamily="49" charset="-122"/>
              </a:rPr>
              <a:t>《</a:t>
            </a:r>
            <a:r>
              <a:rPr lang="zh-CN" altLang="en-US" sz="2000" dirty="0" smtClean="0">
                <a:latin typeface="Times New Roman" panose="02020603050405020304" pitchFamily="18" charset="0"/>
                <a:ea typeface="仿宋" panose="02010609060101010101" pitchFamily="49" charset="-122"/>
              </a:rPr>
              <a:t>结项证书</a:t>
            </a:r>
            <a:r>
              <a:rPr lang="en-US" altLang="zh-CN" sz="2000" dirty="0" smtClean="0">
                <a:latin typeface="Times New Roman" panose="02020603050405020304" pitchFamily="18" charset="0"/>
                <a:ea typeface="仿宋" panose="02010609060101010101" pitchFamily="49" charset="-122"/>
              </a:rPr>
              <a:t>》</a:t>
            </a:r>
            <a:r>
              <a:rPr lang="zh-CN" altLang="en-US" sz="2000" dirty="0" smtClean="0">
                <a:latin typeface="Times New Roman" panose="02020603050405020304" pitchFamily="18" charset="0"/>
                <a:ea typeface="仿宋" panose="02010609060101010101" pitchFamily="49" charset="-122"/>
              </a:rPr>
              <a:t>的，不予申报管理学部自科基金</a:t>
            </a:r>
            <a:endParaRPr lang="en-US" altLang="zh-CN" sz="2000" dirty="0" smtClean="0">
              <a:latin typeface="Times New Roman" panose="02020603050405020304" pitchFamily="18" charset="0"/>
              <a:ea typeface="仿宋" panose="02010609060101010101" pitchFamily="49" charset="-122"/>
            </a:endParaRPr>
          </a:p>
          <a:p>
            <a:pPr>
              <a:lnSpc>
                <a:spcPct val="150000"/>
              </a:lnSpc>
            </a:pPr>
            <a:r>
              <a:rPr lang="zh-CN" altLang="en-US" sz="2000" dirty="0" smtClean="0">
                <a:latin typeface="Times New Roman" panose="02020603050405020304" pitchFamily="18" charset="0"/>
                <a:ea typeface="仿宋" panose="02010609060101010101" pitchFamily="49" charset="-122"/>
              </a:rPr>
              <a:t>无在研社科基金人员，同年申报社科基金、管理学部基金二选一。杰</a:t>
            </a:r>
            <a:r>
              <a:rPr lang="zh-CN" altLang="en-US" sz="2000" dirty="0">
                <a:latin typeface="Times New Roman" panose="02020603050405020304" pitchFamily="18" charset="0"/>
                <a:ea typeface="仿宋" panose="02010609060101010101" pitchFamily="49" charset="-122"/>
              </a:rPr>
              <a:t>青</a:t>
            </a:r>
            <a:r>
              <a:rPr lang="zh-CN" altLang="en-US" sz="2000" dirty="0" smtClean="0">
                <a:latin typeface="Times New Roman" panose="02020603050405020304" pitchFamily="18" charset="0"/>
                <a:ea typeface="仿宋" panose="02010609060101010101" pitchFamily="49" charset="-122"/>
              </a:rPr>
              <a:t>除外</a:t>
            </a:r>
            <a:endParaRPr lang="en-US" altLang="zh-CN" sz="2000" dirty="0">
              <a:latin typeface="Times New Roman" panose="02020603050405020304" pitchFamily="18" charset="0"/>
              <a:ea typeface="仿宋" panose="02010609060101010101" pitchFamily="49" charset="-122"/>
            </a:endParaRPr>
          </a:p>
        </p:txBody>
      </p:sp>
    </p:spTree>
    <p:extLst>
      <p:ext uri="{BB962C8B-B14F-4D97-AF65-F5344CB8AC3E}">
        <p14:creationId xmlns:p14="http://schemas.microsoft.com/office/powerpoint/2010/main" val="116826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fade">
                                      <p:cBhvr>
                                        <p:cTn id="15" dur="500"/>
                                        <p:tgtEl>
                                          <p:spTgt spid="7">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animEffect transition="in" filter="fade">
                                      <p:cBhvr>
                                        <p:cTn id="20" dur="500"/>
                                        <p:tgtEl>
                                          <p:spTgt spid="7">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Effect transition="in" filter="fade">
                                      <p:cBhvr>
                                        <p:cTn id="23" dur="500"/>
                                        <p:tgtEl>
                                          <p:spTgt spid="7">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7" end="7"/>
                                            </p:txEl>
                                          </p:spTgt>
                                        </p:tgtEl>
                                        <p:attrNameLst>
                                          <p:attrName>style.visibility</p:attrName>
                                        </p:attrNameLst>
                                      </p:cBhvr>
                                      <p:to>
                                        <p:strVal val="visible"/>
                                      </p:to>
                                    </p:set>
                                    <p:animEffect transition="in" filter="fade">
                                      <p:cBhvr>
                                        <p:cTn id="26"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06451" y="114767"/>
            <a:ext cx="4097597"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注意事项</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3</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：限项问题</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
        <p:nvSpPr>
          <p:cNvPr id="4" name="矩形 3"/>
          <p:cNvSpPr/>
          <p:nvPr/>
        </p:nvSpPr>
        <p:spPr>
          <a:xfrm>
            <a:off x="179512" y="699542"/>
            <a:ext cx="8280920" cy="4801314"/>
          </a:xfrm>
          <a:prstGeom prst="rect">
            <a:avLst/>
          </a:prstGeom>
        </p:spPr>
        <p:txBody>
          <a:bodyPr wrap="square">
            <a:spAutoFit/>
          </a:bodyPr>
          <a:lstStyle/>
          <a:p>
            <a:pPr>
              <a:lnSpc>
                <a:spcPct val="150000"/>
              </a:lnSpc>
            </a:pPr>
            <a:r>
              <a:rPr lang="zh-CN" altLang="en-US" sz="2400" b="1" dirty="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 </a:t>
            </a:r>
            <a:r>
              <a:rPr lang="zh-CN" altLang="en-US" sz="2400"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（七）仪器类项目</a:t>
            </a:r>
            <a:endParaRPr lang="en-US" altLang="zh-CN" sz="2400"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endParaRPr>
          </a:p>
          <a:p>
            <a:pPr marL="285750" indent="-285750">
              <a:lnSpc>
                <a:spcPct val="150000"/>
              </a:lnSpc>
              <a:buFont typeface="Wingdings" panose="05000000000000000000" pitchFamily="2" charset="2"/>
              <a:buChar char="Ø"/>
            </a:pPr>
            <a:r>
              <a:rPr lang="zh-CN" altLang="en-US" sz="2000" dirty="0" smtClean="0">
                <a:latin typeface="Times New Roman" panose="02020603050405020304" pitchFamily="18" charset="0"/>
                <a:ea typeface="仿宋" panose="02010609060101010101" pitchFamily="49" charset="-122"/>
              </a:rPr>
              <a:t>正在承担的负责人和主要参与人在准予结题前不能再申请仪器项目</a:t>
            </a:r>
            <a:endParaRPr lang="en-US" altLang="zh-CN" sz="2000" dirty="0" smtClean="0">
              <a:latin typeface="Times New Roman" panose="02020603050405020304" pitchFamily="18" charset="0"/>
              <a:ea typeface="仿宋" panose="02010609060101010101" pitchFamily="49" charset="-122"/>
            </a:endParaRPr>
          </a:p>
          <a:p>
            <a:pPr marL="285750" indent="-285750">
              <a:lnSpc>
                <a:spcPct val="150000"/>
              </a:lnSpc>
              <a:buFont typeface="Wingdings" panose="05000000000000000000" pitchFamily="2" charset="2"/>
              <a:buChar char="Ø"/>
            </a:pPr>
            <a:endParaRPr lang="en-US" altLang="zh-CN" sz="2000" dirty="0" smtClean="0">
              <a:latin typeface="Times New Roman" panose="02020603050405020304" pitchFamily="18" charset="0"/>
              <a:ea typeface="仿宋" panose="02010609060101010101" pitchFamily="49" charset="-122"/>
            </a:endParaRPr>
          </a:p>
          <a:p>
            <a:pPr marL="285750" indent="-285750">
              <a:lnSpc>
                <a:spcPct val="150000"/>
              </a:lnSpc>
              <a:buFont typeface="Wingdings" panose="05000000000000000000" pitchFamily="2" charset="2"/>
              <a:buChar char="Ø"/>
            </a:pPr>
            <a:r>
              <a:rPr lang="zh-CN" altLang="en-US" sz="2000" dirty="0" smtClean="0">
                <a:latin typeface="Times New Roman" panose="02020603050405020304" pitchFamily="18" charset="0"/>
                <a:ea typeface="仿宋" panose="02010609060101010101" pitchFamily="49" charset="-122"/>
              </a:rPr>
              <a:t>国家基金重大</a:t>
            </a:r>
            <a:r>
              <a:rPr lang="zh-CN" altLang="en-US" sz="2000" dirty="0">
                <a:latin typeface="Times New Roman" panose="02020603050405020304" pitchFamily="18" charset="0"/>
                <a:ea typeface="仿宋" panose="02010609060101010101" pitchFamily="49" charset="-122"/>
              </a:rPr>
              <a:t>科研</a:t>
            </a:r>
            <a:r>
              <a:rPr lang="zh-CN" altLang="en-US" sz="2000" dirty="0" smtClean="0">
                <a:latin typeface="Times New Roman" panose="02020603050405020304" pitchFamily="18" charset="0"/>
                <a:ea typeface="仿宋" panose="02010609060101010101" pitchFamily="49" charset="-122"/>
              </a:rPr>
              <a:t>仪器研制（含仪器设备研制专项）</a:t>
            </a:r>
            <a:endParaRPr lang="en-US" altLang="zh-CN" sz="2000" dirty="0" smtClean="0">
              <a:latin typeface="Times New Roman" panose="02020603050405020304" pitchFamily="18" charset="0"/>
              <a:ea typeface="仿宋" panose="02010609060101010101" pitchFamily="49" charset="-122"/>
            </a:endParaRPr>
          </a:p>
          <a:p>
            <a:pPr>
              <a:lnSpc>
                <a:spcPct val="150000"/>
              </a:lnSpc>
            </a:pPr>
            <a:r>
              <a:rPr lang="zh-CN" altLang="en-US" sz="2000" dirty="0" smtClean="0">
                <a:latin typeface="Times New Roman" panose="02020603050405020304" pitchFamily="18" charset="0"/>
                <a:ea typeface="仿宋" panose="02010609060101010101" pitchFamily="49" charset="-122"/>
              </a:rPr>
              <a:t>     国家重点研发计划“仪器设备”重点专项（科技部主管）</a:t>
            </a:r>
            <a:endParaRPr lang="en-US" altLang="zh-CN" sz="2000" dirty="0">
              <a:latin typeface="Times New Roman" panose="02020603050405020304" pitchFamily="18" charset="0"/>
              <a:ea typeface="仿宋" panose="02010609060101010101" pitchFamily="49" charset="-122"/>
            </a:endParaRPr>
          </a:p>
          <a:p>
            <a:pPr>
              <a:lnSpc>
                <a:spcPct val="150000"/>
              </a:lnSpc>
            </a:pPr>
            <a:r>
              <a:rPr lang="en-US" altLang="zh-CN" sz="2000" dirty="0" smtClean="0">
                <a:latin typeface="Times New Roman" panose="02020603050405020304" pitchFamily="18" charset="0"/>
                <a:ea typeface="仿宋" panose="02010609060101010101" pitchFamily="49" charset="-122"/>
              </a:rPr>
              <a:t>     </a:t>
            </a:r>
            <a:r>
              <a:rPr lang="zh-CN" altLang="en-US" sz="2000" dirty="0" smtClean="0">
                <a:latin typeface="Times New Roman" panose="02020603050405020304" pitchFamily="18" charset="0"/>
                <a:ea typeface="仿宋" panose="02010609060101010101" pitchFamily="49" charset="-122"/>
              </a:rPr>
              <a:t>国家重大科学仪器设备开发专项（科技部主管）</a:t>
            </a:r>
            <a:endParaRPr lang="en-US" altLang="zh-CN" sz="2000" dirty="0">
              <a:latin typeface="Times New Roman" panose="02020603050405020304" pitchFamily="18" charset="0"/>
              <a:ea typeface="仿宋" panose="02010609060101010101" pitchFamily="49" charset="-122"/>
            </a:endParaRPr>
          </a:p>
          <a:p>
            <a:pPr>
              <a:lnSpc>
                <a:spcPct val="150000"/>
              </a:lnSpc>
            </a:pPr>
            <a:endParaRPr lang="en-US" altLang="zh-CN" sz="2000" dirty="0">
              <a:latin typeface="Times New Roman" panose="02020603050405020304" pitchFamily="18" charset="0"/>
              <a:ea typeface="仿宋" panose="02010609060101010101" pitchFamily="49" charset="-122"/>
            </a:endParaRPr>
          </a:p>
          <a:p>
            <a:pPr marL="285750" indent="-285750">
              <a:lnSpc>
                <a:spcPct val="150000"/>
              </a:lnSpc>
              <a:buFont typeface="Wingdings" panose="05000000000000000000" pitchFamily="2" charset="2"/>
              <a:buChar char="Ø"/>
            </a:pPr>
            <a:r>
              <a:rPr lang="zh-CN" altLang="en-US" sz="2000" dirty="0" smtClean="0">
                <a:latin typeface="Times New Roman" panose="02020603050405020304" pitchFamily="18" charset="0"/>
                <a:ea typeface="仿宋" panose="02010609060101010101" pitchFamily="49" charset="-122"/>
              </a:rPr>
              <a:t>国家</a:t>
            </a:r>
            <a:r>
              <a:rPr lang="zh-CN" altLang="en-US" sz="2000" dirty="0">
                <a:latin typeface="Times New Roman" panose="02020603050405020304" pitchFamily="18" charset="0"/>
                <a:ea typeface="仿宋" panose="02010609060101010101" pitchFamily="49" charset="-122"/>
              </a:rPr>
              <a:t>重大科研仪器设备研制专项（</a:t>
            </a:r>
            <a:r>
              <a:rPr lang="zh-CN" altLang="en-US" sz="2000" b="1" dirty="0">
                <a:solidFill>
                  <a:srgbClr val="C00000"/>
                </a:solidFill>
                <a:latin typeface="Times New Roman" panose="02020603050405020304" pitchFamily="18" charset="0"/>
                <a:ea typeface="仿宋" panose="02010609060101010101" pitchFamily="49" charset="-122"/>
              </a:rPr>
              <a:t>部门推荐</a:t>
            </a:r>
            <a:r>
              <a:rPr lang="zh-CN" altLang="en-US" sz="2000" dirty="0">
                <a:latin typeface="Times New Roman" panose="02020603050405020304" pitchFamily="18" charset="0"/>
                <a:ea typeface="仿宋" panose="02010609060101010101" pitchFamily="49" charset="-122"/>
              </a:rPr>
              <a:t>）</a:t>
            </a:r>
            <a:endParaRPr lang="en-US" altLang="zh-CN" sz="2000" dirty="0">
              <a:latin typeface="Times New Roman" panose="02020603050405020304" pitchFamily="18" charset="0"/>
              <a:ea typeface="仿宋" panose="02010609060101010101" pitchFamily="49" charset="-122"/>
            </a:endParaRPr>
          </a:p>
          <a:p>
            <a:pPr>
              <a:lnSpc>
                <a:spcPct val="150000"/>
              </a:lnSpc>
            </a:pPr>
            <a:r>
              <a:rPr lang="zh-CN" altLang="en-US" sz="2000" dirty="0" smtClean="0">
                <a:latin typeface="Times New Roman" panose="02020603050405020304" pitchFamily="18" charset="0"/>
                <a:ea typeface="仿宋" panose="02010609060101010101" pitchFamily="49" charset="-122"/>
              </a:rPr>
              <a:t>     项目负责人准予结</a:t>
            </a:r>
            <a:r>
              <a:rPr lang="zh-CN" altLang="en-US" sz="2000" dirty="0">
                <a:latin typeface="Times New Roman" panose="02020603050405020304" pitchFamily="18" charset="0"/>
                <a:ea typeface="仿宋" panose="02010609060101010101" pitchFamily="49" charset="-122"/>
              </a:rPr>
              <a:t>题前不能申请其他</a:t>
            </a:r>
            <a:r>
              <a:rPr lang="zh-CN" altLang="en-US" sz="2000" dirty="0" smtClean="0">
                <a:latin typeface="Times New Roman" panose="02020603050405020304" pitchFamily="18" charset="0"/>
                <a:ea typeface="仿宋" panose="02010609060101010101" pitchFamily="49" charset="-122"/>
              </a:rPr>
              <a:t>类型（杰青除外）项目</a:t>
            </a:r>
            <a:endParaRPr lang="en-US" altLang="zh-CN" sz="2000" dirty="0" smtClean="0">
              <a:latin typeface="Times New Roman" panose="02020603050405020304" pitchFamily="18" charset="0"/>
              <a:ea typeface="仿宋" panose="02010609060101010101" pitchFamily="49" charset="-122"/>
            </a:endParaRPr>
          </a:p>
          <a:p>
            <a:pPr>
              <a:lnSpc>
                <a:spcPct val="150000"/>
              </a:lnSpc>
            </a:pPr>
            <a:endParaRPr lang="en-US" altLang="zh-CN" sz="2000" dirty="0" smtClean="0">
              <a:latin typeface="Times New Roman" panose="02020603050405020304" pitchFamily="18" charset="0"/>
              <a:ea typeface="仿宋" panose="02010609060101010101" pitchFamily="49" charset="-122"/>
            </a:endParaRPr>
          </a:p>
        </p:txBody>
      </p:sp>
      <p:grpSp>
        <p:nvGrpSpPr>
          <p:cNvPr id="7" name="组合 6"/>
          <p:cNvGrpSpPr/>
          <p:nvPr/>
        </p:nvGrpSpPr>
        <p:grpSpPr>
          <a:xfrm>
            <a:off x="6699465" y="1995686"/>
            <a:ext cx="2448272" cy="1938992"/>
            <a:chOff x="6516216" y="990186"/>
            <a:chExt cx="2448272" cy="1938992"/>
          </a:xfrm>
        </p:grpSpPr>
        <p:sp>
          <p:nvSpPr>
            <p:cNvPr id="5" name="右大括号 4"/>
            <p:cNvSpPr/>
            <p:nvPr/>
          </p:nvSpPr>
          <p:spPr>
            <a:xfrm>
              <a:off x="6516216" y="1275606"/>
              <a:ext cx="360040" cy="1368152"/>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sz="2400"/>
            </a:p>
          </p:txBody>
        </p:sp>
        <p:sp>
          <p:nvSpPr>
            <p:cNvPr id="6" name="文本框 5"/>
            <p:cNvSpPr txBox="1"/>
            <p:nvPr/>
          </p:nvSpPr>
          <p:spPr>
            <a:xfrm>
              <a:off x="6948264" y="990186"/>
              <a:ext cx="2016224" cy="1938992"/>
            </a:xfrm>
            <a:prstGeom prst="rect">
              <a:avLst/>
            </a:prstGeom>
            <a:solidFill>
              <a:srgbClr val="FFFF00"/>
            </a:solidFill>
          </p:spPr>
          <p:txBody>
            <a:bodyPr wrap="square" rtlCol="0">
              <a:spAutoFit/>
            </a:bodyPr>
            <a:lstStyle/>
            <a:p>
              <a:r>
                <a:rPr lang="zh-CN" altLang="en-US" sz="2400" b="1" dirty="0" smtClean="0">
                  <a:latin typeface="Times New Roman" panose="02020603050405020304" pitchFamily="18" charset="0"/>
                  <a:ea typeface="仿宋" panose="02010609060101010101" pitchFamily="49" charset="-122"/>
                </a:rPr>
                <a:t>申请（申请人</a:t>
              </a:r>
              <a:r>
                <a:rPr lang="en-US" altLang="zh-CN" sz="2400" b="1" dirty="0" smtClean="0">
                  <a:latin typeface="Times New Roman" panose="02020603050405020304" pitchFamily="18" charset="0"/>
                  <a:ea typeface="仿宋" panose="02010609060101010101" pitchFamily="49" charset="-122"/>
                </a:rPr>
                <a:t>&amp;</a:t>
              </a:r>
              <a:r>
                <a:rPr lang="zh-CN" altLang="en-US" sz="2400" b="1" dirty="0" smtClean="0">
                  <a:latin typeface="Times New Roman" panose="02020603050405020304" pitchFamily="18" charset="0"/>
                  <a:ea typeface="仿宋" panose="02010609060101010101" pitchFamily="49" charset="-122"/>
                </a:rPr>
                <a:t>主要参与）</a:t>
              </a:r>
              <a:r>
                <a:rPr lang="en-US" altLang="zh-CN" sz="2400" b="1" dirty="0" smtClean="0">
                  <a:latin typeface="Times New Roman" panose="02020603050405020304" pitchFamily="18" charset="0"/>
                  <a:ea typeface="仿宋" panose="02010609060101010101" pitchFamily="49" charset="-122"/>
                </a:rPr>
                <a:t>+</a:t>
              </a:r>
              <a:r>
                <a:rPr lang="zh-CN" altLang="en-US" sz="2400" b="1" dirty="0" smtClean="0">
                  <a:latin typeface="Times New Roman" panose="02020603050405020304" pitchFamily="18" charset="0"/>
                  <a:ea typeface="仿宋" panose="02010609060101010101" pitchFamily="49" charset="-122"/>
                </a:rPr>
                <a:t>承担（负责人</a:t>
              </a:r>
              <a:r>
                <a:rPr lang="en-US" altLang="zh-CN" sz="2400" b="1" dirty="0" smtClean="0">
                  <a:latin typeface="Times New Roman" panose="02020603050405020304" pitchFamily="18" charset="0"/>
                  <a:ea typeface="仿宋" panose="02010609060101010101" pitchFamily="49" charset="-122"/>
                </a:rPr>
                <a:t>&amp;</a:t>
              </a:r>
              <a:r>
                <a:rPr lang="zh-CN" altLang="en-US" sz="2400" b="1" dirty="0" smtClean="0">
                  <a:latin typeface="Times New Roman" panose="02020603050405020304" pitchFamily="18" charset="0"/>
                  <a:ea typeface="仿宋" panose="02010609060101010101" pitchFamily="49" charset="-122"/>
                </a:rPr>
                <a:t>主要参与）</a:t>
              </a:r>
              <a:endParaRPr lang="en-US" altLang="zh-CN" sz="2400" b="1" dirty="0" smtClean="0">
                <a:latin typeface="Times New Roman" panose="02020603050405020304" pitchFamily="18" charset="0"/>
                <a:ea typeface="仿宋" panose="02010609060101010101" pitchFamily="49" charset="-122"/>
              </a:endParaRPr>
            </a:p>
            <a:p>
              <a:r>
                <a:rPr lang="zh-CN" altLang="en-US" sz="2400" b="1" dirty="0" smtClean="0">
                  <a:latin typeface="Times New Roman" panose="02020603050405020304" pitchFamily="18" charset="0"/>
                  <a:ea typeface="仿宋" panose="02010609060101010101" pitchFamily="49" charset="-122"/>
                </a:rPr>
                <a:t>限</a:t>
              </a:r>
              <a:r>
                <a:rPr lang="en-US" altLang="zh-CN" sz="2400" b="1" dirty="0" smtClean="0">
                  <a:latin typeface="Times New Roman" panose="02020603050405020304" pitchFamily="18" charset="0"/>
                  <a:ea typeface="仿宋" panose="02010609060101010101" pitchFamily="49" charset="-122"/>
                </a:rPr>
                <a:t>1</a:t>
              </a:r>
              <a:r>
                <a:rPr lang="zh-CN" altLang="en-US" sz="2400" b="1" dirty="0" smtClean="0">
                  <a:latin typeface="Times New Roman" panose="02020603050405020304" pitchFamily="18" charset="0"/>
                  <a:ea typeface="仿宋" panose="02010609060101010101" pitchFamily="49" charset="-122"/>
                </a:rPr>
                <a:t>项</a:t>
              </a:r>
              <a:endParaRPr lang="zh-CN" altLang="en-US" sz="2400" b="1" dirty="0">
                <a:latin typeface="Times New Roman" panose="02020603050405020304" pitchFamily="18" charset="0"/>
                <a:ea typeface="仿宋" panose="02010609060101010101" pitchFamily="49" charset="-122"/>
              </a:endParaRPr>
            </a:p>
          </p:txBody>
        </p:sp>
      </p:grpSp>
    </p:spTree>
    <p:extLst>
      <p:ext uri="{BB962C8B-B14F-4D97-AF65-F5344CB8AC3E}">
        <p14:creationId xmlns:p14="http://schemas.microsoft.com/office/powerpoint/2010/main" val="284707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fade">
                                      <p:cBhvr>
                                        <p:cTn id="23" dur="500"/>
                                        <p:tgtEl>
                                          <p:spTgt spid="4">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animEffect transition="in" filter="fade">
                                      <p:cBhvr>
                                        <p:cTn id="2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0" y="2571750"/>
            <a:ext cx="8496944" cy="8640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51520" y="787514"/>
            <a:ext cx="8784976" cy="3970318"/>
          </a:xfrm>
          <a:prstGeom prst="rect">
            <a:avLst/>
          </a:prstGeom>
        </p:spPr>
        <p:txBody>
          <a:bodyPr wrap="square">
            <a:spAutoFit/>
          </a:bodyPr>
          <a:lstStyle/>
          <a:p>
            <a:pPr>
              <a:lnSpc>
                <a:spcPct val="150000"/>
              </a:lnSpc>
            </a:pPr>
            <a:r>
              <a:rPr lang="zh-CN" altLang="en-US" b="1" dirty="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 </a:t>
            </a:r>
            <a:r>
              <a:rPr lang="zh-CN" altLang="en-US" sz="2400"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（八）基础科学中心项目</a:t>
            </a:r>
            <a:endParaRPr lang="en-US" altLang="zh-CN" sz="2400"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endParaRPr>
          </a:p>
          <a:p>
            <a:pPr marL="457200" indent="-457200">
              <a:lnSpc>
                <a:spcPct val="150000"/>
              </a:lnSpc>
              <a:buAutoNum type="arabicPeriod"/>
            </a:pPr>
            <a:r>
              <a:rPr lang="zh-CN" altLang="en-US" dirty="0" smtClean="0">
                <a:latin typeface="Times New Roman" panose="02020603050405020304" pitchFamily="18" charset="0"/>
                <a:ea typeface="仿宋" panose="02010609060101010101" pitchFamily="49" charset="-122"/>
              </a:rPr>
              <a:t>申请时不限项，获得资助后计入限项</a:t>
            </a:r>
            <a:endParaRPr lang="en-US" altLang="zh-CN" dirty="0" smtClean="0">
              <a:latin typeface="Times New Roman" panose="02020603050405020304" pitchFamily="18" charset="0"/>
              <a:ea typeface="仿宋" panose="02010609060101010101" pitchFamily="49" charset="-122"/>
            </a:endParaRPr>
          </a:p>
          <a:p>
            <a:pPr marL="457200" indent="-457200">
              <a:lnSpc>
                <a:spcPct val="150000"/>
              </a:lnSpc>
              <a:buAutoNum type="arabicPeriod"/>
            </a:pPr>
            <a:r>
              <a:rPr lang="zh-CN" altLang="en-US" dirty="0" smtClean="0">
                <a:latin typeface="Times New Roman" panose="02020603050405020304" pitchFamily="18" charset="0"/>
                <a:ea typeface="仿宋" panose="02010609060101010101" pitchFamily="49" charset="-122"/>
              </a:rPr>
              <a:t>负责人和骨干成员，结题前不能申请或参与申请其他类型项目（杰青、优青除外）</a:t>
            </a:r>
            <a:endParaRPr lang="en-US" altLang="zh-CN" dirty="0" smtClean="0">
              <a:latin typeface="Times New Roman" panose="02020603050405020304" pitchFamily="18" charset="0"/>
              <a:ea typeface="仿宋" panose="02010609060101010101" pitchFamily="49" charset="-122"/>
            </a:endParaRPr>
          </a:p>
          <a:p>
            <a:pPr marL="457200" indent="-457200">
              <a:lnSpc>
                <a:spcPct val="150000"/>
              </a:lnSpc>
              <a:buAutoNum type="arabicPeriod"/>
            </a:pPr>
            <a:r>
              <a:rPr lang="zh-CN" altLang="en-US" b="1" dirty="0" smtClean="0">
                <a:solidFill>
                  <a:srgbClr val="C00000"/>
                </a:solidFill>
                <a:latin typeface="Times New Roman" panose="02020603050405020304" pitchFamily="18" charset="0"/>
                <a:ea typeface="仿宋" panose="02010609060101010101" pitchFamily="49" charset="-122"/>
              </a:rPr>
              <a:t>互斥</a:t>
            </a:r>
            <a:r>
              <a:rPr lang="zh-CN" altLang="en-US" dirty="0" smtClean="0">
                <a:latin typeface="Times New Roman" panose="02020603050405020304" pitchFamily="18" charset="0"/>
                <a:ea typeface="仿宋" panose="02010609060101010101" pitchFamily="49" charset="-122"/>
              </a:rPr>
              <a:t>创新群体项目：</a:t>
            </a:r>
            <a:endParaRPr lang="en-US" altLang="zh-CN" dirty="0" smtClean="0">
              <a:latin typeface="Times New Roman" panose="02020603050405020304" pitchFamily="18" charset="0"/>
              <a:ea typeface="仿宋" panose="02010609060101010101" pitchFamily="49" charset="-122"/>
            </a:endParaRPr>
          </a:p>
          <a:p>
            <a:pPr>
              <a:lnSpc>
                <a:spcPct val="150000"/>
              </a:lnSpc>
            </a:pPr>
            <a:r>
              <a:rPr lang="en-US" altLang="zh-CN" dirty="0" smtClean="0">
                <a:latin typeface="Times New Roman" panose="02020603050405020304" pitchFamily="18" charset="0"/>
                <a:ea typeface="仿宋" panose="02010609060101010101" pitchFamily="49" charset="-122"/>
              </a:rPr>
              <a:t>1</a:t>
            </a:r>
            <a:r>
              <a:rPr lang="zh-CN" altLang="en-US" dirty="0" smtClean="0">
                <a:latin typeface="Times New Roman" panose="02020603050405020304" pitchFamily="18" charset="0"/>
                <a:ea typeface="仿宋" panose="02010609060101010101" pitchFamily="49" charset="-122"/>
              </a:rPr>
              <a:t>）</a:t>
            </a:r>
            <a:r>
              <a:rPr lang="zh-CN" altLang="en-US" b="1" dirty="0" smtClean="0">
                <a:latin typeface="Times New Roman" panose="02020603050405020304" pitchFamily="18" charset="0"/>
                <a:ea typeface="仿宋" panose="02010609060101010101" pitchFamily="49" charset="-122"/>
              </a:rPr>
              <a:t>正在承担群体项目的负责人及高级职称的参与者不得申请或参与申请基础科学中心项目，</a:t>
            </a:r>
            <a:r>
              <a:rPr lang="zh-CN" altLang="en-US" b="1" dirty="0" smtClean="0">
                <a:solidFill>
                  <a:srgbClr val="C00000"/>
                </a:solidFill>
                <a:latin typeface="Times New Roman" panose="02020603050405020304" pitchFamily="18" charset="0"/>
                <a:ea typeface="仿宋" panose="02010609060101010101" pitchFamily="49" charset="-122"/>
              </a:rPr>
              <a:t>但在结题当年可以</a:t>
            </a:r>
            <a:r>
              <a:rPr lang="zh-CN" altLang="en-US" dirty="0" smtClean="0">
                <a:latin typeface="Times New Roman" panose="02020603050405020304" pitchFamily="18" charset="0"/>
                <a:ea typeface="仿宋" panose="02010609060101010101" pitchFamily="49" charset="-122"/>
              </a:rPr>
              <a:t>！</a:t>
            </a:r>
            <a:endParaRPr lang="en-US" altLang="zh-CN" dirty="0" smtClean="0">
              <a:latin typeface="Times New Roman" panose="02020603050405020304" pitchFamily="18" charset="0"/>
              <a:ea typeface="仿宋" panose="02010609060101010101" pitchFamily="49" charset="-122"/>
            </a:endParaRPr>
          </a:p>
          <a:p>
            <a:pPr>
              <a:lnSpc>
                <a:spcPct val="150000"/>
              </a:lnSpc>
            </a:pPr>
            <a:r>
              <a:rPr lang="en-US" altLang="zh-CN" dirty="0" smtClean="0">
                <a:latin typeface="Times New Roman" panose="02020603050405020304" pitchFamily="18" charset="0"/>
                <a:ea typeface="仿宋" panose="02010609060101010101" pitchFamily="49" charset="-122"/>
              </a:rPr>
              <a:t>2</a:t>
            </a:r>
            <a:r>
              <a:rPr lang="zh-CN" altLang="en-US" dirty="0" smtClean="0">
                <a:latin typeface="Times New Roman" panose="02020603050405020304" pitchFamily="18" charset="0"/>
                <a:ea typeface="仿宋" panose="02010609060101010101" pitchFamily="49" charset="-122"/>
              </a:rPr>
              <a:t>）申请人及主要参与者同年申请基础科学中心项目和创新群体项目，合计</a:t>
            </a:r>
            <a:r>
              <a:rPr lang="en-US" altLang="zh-CN" dirty="0" smtClean="0">
                <a:latin typeface="Times New Roman" panose="02020603050405020304" pitchFamily="18" charset="0"/>
                <a:ea typeface="仿宋" panose="02010609060101010101" pitchFamily="49" charset="-122"/>
              </a:rPr>
              <a:t>1</a:t>
            </a:r>
            <a:r>
              <a:rPr lang="zh-CN" altLang="en-US" dirty="0" smtClean="0">
                <a:latin typeface="Times New Roman" panose="02020603050405020304" pitchFamily="18" charset="0"/>
                <a:ea typeface="仿宋" panose="02010609060101010101" pitchFamily="49" charset="-122"/>
              </a:rPr>
              <a:t>项</a:t>
            </a:r>
            <a:endParaRPr lang="en-US" altLang="zh-CN" dirty="0" smtClean="0">
              <a:latin typeface="Times New Roman" panose="02020603050405020304" pitchFamily="18" charset="0"/>
              <a:ea typeface="仿宋" panose="02010609060101010101" pitchFamily="49" charset="-122"/>
            </a:endParaRPr>
          </a:p>
          <a:p>
            <a:pPr marL="457200" indent="-457200">
              <a:lnSpc>
                <a:spcPct val="150000"/>
              </a:lnSpc>
              <a:buFont typeface="+mj-lt"/>
              <a:buAutoNum type="arabicPeriod" startAt="4"/>
            </a:pPr>
            <a:r>
              <a:rPr lang="zh-CN" altLang="en-US" b="1" dirty="0" smtClean="0">
                <a:solidFill>
                  <a:srgbClr val="C00000"/>
                </a:solidFill>
                <a:latin typeface="Times New Roman" panose="02020603050405020304" pitchFamily="18" charset="0"/>
                <a:ea typeface="仿宋" panose="02010609060101010101" pitchFamily="49" charset="-122"/>
              </a:rPr>
              <a:t>互斥</a:t>
            </a:r>
            <a:r>
              <a:rPr lang="zh-CN" altLang="en-US" b="1" dirty="0" smtClean="0">
                <a:latin typeface="Times New Roman" panose="02020603050405020304" pitchFamily="18" charset="0"/>
                <a:ea typeface="仿宋" panose="02010609060101010101" pitchFamily="49" charset="-122"/>
              </a:rPr>
              <a:t>国家重大科学仪器研制项目（部门推荐）</a:t>
            </a:r>
            <a:endParaRPr lang="en-US" altLang="zh-CN" b="1" dirty="0" smtClean="0">
              <a:latin typeface="Times New Roman" panose="02020603050405020304" pitchFamily="18" charset="0"/>
              <a:ea typeface="仿宋" panose="02010609060101010101" pitchFamily="49" charset="-122"/>
            </a:endParaRPr>
          </a:p>
          <a:p>
            <a:pPr>
              <a:lnSpc>
                <a:spcPct val="150000"/>
              </a:lnSpc>
            </a:pPr>
            <a:r>
              <a:rPr lang="zh-CN" altLang="en-US" dirty="0" smtClean="0">
                <a:latin typeface="Times New Roman" panose="02020603050405020304" pitchFamily="18" charset="0"/>
                <a:ea typeface="仿宋" panose="02010609060101010101" pitchFamily="49" charset="-122"/>
              </a:rPr>
              <a:t>申请人</a:t>
            </a:r>
            <a:r>
              <a:rPr lang="zh-CN" altLang="en-US" b="1" dirty="0">
                <a:solidFill>
                  <a:srgbClr val="C00000"/>
                </a:solidFill>
                <a:latin typeface="Times New Roman" panose="02020603050405020304" pitchFamily="18" charset="0"/>
                <a:ea typeface="仿宋" panose="02010609060101010101" pitchFamily="49" charset="-122"/>
              </a:rPr>
              <a:t>同年申请</a:t>
            </a:r>
            <a:r>
              <a:rPr lang="zh-CN" altLang="en-US" dirty="0">
                <a:latin typeface="Times New Roman" panose="02020603050405020304" pitchFamily="18" charset="0"/>
                <a:ea typeface="仿宋" panose="02010609060101010101" pitchFamily="49" charset="-122"/>
              </a:rPr>
              <a:t>国家重大仪器研制项目（部门推荐）和基础科学中心项目合计</a:t>
            </a:r>
            <a:r>
              <a:rPr lang="en-US" altLang="zh-CN" dirty="0">
                <a:latin typeface="Times New Roman" panose="02020603050405020304" pitchFamily="18" charset="0"/>
                <a:ea typeface="仿宋" panose="02010609060101010101" pitchFamily="49" charset="-122"/>
              </a:rPr>
              <a:t>1</a:t>
            </a:r>
            <a:r>
              <a:rPr lang="zh-CN" altLang="en-US" dirty="0" smtClean="0">
                <a:latin typeface="Times New Roman" panose="02020603050405020304" pitchFamily="18" charset="0"/>
                <a:ea typeface="仿宋" panose="02010609060101010101" pitchFamily="49" charset="-122"/>
              </a:rPr>
              <a:t>项</a:t>
            </a:r>
            <a:endParaRPr lang="en-US" altLang="zh-CN" dirty="0">
              <a:latin typeface="Times New Roman" panose="02020603050405020304" pitchFamily="18" charset="0"/>
              <a:ea typeface="仿宋" panose="02010609060101010101" pitchFamily="49" charset="-122"/>
            </a:endParaRPr>
          </a:p>
        </p:txBody>
      </p:sp>
      <p:sp>
        <p:nvSpPr>
          <p:cNvPr id="3" name="矩形 2"/>
          <p:cNvSpPr/>
          <p:nvPr/>
        </p:nvSpPr>
        <p:spPr>
          <a:xfrm>
            <a:off x="906451" y="114767"/>
            <a:ext cx="4097597"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注意事项</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3</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：限项问题</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Tree>
    <p:extLst>
      <p:ext uri="{BB962C8B-B14F-4D97-AF65-F5344CB8AC3E}">
        <p14:creationId xmlns:p14="http://schemas.microsoft.com/office/powerpoint/2010/main" val="389113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99592" y="699542"/>
            <a:ext cx="7416824" cy="4247317"/>
          </a:xfrm>
          <a:prstGeom prst="rect">
            <a:avLst/>
          </a:prstGeom>
          <a:noFill/>
        </p:spPr>
        <p:txBody>
          <a:bodyPr wrap="square" rtlCol="0">
            <a:spAutoFit/>
          </a:bodyPr>
          <a:lstStyle/>
          <a:p>
            <a:pPr marL="400050" indent="-400050">
              <a:lnSpc>
                <a:spcPct val="150000"/>
              </a:lnSpc>
              <a:buFont typeface="+mj-lt"/>
              <a:buAutoNum type="romanUcPeriod"/>
            </a:pPr>
            <a:r>
              <a:rPr lang="zh-CN" altLang="en-US" sz="2000" b="1" dirty="0" smtClean="0">
                <a:solidFill>
                  <a:srgbClr val="C00000"/>
                </a:solidFill>
                <a:latin typeface="Times New Roman" panose="02020603050405020304" pitchFamily="18" charset="0"/>
                <a:ea typeface="仿宋" panose="02010609060101010101" pitchFamily="49" charset="-122"/>
              </a:rPr>
              <a:t>简历</a:t>
            </a:r>
            <a:r>
              <a:rPr lang="zh-CN" altLang="en-US" sz="2000" dirty="0" smtClean="0">
                <a:latin typeface="Times New Roman" panose="02020603050405020304" pitchFamily="18" charset="0"/>
                <a:ea typeface="仿宋" panose="02010609060101010101" pitchFamily="49" charset="-122"/>
              </a:rPr>
              <a:t>落实代表作评价制度（</a:t>
            </a:r>
            <a:r>
              <a:rPr lang="zh-CN" altLang="en-US"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申请人</a:t>
            </a:r>
            <a:r>
              <a:rPr lang="en-US" altLang="zh-CN" sz="2000" dirty="0" smtClean="0">
                <a:latin typeface="Times New Roman" panose="02020603050405020304" pitchFamily="18" charset="0"/>
                <a:ea typeface="仿宋" panose="02010609060101010101" pitchFamily="49" charset="-122"/>
              </a:rPr>
              <a:t>&amp;</a:t>
            </a:r>
            <a:r>
              <a:rPr lang="zh-CN" altLang="en-US"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参与者</a:t>
            </a:r>
            <a:r>
              <a:rPr lang="zh-CN" altLang="en-US" sz="2000" dirty="0" smtClean="0">
                <a:latin typeface="Times New Roman" panose="02020603050405020304" pitchFamily="18" charset="0"/>
                <a:ea typeface="仿宋" panose="02010609060101010101" pitchFamily="49" charset="-122"/>
              </a:rPr>
              <a:t>）</a:t>
            </a:r>
            <a:endParaRPr lang="en-US" altLang="zh-CN" sz="2000" dirty="0" smtClean="0">
              <a:latin typeface="Times New Roman" panose="02020603050405020304" pitchFamily="18" charset="0"/>
              <a:ea typeface="仿宋" panose="02010609060101010101" pitchFamily="49" charset="-122"/>
            </a:endParaRPr>
          </a:p>
          <a:p>
            <a:pPr>
              <a:lnSpc>
                <a:spcPct val="150000"/>
              </a:lnSpc>
            </a:pPr>
            <a:r>
              <a:rPr lang="zh-CN" altLang="en-US" sz="2000" dirty="0" smtClean="0">
                <a:latin typeface="Times New Roman" panose="02020603050405020304" pitchFamily="18" charset="0"/>
                <a:ea typeface="仿宋" panose="02010609060101010101" pitchFamily="49" charset="-122"/>
              </a:rPr>
              <a:t>（</a:t>
            </a:r>
            <a:r>
              <a:rPr lang="en-US" altLang="zh-CN" sz="2000" dirty="0" smtClean="0">
                <a:latin typeface="Times New Roman" panose="02020603050405020304" pitchFamily="18" charset="0"/>
                <a:ea typeface="仿宋" panose="02010609060101010101" pitchFamily="49" charset="-122"/>
              </a:rPr>
              <a:t>1</a:t>
            </a:r>
            <a:r>
              <a:rPr lang="zh-CN" altLang="en-US" sz="2000" dirty="0" smtClean="0">
                <a:latin typeface="Times New Roman" panose="02020603050405020304" pitchFamily="18" charset="0"/>
                <a:ea typeface="仿宋" panose="02010609060101010101" pitchFamily="49" charset="-122"/>
              </a:rPr>
              <a:t>）代表性论著（包括论文与专著，限制合计</a:t>
            </a:r>
            <a:r>
              <a:rPr lang="en-US" altLang="zh-CN" sz="2000" dirty="0" smtClean="0">
                <a:latin typeface="Times New Roman" panose="02020603050405020304" pitchFamily="18" charset="0"/>
                <a:ea typeface="仿宋" panose="02010609060101010101" pitchFamily="49" charset="-122"/>
              </a:rPr>
              <a:t>5</a:t>
            </a:r>
            <a:r>
              <a:rPr lang="zh-CN" altLang="en-US" sz="2000" dirty="0" smtClean="0">
                <a:latin typeface="Times New Roman" panose="02020603050405020304" pitchFamily="18" charset="0"/>
                <a:ea typeface="仿宋" panose="02010609060101010101" pitchFamily="49" charset="-122"/>
              </a:rPr>
              <a:t>项以内）</a:t>
            </a:r>
            <a:endParaRPr lang="en-US" altLang="zh-CN" sz="2000" dirty="0" smtClean="0">
              <a:latin typeface="Times New Roman" panose="02020603050405020304" pitchFamily="18" charset="0"/>
              <a:ea typeface="仿宋" panose="02010609060101010101" pitchFamily="49" charset="-122"/>
            </a:endParaRPr>
          </a:p>
          <a:p>
            <a:pPr>
              <a:lnSpc>
                <a:spcPct val="150000"/>
              </a:lnSpc>
            </a:pPr>
            <a:r>
              <a:rPr lang="zh-CN" altLang="en-US" sz="2000" dirty="0" smtClean="0">
                <a:latin typeface="Times New Roman" panose="02020603050405020304" pitchFamily="18" charset="0"/>
                <a:ea typeface="仿宋" panose="02010609060101010101" pitchFamily="49" charset="-122"/>
              </a:rPr>
              <a:t>（</a:t>
            </a:r>
            <a:r>
              <a:rPr lang="en-US" altLang="zh-CN" sz="2000" dirty="0" smtClean="0">
                <a:latin typeface="Times New Roman" panose="02020603050405020304" pitchFamily="18" charset="0"/>
                <a:ea typeface="仿宋" panose="02010609060101010101" pitchFamily="49" charset="-122"/>
              </a:rPr>
              <a:t>2</a:t>
            </a:r>
            <a:r>
              <a:rPr lang="zh-CN" altLang="en-US" sz="2000" dirty="0" smtClean="0">
                <a:latin typeface="Times New Roman" panose="02020603050405020304" pitchFamily="18" charset="0"/>
                <a:ea typeface="仿宋" panose="02010609060101010101" pitchFamily="49" charset="-122"/>
              </a:rPr>
              <a:t>）论著之外的代表性研究成果和学术奖励（合计</a:t>
            </a:r>
            <a:r>
              <a:rPr lang="en-US" altLang="zh-CN" sz="2000" dirty="0" smtClean="0">
                <a:latin typeface="Times New Roman" panose="02020603050405020304" pitchFamily="18" charset="0"/>
                <a:ea typeface="仿宋" panose="02010609060101010101" pitchFamily="49" charset="-122"/>
              </a:rPr>
              <a:t>10</a:t>
            </a:r>
            <a:r>
              <a:rPr lang="zh-CN" altLang="en-US" sz="2000" dirty="0" smtClean="0">
                <a:latin typeface="Times New Roman" panose="02020603050405020304" pitchFamily="18" charset="0"/>
                <a:ea typeface="仿宋" panose="02010609060101010101" pitchFamily="49" charset="-122"/>
              </a:rPr>
              <a:t>项以内）</a:t>
            </a:r>
            <a:endParaRPr lang="en-US" altLang="zh-CN" sz="2000" dirty="0" smtClean="0">
              <a:latin typeface="Times New Roman" panose="02020603050405020304" pitchFamily="18" charset="0"/>
              <a:ea typeface="仿宋" panose="02010609060101010101" pitchFamily="49" charset="-122"/>
            </a:endParaRPr>
          </a:p>
          <a:p>
            <a:pPr>
              <a:lnSpc>
                <a:spcPct val="150000"/>
              </a:lnSpc>
            </a:pPr>
            <a:r>
              <a:rPr lang="zh-CN" altLang="en-US" sz="2000" dirty="0" smtClean="0">
                <a:latin typeface="Times New Roman" panose="02020603050405020304" pitchFamily="18" charset="0"/>
                <a:ea typeface="仿宋" panose="02010609060101010101" pitchFamily="49" charset="-122"/>
              </a:rPr>
              <a:t>（</a:t>
            </a:r>
            <a:r>
              <a:rPr lang="en-US" altLang="zh-CN" sz="2000" dirty="0" smtClean="0">
                <a:latin typeface="Times New Roman" panose="02020603050405020304" pitchFamily="18" charset="0"/>
                <a:ea typeface="仿宋" panose="02010609060101010101" pitchFamily="49" charset="-122"/>
              </a:rPr>
              <a:t>3</a:t>
            </a:r>
            <a:r>
              <a:rPr lang="zh-CN" altLang="en-US" sz="2000" dirty="0" smtClean="0">
                <a:latin typeface="Times New Roman" panose="02020603050405020304" pitchFamily="18" charset="0"/>
                <a:ea typeface="仿宋" panose="02010609060101010101" pitchFamily="49" charset="-122"/>
              </a:rPr>
              <a:t>）</a:t>
            </a:r>
            <a:r>
              <a:rPr lang="zh-CN" altLang="en-US" sz="2000" b="1" dirty="0" smtClean="0">
                <a:solidFill>
                  <a:srgbClr val="0070C0"/>
                </a:solidFill>
                <a:latin typeface="Times New Roman" panose="02020603050405020304" pitchFamily="18" charset="0"/>
                <a:ea typeface="仿宋" panose="02010609060101010101" pitchFamily="49" charset="-122"/>
              </a:rPr>
              <a:t>对于出现作者排序和标注不实的项目申请将以“科研诚信问题”提交会议评审专家组</a:t>
            </a:r>
            <a:r>
              <a:rPr lang="zh-CN" altLang="en-US" sz="2000" dirty="0" smtClean="0">
                <a:latin typeface="Times New Roman" panose="02020603050405020304" pitchFamily="18" charset="0"/>
                <a:ea typeface="仿宋" panose="02010609060101010101" pitchFamily="49" charset="-122"/>
              </a:rPr>
              <a:t>！（投稿阶段文章不要列出，已接收尚未发表请附接受函或出版在线网页链接）</a:t>
            </a:r>
            <a:endParaRPr lang="en-US" altLang="zh-CN" sz="2000" dirty="0" smtClean="0">
              <a:latin typeface="Times New Roman" panose="02020603050405020304" pitchFamily="18" charset="0"/>
              <a:ea typeface="仿宋" panose="02010609060101010101" pitchFamily="49" charset="-122"/>
            </a:endParaRPr>
          </a:p>
          <a:p>
            <a:pPr marL="514350" indent="-514350">
              <a:lnSpc>
                <a:spcPct val="150000"/>
              </a:lnSpc>
              <a:buFont typeface="+mj-lt"/>
              <a:buAutoNum type="romanUcPeriod" startAt="2"/>
            </a:pPr>
            <a:r>
              <a:rPr lang="zh-CN" altLang="en-US" sz="2000" b="1" dirty="0" smtClean="0">
                <a:solidFill>
                  <a:srgbClr val="C00000"/>
                </a:solidFill>
                <a:latin typeface="Times New Roman" panose="02020603050405020304" pitchFamily="18" charset="0"/>
                <a:ea typeface="仿宋" panose="02010609060101010101" pitchFamily="49" charset="-122"/>
              </a:rPr>
              <a:t>关键词</a:t>
            </a:r>
            <a:r>
              <a:rPr lang="zh-CN" altLang="en-US" sz="2000" dirty="0" smtClean="0">
                <a:latin typeface="Times New Roman" panose="02020603050405020304" pitchFamily="18" charset="0"/>
                <a:ea typeface="仿宋" panose="02010609060101010101" pitchFamily="49" charset="-122"/>
              </a:rPr>
              <a:t>选择规范化</a:t>
            </a:r>
            <a:endParaRPr lang="en-US" altLang="zh-CN" sz="2000" dirty="0" smtClean="0">
              <a:latin typeface="Times New Roman" panose="02020603050405020304" pitchFamily="18" charset="0"/>
              <a:ea typeface="仿宋" panose="02010609060101010101" pitchFamily="49" charset="-122"/>
            </a:endParaRPr>
          </a:p>
          <a:p>
            <a:pPr>
              <a:lnSpc>
                <a:spcPct val="150000"/>
              </a:lnSpc>
            </a:pPr>
            <a:r>
              <a:rPr lang="zh-CN" altLang="en-US" sz="2000" dirty="0">
                <a:latin typeface="Times New Roman" panose="02020603050405020304" pitchFamily="18" charset="0"/>
                <a:ea typeface="仿宋" panose="02010609060101010101" pitchFamily="49" charset="-122"/>
              </a:rPr>
              <a:t>前两</a:t>
            </a:r>
            <a:r>
              <a:rPr lang="zh-CN" altLang="en-US" sz="2000" dirty="0" smtClean="0">
                <a:latin typeface="Times New Roman" panose="02020603050405020304" pitchFamily="18" charset="0"/>
                <a:ea typeface="仿宋" panose="02010609060101010101" pitchFamily="49" charset="-122"/>
              </a:rPr>
              <a:t>个关键词：从系统提供的词中选择，不能自填</a:t>
            </a:r>
            <a:endParaRPr lang="en-US" altLang="zh-CN" sz="2000" dirty="0" smtClean="0">
              <a:latin typeface="Times New Roman" panose="02020603050405020304" pitchFamily="18" charset="0"/>
              <a:ea typeface="仿宋" panose="02010609060101010101" pitchFamily="49" charset="-122"/>
            </a:endParaRPr>
          </a:p>
          <a:p>
            <a:pPr marL="514350" indent="-514350">
              <a:lnSpc>
                <a:spcPct val="150000"/>
              </a:lnSpc>
              <a:buFont typeface="+mj-lt"/>
              <a:buAutoNum type="romanUcPeriod" startAt="3"/>
            </a:pPr>
            <a:r>
              <a:rPr lang="zh-CN" altLang="en-US" sz="2000" b="1" dirty="0" smtClean="0">
                <a:solidFill>
                  <a:srgbClr val="C00000"/>
                </a:solidFill>
                <a:latin typeface="Times New Roman" panose="02020603050405020304" pitchFamily="18" charset="0"/>
                <a:ea typeface="仿宋" panose="02010609060101010101" pitchFamily="49" charset="-122"/>
              </a:rPr>
              <a:t>专家回避</a:t>
            </a:r>
            <a:r>
              <a:rPr lang="zh-CN" altLang="en-US" sz="2000" dirty="0" smtClean="0">
                <a:latin typeface="Times New Roman" panose="02020603050405020304" pitchFamily="18" charset="0"/>
                <a:ea typeface="仿宋" panose="02010609060101010101" pitchFamily="49" charset="-122"/>
              </a:rPr>
              <a:t>由系统</a:t>
            </a:r>
            <a:r>
              <a:rPr lang="zh-CN" altLang="en-US" sz="2000" dirty="0">
                <a:latin typeface="Times New Roman" panose="02020603050405020304" pitchFamily="18" charset="0"/>
                <a:ea typeface="仿宋" panose="02010609060101010101" pitchFamily="49" charset="-122"/>
              </a:rPr>
              <a:t>录入，无需提交纸质</a:t>
            </a:r>
            <a:r>
              <a:rPr lang="zh-CN" altLang="en-US" sz="2000" dirty="0" smtClean="0">
                <a:latin typeface="Times New Roman" panose="02020603050405020304" pitchFamily="18" charset="0"/>
                <a:ea typeface="仿宋" panose="02010609060101010101" pitchFamily="49" charset="-122"/>
              </a:rPr>
              <a:t>版</a:t>
            </a:r>
            <a:endParaRPr lang="en-US" altLang="zh-CN" sz="2000" dirty="0">
              <a:latin typeface="Times New Roman" panose="02020603050405020304" pitchFamily="18" charset="0"/>
              <a:ea typeface="仿宋" panose="02010609060101010101" pitchFamily="49" charset="-122"/>
            </a:endParaRPr>
          </a:p>
        </p:txBody>
      </p:sp>
      <p:sp>
        <p:nvSpPr>
          <p:cNvPr id="3" name="矩形 2"/>
          <p:cNvSpPr/>
          <p:nvPr/>
        </p:nvSpPr>
        <p:spPr>
          <a:xfrm>
            <a:off x="842740" y="114767"/>
            <a:ext cx="5745484"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注意事项</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4</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：申请流程精简规范</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834595"/>
            <a:ext cx="5010849" cy="1305107"/>
          </a:xfrm>
          <a:prstGeom prst="rect">
            <a:avLst/>
          </a:prstGeom>
        </p:spPr>
      </p:pic>
      <p:pic>
        <p:nvPicPr>
          <p:cNvPr id="11" name="Picture 3"/>
          <p:cNvPicPr>
            <a:picLocks noChangeAspect="1" noChangeArrowheads="1"/>
          </p:cNvPicPr>
          <p:nvPr/>
        </p:nvPicPr>
        <p:blipFill>
          <a:blip r:embed="rId3"/>
          <a:srcRect/>
          <a:stretch>
            <a:fillRect/>
          </a:stretch>
        </p:blipFill>
        <p:spPr bwMode="auto">
          <a:xfrm>
            <a:off x="67395" y="3872211"/>
            <a:ext cx="8997696" cy="619125"/>
          </a:xfrm>
          <a:prstGeom prst="rect">
            <a:avLst/>
          </a:prstGeom>
          <a:noFill/>
          <a:ln w="9525">
            <a:solidFill>
              <a:schemeClr val="accent1"/>
            </a:solidFill>
            <a:miter lim="800000"/>
            <a:headEnd/>
            <a:tailEnd/>
          </a:ln>
          <a:effectLst/>
        </p:spPr>
      </p:pic>
    </p:spTree>
    <p:extLst>
      <p:ext uri="{BB962C8B-B14F-4D97-AF65-F5344CB8AC3E}">
        <p14:creationId xmlns:p14="http://schemas.microsoft.com/office/powerpoint/2010/main" val="154759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53580" y="114767"/>
            <a:ext cx="5950668"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注意事项</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5</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：签字盖章页（</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2</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页）</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985" y="699542"/>
            <a:ext cx="3116751" cy="4327261"/>
          </a:xfrm>
          <a:prstGeom prst="rect">
            <a:avLst/>
          </a:prstGeom>
        </p:spPr>
      </p:pic>
      <p:grpSp>
        <p:nvGrpSpPr>
          <p:cNvPr id="13" name="组合 12"/>
          <p:cNvGrpSpPr/>
          <p:nvPr/>
        </p:nvGrpSpPr>
        <p:grpSpPr>
          <a:xfrm>
            <a:off x="4139952" y="915566"/>
            <a:ext cx="4194048" cy="4166886"/>
            <a:chOff x="4355976" y="1080779"/>
            <a:chExt cx="4194048" cy="4166886"/>
          </a:xfrm>
        </p:grpSpPr>
        <p:sp>
          <p:nvSpPr>
            <p:cNvPr id="7" name="文本框 4"/>
            <p:cNvSpPr txBox="1"/>
            <p:nvPr/>
          </p:nvSpPr>
          <p:spPr>
            <a:xfrm>
              <a:off x="4355976" y="1923678"/>
              <a:ext cx="4194048" cy="3323987"/>
            </a:xfrm>
            <a:prstGeom prst="rect">
              <a:avLst/>
            </a:prstGeom>
            <a:noFill/>
          </p:spPr>
          <p:txBody>
            <a:bodyPr wrap="square" rtlCol="0">
              <a:spAutoFit/>
            </a:bodyPr>
            <a:lstStyle/>
            <a:p>
              <a:pPr marL="514350" indent="-514350">
                <a:lnSpc>
                  <a:spcPct val="150000"/>
                </a:lnSpc>
                <a:buFont typeface="+mj-lt"/>
                <a:buAutoNum type="romanUcPeriod"/>
              </a:pPr>
              <a:r>
                <a:rPr lang="zh-CN" altLang="en-US" sz="2000" b="1" dirty="0" smtClean="0">
                  <a:latin typeface="Times New Roman" panose="02020603050405020304" pitchFamily="18" charset="0"/>
                  <a:ea typeface="仿宋" panose="02010609060101010101" pitchFamily="49" charset="-122"/>
                </a:rPr>
                <a:t>针对“申请人”和“主要参与者”的国家自然科学基金项目</a:t>
              </a:r>
              <a:r>
                <a:rPr lang="zh-CN" altLang="en-US" sz="2000" b="1" dirty="0" smtClean="0">
                  <a:solidFill>
                    <a:srgbClr val="C00000"/>
                  </a:solidFill>
                  <a:latin typeface="Times New Roman" panose="02020603050405020304" pitchFamily="18" charset="0"/>
                  <a:ea typeface="仿宋" panose="02010609060101010101" pitchFamily="49" charset="-122"/>
                </a:rPr>
                <a:t>申请诚信承诺书</a:t>
              </a:r>
              <a:endParaRPr lang="en-US" altLang="zh-CN" sz="2000" b="1" dirty="0" smtClean="0">
                <a:solidFill>
                  <a:srgbClr val="C00000"/>
                </a:solidFill>
                <a:latin typeface="Times New Roman" panose="02020603050405020304" pitchFamily="18" charset="0"/>
                <a:ea typeface="仿宋" panose="02010609060101010101" pitchFamily="49" charset="-122"/>
              </a:endParaRPr>
            </a:p>
            <a:p>
              <a:pPr marL="514350" indent="-514350">
                <a:lnSpc>
                  <a:spcPct val="150000"/>
                </a:lnSpc>
                <a:buFont typeface="+mj-lt"/>
                <a:buAutoNum type="romanUcPeriod"/>
              </a:pPr>
              <a:r>
                <a:rPr lang="zh-CN" altLang="en-US" sz="2000" b="1" dirty="0" smtClean="0">
                  <a:latin typeface="Times New Roman" panose="02020603050405020304" pitchFamily="18" charset="0"/>
                  <a:ea typeface="仿宋" panose="02010609060101010101" pitchFamily="49" charset="-122"/>
                </a:rPr>
                <a:t>申请人与主要参与者统一在人员表格中签字</a:t>
              </a:r>
              <a:endParaRPr lang="en-US" altLang="zh-CN" sz="2000" b="1" dirty="0" smtClean="0">
                <a:latin typeface="Times New Roman" panose="02020603050405020304" pitchFamily="18" charset="0"/>
                <a:ea typeface="仿宋" panose="02010609060101010101" pitchFamily="49" charset="-122"/>
              </a:endParaRPr>
            </a:p>
            <a:p>
              <a:pPr marL="514350" indent="-514350">
                <a:lnSpc>
                  <a:spcPct val="150000"/>
                </a:lnSpc>
                <a:buFont typeface="+mj-lt"/>
                <a:buAutoNum type="romanUcPeriod"/>
              </a:pPr>
              <a:r>
                <a:rPr lang="zh-CN" altLang="en-US" sz="2000" b="1" dirty="0" smtClean="0">
                  <a:latin typeface="Times New Roman" panose="02020603050405020304" pitchFamily="18" charset="0"/>
                  <a:ea typeface="仿宋" panose="02010609060101010101" pitchFamily="49" charset="-122"/>
                </a:rPr>
                <a:t>境外人员按照</a:t>
              </a:r>
              <a:r>
                <a:rPr lang="zh-CN" altLang="en-US" sz="2000" b="1" dirty="0" smtClean="0">
                  <a:solidFill>
                    <a:srgbClr val="FF0000"/>
                  </a:solidFill>
                  <a:latin typeface="Times New Roman" panose="02020603050405020304" pitchFamily="18" charset="0"/>
                  <a:ea typeface="仿宋" panose="02010609060101010101" pitchFamily="49" charset="-122"/>
                </a:rPr>
                <a:t>个人身份</a:t>
              </a:r>
              <a:r>
                <a:rPr lang="zh-CN" altLang="en-US" sz="2000" b="1" dirty="0" smtClean="0">
                  <a:latin typeface="Times New Roman" panose="02020603050405020304" pitchFamily="18" charset="0"/>
                  <a:ea typeface="仿宋" panose="02010609060101010101" pitchFamily="49" charset="-122"/>
                </a:rPr>
                <a:t>参与</a:t>
              </a:r>
              <a:endParaRPr lang="en-US" altLang="zh-CN" sz="2000" b="1" dirty="0" smtClean="0">
                <a:latin typeface="Times New Roman" panose="02020603050405020304" pitchFamily="18" charset="0"/>
                <a:ea typeface="仿宋" panose="02010609060101010101" pitchFamily="49" charset="-122"/>
              </a:endParaRPr>
            </a:p>
            <a:p>
              <a:pPr marL="514350" indent="-514350">
                <a:lnSpc>
                  <a:spcPct val="150000"/>
                </a:lnSpc>
                <a:buFont typeface="+mj-lt"/>
                <a:buAutoNum type="romanUcPeriod"/>
              </a:pPr>
              <a:r>
                <a:rPr lang="zh-CN" altLang="en-US" sz="2000" b="1" dirty="0" smtClean="0">
                  <a:latin typeface="Times New Roman" panose="02020603050405020304" pitchFamily="18" charset="0"/>
                  <a:ea typeface="仿宋" panose="02010609060101010101" pitchFamily="49" charset="-122"/>
                </a:rPr>
                <a:t>取消接收编号 </a:t>
              </a:r>
              <a:endParaRPr lang="zh-CN" altLang="en-US" sz="2000" b="1" dirty="0">
                <a:latin typeface="Times New Roman" panose="02020603050405020304" pitchFamily="18" charset="0"/>
                <a:ea typeface="仿宋" panose="02010609060101010101" pitchFamily="49" charset="-122"/>
              </a:endParaRPr>
            </a:p>
          </p:txBody>
        </p:sp>
        <p:sp>
          <p:nvSpPr>
            <p:cNvPr id="9" name="文本框 8"/>
            <p:cNvSpPr txBox="1"/>
            <p:nvPr/>
          </p:nvSpPr>
          <p:spPr>
            <a:xfrm>
              <a:off x="4788024" y="1275606"/>
              <a:ext cx="2088232" cy="461665"/>
            </a:xfrm>
            <a:prstGeom prst="rect">
              <a:avLst/>
            </a:prstGeom>
            <a:noFill/>
          </p:spPr>
          <p:txBody>
            <a:bodyPr wrap="square" rtlCol="0">
              <a:spAutoFit/>
            </a:bodyPr>
            <a:lstStyle/>
            <a:p>
              <a:r>
                <a:rPr lang="zh-CN" altLang="en-US"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人员信息页</a:t>
              </a:r>
              <a:endParaRPr lang="zh-CN" altLang="en-US" sz="2400" b="1" dirty="0">
                <a:solidFill>
                  <a:srgbClr val="C00000"/>
                </a:solidFill>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endParaRPr>
            </a:p>
          </p:txBody>
        </p:sp>
        <p:sp>
          <p:nvSpPr>
            <p:cNvPr id="12" name="半闭框 11"/>
            <p:cNvSpPr/>
            <p:nvPr/>
          </p:nvSpPr>
          <p:spPr>
            <a:xfrm>
              <a:off x="4644008" y="1080779"/>
              <a:ext cx="720080" cy="749696"/>
            </a:xfrm>
            <a:prstGeom prst="halfFrame">
              <a:avLst>
                <a:gd name="adj1" fmla="val 7493"/>
                <a:gd name="adj2" fmla="val 749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22225">
                  <a:solidFill>
                    <a:schemeClr val="accent2"/>
                  </a:solidFill>
                  <a:prstDash val="solid"/>
                </a:ln>
                <a:solidFill>
                  <a:schemeClr val="accent2">
                    <a:lumMod val="40000"/>
                    <a:lumOff val="60000"/>
                  </a:schemeClr>
                </a:solidFill>
              </a:endParaRPr>
            </a:p>
          </p:txBody>
        </p:sp>
      </p:grpSp>
      <p:sp>
        <p:nvSpPr>
          <p:cNvPr id="14" name="文本框 13"/>
          <p:cNvSpPr txBox="1"/>
          <p:nvPr/>
        </p:nvSpPr>
        <p:spPr>
          <a:xfrm>
            <a:off x="467544" y="3162330"/>
            <a:ext cx="3672408" cy="1569660"/>
          </a:xfrm>
          <a:prstGeom prst="rect">
            <a:avLst/>
          </a:prstGeom>
          <a:solidFill>
            <a:srgbClr val="FFFF00"/>
          </a:solidFill>
        </p:spPr>
        <p:txBody>
          <a:bodyPr wrap="square" rtlCol="0">
            <a:spAutoFit/>
          </a:bodyPr>
          <a:lstStyle/>
          <a:p>
            <a:r>
              <a:rPr lang="zh-CN" altLang="en-US" sz="2400" b="1" dirty="0" smtClean="0">
                <a:latin typeface="Times New Roman" panose="02020603050405020304" pitchFamily="18" charset="0"/>
                <a:ea typeface="仿宋" panose="02010609060101010101" pitchFamily="49" charset="-122"/>
              </a:rPr>
              <a:t>申请人和主要参与者签字，要求印刷体姓名与手写签名使用同一种语言并要求一致，</a:t>
            </a:r>
            <a:r>
              <a:rPr lang="zh-CN" altLang="en-US" sz="2400" b="1" dirty="0" smtClean="0">
                <a:solidFill>
                  <a:srgbClr val="C00000"/>
                </a:solidFill>
                <a:latin typeface="Times New Roman" panose="02020603050405020304" pitchFamily="18" charset="0"/>
                <a:ea typeface="仿宋" panose="02010609060101010101" pitchFamily="49" charset="-122"/>
              </a:rPr>
              <a:t>禁止电子签章！！！</a:t>
            </a:r>
            <a:endParaRPr lang="zh-CN" altLang="en-US" sz="2400" b="1" dirty="0">
              <a:solidFill>
                <a:srgbClr val="C00000"/>
              </a:solidFill>
              <a:latin typeface="Times New Roman" panose="02020603050405020304" pitchFamily="18" charset="0"/>
              <a:ea typeface="仿宋" panose="02010609060101010101" pitchFamily="49" charset="-122"/>
            </a:endParaRPr>
          </a:p>
        </p:txBody>
      </p:sp>
    </p:spTree>
    <p:extLst>
      <p:ext uri="{BB962C8B-B14F-4D97-AF65-F5344CB8AC3E}">
        <p14:creationId xmlns:p14="http://schemas.microsoft.com/office/powerpoint/2010/main" val="76780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53580" y="114767"/>
            <a:ext cx="5950668"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注意事项</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5</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：签字盖章页（</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2</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页）</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pic>
        <p:nvPicPr>
          <p:cNvPr id="3" name="Picture 1"/>
          <p:cNvPicPr>
            <a:picLocks noChangeAspect="1" noChangeArrowheads="1"/>
          </p:cNvPicPr>
          <p:nvPr/>
        </p:nvPicPr>
        <p:blipFill>
          <a:blip r:embed="rId2"/>
          <a:srcRect/>
          <a:stretch>
            <a:fillRect/>
          </a:stretch>
        </p:blipFill>
        <p:spPr bwMode="auto">
          <a:xfrm>
            <a:off x="755576" y="730624"/>
            <a:ext cx="3415424" cy="4289397"/>
          </a:xfrm>
          <a:prstGeom prst="rect">
            <a:avLst/>
          </a:prstGeom>
          <a:noFill/>
          <a:ln w="9525">
            <a:solidFill>
              <a:schemeClr val="accent1">
                <a:shade val="50000"/>
              </a:schemeClr>
            </a:solidFill>
            <a:miter lim="800000"/>
            <a:headEnd/>
            <a:tailEnd/>
          </a:ln>
          <a:effectLst/>
        </p:spPr>
      </p:pic>
      <p:sp>
        <p:nvSpPr>
          <p:cNvPr id="4" name="矩形 3"/>
          <p:cNvSpPr/>
          <p:nvPr/>
        </p:nvSpPr>
        <p:spPr>
          <a:xfrm>
            <a:off x="4427984" y="1870829"/>
            <a:ext cx="4608512" cy="3293209"/>
          </a:xfrm>
          <a:prstGeom prst="rect">
            <a:avLst/>
          </a:prstGeom>
        </p:spPr>
        <p:txBody>
          <a:bodyPr wrap="square">
            <a:spAutoFit/>
          </a:bodyPr>
          <a:lstStyle/>
          <a:p>
            <a:pPr marL="514350" indent="-514350">
              <a:lnSpc>
                <a:spcPct val="200000"/>
              </a:lnSpc>
              <a:buFont typeface="+mj-lt"/>
              <a:buAutoNum type="romanUcPeriod"/>
            </a:pPr>
            <a:r>
              <a:rPr lang="zh-CN" altLang="en-US" sz="2000" b="1" dirty="0">
                <a:latin typeface="Times New Roman" panose="02020603050405020304" pitchFamily="18" charset="0"/>
                <a:ea typeface="仿宋" panose="02010609060101010101" pitchFamily="49" charset="-122"/>
              </a:rPr>
              <a:t>针对“依托单位”和“合作研究单位”的国家自然科学基金项目</a:t>
            </a:r>
            <a:r>
              <a:rPr lang="zh-CN" altLang="en-US" sz="2000" b="1" dirty="0">
                <a:solidFill>
                  <a:srgbClr val="C00000"/>
                </a:solidFill>
                <a:latin typeface="Times New Roman" panose="02020603050405020304" pitchFamily="18" charset="0"/>
                <a:ea typeface="仿宋" panose="02010609060101010101" pitchFamily="49" charset="-122"/>
              </a:rPr>
              <a:t>申请诚信承诺书</a:t>
            </a:r>
            <a:endParaRPr lang="en-US" altLang="zh-CN" sz="2000" b="1" dirty="0">
              <a:solidFill>
                <a:srgbClr val="C00000"/>
              </a:solidFill>
              <a:latin typeface="Times New Roman" panose="02020603050405020304" pitchFamily="18" charset="0"/>
              <a:ea typeface="仿宋" panose="02010609060101010101" pitchFamily="49" charset="-122"/>
            </a:endParaRPr>
          </a:p>
          <a:p>
            <a:pPr marL="514350" indent="-514350">
              <a:lnSpc>
                <a:spcPct val="200000"/>
              </a:lnSpc>
              <a:buFont typeface="+mj-lt"/>
              <a:buAutoNum type="romanUcPeriod"/>
            </a:pPr>
            <a:r>
              <a:rPr lang="zh-CN" altLang="en-US" sz="2000" b="1" dirty="0">
                <a:latin typeface="Times New Roman" panose="02020603050405020304" pitchFamily="18" charset="0"/>
                <a:ea typeface="仿宋" panose="02010609060101010101" pitchFamily="49" charset="-122"/>
              </a:rPr>
              <a:t>依托单位与合作研究单位分别盖章</a:t>
            </a:r>
            <a:endParaRPr lang="en-US" altLang="zh-CN" sz="2000" b="1" dirty="0">
              <a:latin typeface="Times New Roman" panose="02020603050405020304" pitchFamily="18" charset="0"/>
              <a:ea typeface="仿宋" panose="02010609060101010101" pitchFamily="49" charset="-122"/>
            </a:endParaRPr>
          </a:p>
          <a:p>
            <a:pPr marL="514350" indent="-514350">
              <a:lnSpc>
                <a:spcPct val="200000"/>
              </a:lnSpc>
              <a:buFont typeface="+mj-lt"/>
              <a:buAutoNum type="romanUcPeriod"/>
            </a:pPr>
            <a:r>
              <a:rPr lang="zh-CN" altLang="en-US" sz="2000" b="1" dirty="0">
                <a:latin typeface="Times New Roman" panose="02020603050405020304" pitchFamily="18" charset="0"/>
                <a:ea typeface="仿宋" panose="02010609060101010101" pitchFamily="49" charset="-122"/>
              </a:rPr>
              <a:t>取消接收编号</a:t>
            </a:r>
          </a:p>
        </p:txBody>
      </p:sp>
      <p:sp>
        <p:nvSpPr>
          <p:cNvPr id="5" name="半闭框 4"/>
          <p:cNvSpPr/>
          <p:nvPr/>
        </p:nvSpPr>
        <p:spPr>
          <a:xfrm>
            <a:off x="4499992" y="1203598"/>
            <a:ext cx="720080" cy="749696"/>
          </a:xfrm>
          <a:prstGeom prst="halfFrame">
            <a:avLst>
              <a:gd name="adj1" fmla="val 7493"/>
              <a:gd name="adj2" fmla="val 749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22225">
                <a:solidFill>
                  <a:schemeClr val="accent2"/>
                </a:solidFill>
                <a:prstDash val="solid"/>
              </a:ln>
              <a:solidFill>
                <a:schemeClr val="accent2">
                  <a:lumMod val="40000"/>
                  <a:lumOff val="60000"/>
                </a:schemeClr>
              </a:solidFill>
            </a:endParaRPr>
          </a:p>
        </p:txBody>
      </p:sp>
      <p:sp>
        <p:nvSpPr>
          <p:cNvPr id="6" name="文本框 5"/>
          <p:cNvSpPr txBox="1"/>
          <p:nvPr/>
        </p:nvSpPr>
        <p:spPr>
          <a:xfrm>
            <a:off x="4644008" y="1398425"/>
            <a:ext cx="2088232" cy="461665"/>
          </a:xfrm>
          <a:prstGeom prst="rect">
            <a:avLst/>
          </a:prstGeom>
          <a:noFill/>
        </p:spPr>
        <p:txBody>
          <a:bodyPr wrap="square" rtlCol="0">
            <a:spAutoFit/>
          </a:bodyPr>
          <a:lstStyle/>
          <a:p>
            <a:r>
              <a:rPr lang="zh-CN" altLang="en-US" sz="2400" b="1" dirty="0">
                <a:solidFill>
                  <a:srgbClr val="C00000"/>
                </a:solidFill>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单位</a:t>
            </a:r>
            <a:r>
              <a:rPr lang="zh-CN" altLang="en-US"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信息页</a:t>
            </a:r>
            <a:endParaRPr lang="zh-CN" altLang="en-US" sz="2400" b="1" dirty="0">
              <a:solidFill>
                <a:srgbClr val="C00000"/>
              </a:solidFill>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endParaRPr>
          </a:p>
        </p:txBody>
      </p:sp>
      <p:sp>
        <p:nvSpPr>
          <p:cNvPr id="7" name="文本框 6"/>
          <p:cNvSpPr txBox="1"/>
          <p:nvPr/>
        </p:nvSpPr>
        <p:spPr>
          <a:xfrm>
            <a:off x="611560" y="3675677"/>
            <a:ext cx="3672408" cy="1200329"/>
          </a:xfrm>
          <a:prstGeom prst="rect">
            <a:avLst/>
          </a:prstGeom>
          <a:solidFill>
            <a:srgbClr val="FFFF00"/>
          </a:solidFill>
        </p:spPr>
        <p:txBody>
          <a:bodyPr wrap="square" rtlCol="0">
            <a:spAutoFit/>
          </a:bodyPr>
          <a:lstStyle/>
          <a:p>
            <a:r>
              <a:rPr lang="zh-CN" altLang="en-US" sz="2400" b="1" dirty="0" smtClean="0">
                <a:latin typeface="Times New Roman" panose="02020603050405020304" pitchFamily="18" charset="0"/>
                <a:ea typeface="仿宋" panose="02010609060101010101" pitchFamily="49" charset="-122"/>
              </a:rPr>
              <a:t>请确认合作单位公章字样与合作单位信息栏的录入完全一致！</a:t>
            </a:r>
            <a:endParaRPr lang="zh-CN" altLang="en-US" sz="2400" b="1" dirty="0">
              <a:solidFill>
                <a:srgbClr val="C00000"/>
              </a:solidFill>
              <a:latin typeface="Times New Roman" panose="02020603050405020304" pitchFamily="18" charset="0"/>
              <a:ea typeface="仿宋" panose="02010609060101010101" pitchFamily="49" charset="-122"/>
            </a:endParaRPr>
          </a:p>
        </p:txBody>
      </p:sp>
    </p:spTree>
    <p:extLst>
      <p:ext uri="{BB962C8B-B14F-4D97-AF65-F5344CB8AC3E}">
        <p14:creationId xmlns:p14="http://schemas.microsoft.com/office/powerpoint/2010/main" val="348092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51037" y="114767"/>
            <a:ext cx="7393371"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注意事项</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6</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：参与人参加项目需线上确认</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99542"/>
            <a:ext cx="5002152" cy="4215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724" y="3292497"/>
            <a:ext cx="43053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本框 4"/>
          <p:cNvSpPr txBox="1"/>
          <p:nvPr/>
        </p:nvSpPr>
        <p:spPr>
          <a:xfrm>
            <a:off x="5163243" y="1635646"/>
            <a:ext cx="3980757" cy="3323987"/>
          </a:xfrm>
          <a:prstGeom prst="rect">
            <a:avLst/>
          </a:prstGeom>
          <a:noFill/>
        </p:spPr>
        <p:txBody>
          <a:bodyPr wrap="square" rtlCol="0">
            <a:spAutoFit/>
          </a:bodyPr>
          <a:lstStyle/>
          <a:p>
            <a:pPr marL="514350" indent="-514350">
              <a:lnSpc>
                <a:spcPct val="150000"/>
              </a:lnSpc>
              <a:buFont typeface="+mj-lt"/>
              <a:buAutoNum type="romanUcPeriod"/>
            </a:pPr>
            <a:r>
              <a:rPr lang="zh-CN" altLang="en-US" sz="2000" b="1" dirty="0" smtClean="0">
                <a:latin typeface="Times New Roman" panose="02020603050405020304" pitchFamily="18" charset="0"/>
                <a:ea typeface="仿宋" panose="02010609060101010101" pitchFamily="49" charset="-122"/>
              </a:rPr>
              <a:t>在依托单位确认申请书后系统给参加人与合作研究单位的联系人</a:t>
            </a:r>
            <a:r>
              <a:rPr lang="zh-CN" altLang="en-US" sz="2000" b="1" dirty="0" smtClean="0">
                <a:solidFill>
                  <a:srgbClr val="C00000"/>
                </a:solidFill>
                <a:latin typeface="Times New Roman" panose="02020603050405020304" pitchFamily="18" charset="0"/>
                <a:ea typeface="仿宋" panose="02010609060101010101" pitchFamily="49" charset="-122"/>
              </a:rPr>
              <a:t>发送参与项目邮件通知</a:t>
            </a:r>
            <a:endParaRPr lang="en-US" altLang="zh-CN" sz="2000" b="1" dirty="0" smtClean="0">
              <a:solidFill>
                <a:srgbClr val="C00000"/>
              </a:solidFill>
              <a:latin typeface="Times New Roman" panose="02020603050405020304" pitchFamily="18" charset="0"/>
              <a:ea typeface="仿宋" panose="02010609060101010101" pitchFamily="49" charset="-122"/>
            </a:endParaRPr>
          </a:p>
          <a:p>
            <a:pPr marL="514350" indent="-514350">
              <a:lnSpc>
                <a:spcPct val="150000"/>
              </a:lnSpc>
              <a:buFont typeface="+mj-lt"/>
              <a:buAutoNum type="romanUcPeriod"/>
            </a:pPr>
            <a:r>
              <a:rPr lang="zh-CN" altLang="en-US" sz="2000" b="1" dirty="0" smtClean="0">
                <a:latin typeface="Times New Roman" panose="02020603050405020304" pitchFamily="18" charset="0"/>
                <a:ea typeface="仿宋" panose="02010609060101010101" pitchFamily="49" charset="-122"/>
              </a:rPr>
              <a:t>邮件包含承诺书与确认信息</a:t>
            </a:r>
            <a:endParaRPr lang="en-US" altLang="zh-CN" sz="2000" b="1" dirty="0" smtClean="0">
              <a:latin typeface="Times New Roman" panose="02020603050405020304" pitchFamily="18" charset="0"/>
              <a:ea typeface="仿宋" panose="02010609060101010101" pitchFamily="49" charset="-122"/>
            </a:endParaRPr>
          </a:p>
          <a:p>
            <a:pPr marL="514350" indent="-514350">
              <a:lnSpc>
                <a:spcPct val="150000"/>
              </a:lnSpc>
              <a:buFont typeface="+mj-lt"/>
              <a:buAutoNum type="romanUcPeriod"/>
            </a:pPr>
            <a:r>
              <a:rPr lang="zh-CN" altLang="en-US" sz="2000" b="1" dirty="0" smtClean="0">
                <a:solidFill>
                  <a:srgbClr val="C00000"/>
                </a:solidFill>
                <a:latin typeface="Times New Roman" panose="02020603050405020304" pitchFamily="18" charset="0"/>
                <a:ea typeface="仿宋" panose="02010609060101010101" pitchFamily="49" charset="-122"/>
              </a:rPr>
              <a:t>点击</a:t>
            </a:r>
            <a:r>
              <a:rPr lang="zh-CN" altLang="en-US" sz="2000" b="1" dirty="0" smtClean="0">
                <a:latin typeface="Times New Roman" panose="02020603050405020304" pitchFamily="18" charset="0"/>
                <a:ea typeface="仿宋" panose="02010609060101010101" pitchFamily="49" charset="-122"/>
              </a:rPr>
              <a:t>邮件中的</a:t>
            </a:r>
            <a:r>
              <a:rPr lang="zh-CN" altLang="en-US" sz="2000" b="1" dirty="0" smtClean="0">
                <a:solidFill>
                  <a:srgbClr val="C00000"/>
                </a:solidFill>
                <a:latin typeface="Times New Roman" panose="02020603050405020304" pitchFamily="18" charset="0"/>
                <a:ea typeface="仿宋" panose="02010609060101010101" pitchFamily="49" charset="-122"/>
              </a:rPr>
              <a:t>链接</a:t>
            </a:r>
            <a:r>
              <a:rPr lang="zh-CN" altLang="en-US" sz="2000" b="1" dirty="0" smtClean="0">
                <a:latin typeface="Times New Roman" panose="02020603050405020304" pitchFamily="18" charset="0"/>
                <a:ea typeface="仿宋" panose="02010609060101010101" pitchFamily="49" charset="-122"/>
              </a:rPr>
              <a:t>或</a:t>
            </a:r>
            <a:r>
              <a:rPr lang="zh-CN" altLang="en-US" sz="2000" b="1" dirty="0" smtClean="0">
                <a:solidFill>
                  <a:srgbClr val="C00000"/>
                </a:solidFill>
                <a:latin typeface="Times New Roman" panose="02020603050405020304" pitchFamily="18" charset="0"/>
                <a:ea typeface="仿宋" panose="02010609060101010101" pitchFamily="49" charset="-122"/>
              </a:rPr>
              <a:t>扫描二维码</a:t>
            </a:r>
            <a:r>
              <a:rPr lang="zh-CN" altLang="en-US" sz="2000" b="1" dirty="0" smtClean="0">
                <a:latin typeface="Times New Roman" panose="02020603050405020304" pitchFamily="18" charset="0"/>
                <a:ea typeface="仿宋" panose="02010609060101010101" pitchFamily="49" charset="-122"/>
              </a:rPr>
              <a:t>进行确认参加申请项目</a:t>
            </a:r>
            <a:endParaRPr lang="zh-CN" altLang="en-US" sz="2000" b="1" dirty="0">
              <a:latin typeface="Times New Roman" panose="02020603050405020304" pitchFamily="18" charset="0"/>
              <a:ea typeface="仿宋" panose="02010609060101010101" pitchFamily="49" charset="-122"/>
            </a:endParaRPr>
          </a:p>
        </p:txBody>
      </p:sp>
      <p:sp>
        <p:nvSpPr>
          <p:cNvPr id="6" name="半闭框 5"/>
          <p:cNvSpPr/>
          <p:nvPr/>
        </p:nvSpPr>
        <p:spPr>
          <a:xfrm>
            <a:off x="5436096" y="902175"/>
            <a:ext cx="720080" cy="749696"/>
          </a:xfrm>
          <a:prstGeom prst="halfFrame">
            <a:avLst>
              <a:gd name="adj1" fmla="val 7493"/>
              <a:gd name="adj2" fmla="val 749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22225">
                <a:solidFill>
                  <a:schemeClr val="accent2"/>
                </a:solidFill>
                <a:prstDash val="solid"/>
              </a:ln>
              <a:solidFill>
                <a:schemeClr val="accent2">
                  <a:lumMod val="40000"/>
                  <a:lumOff val="60000"/>
                </a:schemeClr>
              </a:solidFill>
            </a:endParaRPr>
          </a:p>
        </p:txBody>
      </p:sp>
      <p:sp>
        <p:nvSpPr>
          <p:cNvPr id="7" name="文本框 6"/>
          <p:cNvSpPr txBox="1"/>
          <p:nvPr/>
        </p:nvSpPr>
        <p:spPr>
          <a:xfrm>
            <a:off x="5508104" y="1101973"/>
            <a:ext cx="3564671" cy="461665"/>
          </a:xfrm>
          <a:prstGeom prst="rect">
            <a:avLst/>
          </a:prstGeom>
          <a:noFill/>
        </p:spPr>
        <p:txBody>
          <a:bodyPr wrap="square" rtlCol="0">
            <a:spAutoFit/>
          </a:bodyPr>
          <a:lstStyle/>
          <a:p>
            <a:r>
              <a:rPr lang="zh-CN" altLang="en-US" sz="2400" b="1" dirty="0">
                <a:solidFill>
                  <a:srgbClr val="C00000"/>
                </a:solidFill>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参与</a:t>
            </a:r>
            <a:r>
              <a:rPr lang="zh-CN" altLang="en-US"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人及合作单位联系人</a:t>
            </a:r>
            <a:endParaRPr lang="zh-CN" altLang="en-US" sz="2400" b="1" dirty="0">
              <a:solidFill>
                <a:srgbClr val="C00000"/>
              </a:solidFill>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endParaRPr>
          </a:p>
        </p:txBody>
      </p:sp>
      <p:sp>
        <p:nvSpPr>
          <p:cNvPr id="8" name="文本框 7"/>
          <p:cNvSpPr txBox="1"/>
          <p:nvPr/>
        </p:nvSpPr>
        <p:spPr>
          <a:xfrm>
            <a:off x="851037" y="1940802"/>
            <a:ext cx="3672408" cy="830997"/>
          </a:xfrm>
          <a:prstGeom prst="rect">
            <a:avLst/>
          </a:prstGeom>
          <a:solidFill>
            <a:srgbClr val="FFFF00"/>
          </a:solidFill>
        </p:spPr>
        <p:txBody>
          <a:bodyPr wrap="square" rtlCol="0">
            <a:spAutoFit/>
          </a:bodyPr>
          <a:lstStyle/>
          <a:p>
            <a:r>
              <a:rPr lang="zh-CN" altLang="en-US" sz="2400" b="1" dirty="0" smtClean="0">
                <a:latin typeface="Times New Roman" panose="02020603050405020304" pitchFamily="18" charset="0"/>
                <a:ea typeface="仿宋" panose="02010609060101010101" pitchFamily="49" charset="-122"/>
              </a:rPr>
              <a:t>请务必核实确认申请人及主要参与者的身份证号</a:t>
            </a:r>
            <a:endParaRPr lang="zh-CN" altLang="en-US" sz="2400" b="1" dirty="0">
              <a:solidFill>
                <a:srgbClr val="C00000"/>
              </a:solidFill>
              <a:latin typeface="Times New Roman" panose="02020603050405020304" pitchFamily="18" charset="0"/>
              <a:ea typeface="仿宋" panose="02010609060101010101" pitchFamily="49" charset="-122"/>
            </a:endParaRPr>
          </a:p>
        </p:txBody>
      </p:sp>
    </p:spTree>
    <p:extLst>
      <p:ext uri="{BB962C8B-B14F-4D97-AF65-F5344CB8AC3E}">
        <p14:creationId xmlns:p14="http://schemas.microsoft.com/office/powerpoint/2010/main" val="125175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27584" y="2499742"/>
            <a:ext cx="7776864"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906451" y="114767"/>
            <a:ext cx="4097597"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注意事项</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7</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：科研诚信</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
        <p:nvSpPr>
          <p:cNvPr id="3" name="矩形 2"/>
          <p:cNvSpPr/>
          <p:nvPr/>
        </p:nvSpPr>
        <p:spPr>
          <a:xfrm>
            <a:off x="5148064" y="3291830"/>
            <a:ext cx="3168352" cy="1200329"/>
          </a:xfrm>
          <a:prstGeom prst="rect">
            <a:avLst/>
          </a:prstGeom>
          <a:solidFill>
            <a:srgbClr val="FFFF00"/>
          </a:solidFill>
        </p:spPr>
        <p:txBody>
          <a:bodyPr wrap="square">
            <a:spAutoFit/>
          </a:bodyPr>
          <a:lstStyle/>
          <a:p>
            <a:pPr algn="ctr"/>
            <a:r>
              <a:rPr lang="zh-CN" altLang="en-US" sz="3600" dirty="0" smtClean="0">
                <a:ln w="10541" cmpd="sng">
                  <a:solidFill>
                    <a:schemeClr val="tx1"/>
                  </a:solidFill>
                  <a:prstDash val="solid"/>
                </a:ln>
                <a:solidFill>
                  <a:srgbClr val="A72378"/>
                </a:solidFill>
                <a:latin typeface="Times New Roman" pitchFamily="18" charset="0"/>
                <a:ea typeface="仿宋" panose="02010609060101010101" pitchFamily="49" charset="-122"/>
              </a:rPr>
              <a:t>重视</a:t>
            </a:r>
            <a:r>
              <a:rPr lang="zh-CN" altLang="en-US" sz="3600" dirty="0">
                <a:ln w="10541" cmpd="sng">
                  <a:solidFill>
                    <a:schemeClr val="tx1"/>
                  </a:solidFill>
                  <a:prstDash val="solid"/>
                </a:ln>
                <a:solidFill>
                  <a:srgbClr val="A72378"/>
                </a:solidFill>
                <a:latin typeface="Times New Roman" pitchFamily="18" charset="0"/>
                <a:ea typeface="仿宋" panose="02010609060101010101" pitchFamily="49" charset="-122"/>
              </a:rPr>
              <a:t>科学</a:t>
            </a:r>
            <a:r>
              <a:rPr lang="zh-CN" altLang="en-US" sz="3600" dirty="0" smtClean="0">
                <a:ln w="10541" cmpd="sng">
                  <a:solidFill>
                    <a:schemeClr val="tx1"/>
                  </a:solidFill>
                  <a:prstDash val="solid"/>
                </a:ln>
                <a:solidFill>
                  <a:srgbClr val="A72378"/>
                </a:solidFill>
                <a:latin typeface="Times New Roman" pitchFamily="18" charset="0"/>
                <a:ea typeface="仿宋" panose="02010609060101010101" pitchFamily="49" charset="-122"/>
              </a:rPr>
              <a:t>道德</a:t>
            </a:r>
            <a:endParaRPr lang="en-US" altLang="zh-CN" sz="3600" dirty="0" smtClean="0">
              <a:ln w="10541" cmpd="sng">
                <a:solidFill>
                  <a:schemeClr val="tx1"/>
                </a:solidFill>
                <a:prstDash val="solid"/>
              </a:ln>
              <a:solidFill>
                <a:srgbClr val="A72378"/>
              </a:solidFill>
              <a:latin typeface="Times New Roman" pitchFamily="18" charset="0"/>
              <a:ea typeface="仿宋" panose="02010609060101010101" pitchFamily="49" charset="-122"/>
            </a:endParaRPr>
          </a:p>
          <a:p>
            <a:pPr algn="ctr"/>
            <a:r>
              <a:rPr lang="zh-CN" altLang="en-US" sz="3600" dirty="0" smtClean="0">
                <a:ln w="10541" cmpd="sng">
                  <a:solidFill>
                    <a:schemeClr val="tx1"/>
                  </a:solidFill>
                  <a:prstDash val="solid"/>
                </a:ln>
                <a:solidFill>
                  <a:srgbClr val="A72378"/>
                </a:solidFill>
                <a:latin typeface="Times New Roman" pitchFamily="18" charset="0"/>
                <a:ea typeface="仿宋" panose="02010609060101010101" pitchFamily="49" charset="-122"/>
              </a:rPr>
              <a:t>规范</a:t>
            </a:r>
            <a:r>
              <a:rPr lang="zh-CN" altLang="en-US" sz="3600" dirty="0">
                <a:ln w="10541" cmpd="sng">
                  <a:solidFill>
                    <a:schemeClr val="tx1"/>
                  </a:solidFill>
                  <a:prstDash val="solid"/>
                </a:ln>
                <a:solidFill>
                  <a:srgbClr val="A72378"/>
                </a:solidFill>
                <a:latin typeface="Times New Roman" pitchFamily="18" charset="0"/>
                <a:ea typeface="仿宋" panose="02010609060101010101" pitchFamily="49" charset="-122"/>
              </a:rPr>
              <a:t>申请</a:t>
            </a:r>
            <a:r>
              <a:rPr lang="zh-CN" altLang="en-US" sz="3600" dirty="0" smtClean="0">
                <a:ln w="10541" cmpd="sng">
                  <a:solidFill>
                    <a:schemeClr val="tx1"/>
                  </a:solidFill>
                  <a:prstDash val="solid"/>
                </a:ln>
                <a:solidFill>
                  <a:srgbClr val="A72378"/>
                </a:solidFill>
                <a:latin typeface="Times New Roman" pitchFamily="18" charset="0"/>
                <a:ea typeface="仿宋" panose="02010609060101010101" pitchFamily="49" charset="-122"/>
              </a:rPr>
              <a:t>行为</a:t>
            </a:r>
            <a:endParaRPr lang="zh-CN" altLang="en-US" sz="360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仿宋" panose="02010609060101010101" pitchFamily="49" charset="-122"/>
            </a:endParaRPr>
          </a:p>
        </p:txBody>
      </p:sp>
      <p:sp>
        <p:nvSpPr>
          <p:cNvPr id="4" name="文本框 3"/>
          <p:cNvSpPr txBox="1"/>
          <p:nvPr/>
        </p:nvSpPr>
        <p:spPr>
          <a:xfrm>
            <a:off x="683568" y="697699"/>
            <a:ext cx="7920880" cy="226215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2000" b="1" dirty="0" smtClean="0">
                <a:solidFill>
                  <a:srgbClr val="C00000"/>
                </a:solidFill>
                <a:latin typeface="Times New Roman" panose="02020603050405020304" pitchFamily="18" charset="0"/>
                <a:ea typeface="仿宋" panose="02010609060101010101" pitchFamily="49" charset="-122"/>
              </a:rPr>
              <a:t>必要相似度查询（整体、摘要、立项依据、研究内容、研究目标等）</a:t>
            </a:r>
            <a:endParaRPr lang="en-US" altLang="zh-CN" sz="2000" b="1" dirty="0" smtClean="0">
              <a:solidFill>
                <a:srgbClr val="C00000"/>
              </a:solidFill>
              <a:latin typeface="Times New Roman" panose="02020603050405020304" pitchFamily="18" charset="0"/>
              <a:ea typeface="仿宋" panose="02010609060101010101" pitchFamily="49" charset="-122"/>
            </a:endParaRPr>
          </a:p>
          <a:p>
            <a:pPr>
              <a:lnSpc>
                <a:spcPct val="150000"/>
              </a:lnSpc>
            </a:pPr>
            <a:r>
              <a:rPr lang="zh-CN" altLang="en-US" b="1" dirty="0" smtClean="0">
                <a:latin typeface="Times New Roman" panose="02020603050405020304" pitchFamily="18" charset="0"/>
                <a:ea typeface="仿宋" panose="02010609060101010101" pitchFamily="49" charset="-122"/>
              </a:rPr>
              <a:t>     当年申请项目之间的相似度查询</a:t>
            </a:r>
            <a:endParaRPr lang="en-US" altLang="zh-CN" b="1" dirty="0" smtClean="0">
              <a:latin typeface="Times New Roman" panose="02020603050405020304" pitchFamily="18" charset="0"/>
              <a:ea typeface="仿宋" panose="02010609060101010101" pitchFamily="49" charset="-122"/>
            </a:endParaRPr>
          </a:p>
          <a:p>
            <a:pPr>
              <a:lnSpc>
                <a:spcPct val="150000"/>
              </a:lnSpc>
            </a:pPr>
            <a:r>
              <a:rPr lang="zh-CN" altLang="en-US" b="1" dirty="0" smtClean="0">
                <a:latin typeface="Times New Roman" panose="02020603050405020304" pitchFamily="18" charset="0"/>
                <a:ea typeface="仿宋" panose="02010609060101010101" pitchFamily="49" charset="-122"/>
              </a:rPr>
              <a:t>     当年申请项目与往年资助项目之间的相似度查询</a:t>
            </a:r>
            <a:endParaRPr lang="en-US" altLang="zh-CN" b="1" dirty="0" smtClean="0">
              <a:latin typeface="Times New Roman" panose="02020603050405020304" pitchFamily="18" charset="0"/>
              <a:ea typeface="仿宋" panose="02010609060101010101" pitchFamily="49" charset="-122"/>
            </a:endParaRPr>
          </a:p>
          <a:p>
            <a:pPr>
              <a:lnSpc>
                <a:spcPct val="150000"/>
              </a:lnSpc>
            </a:pPr>
            <a:r>
              <a:rPr lang="zh-CN" altLang="en-US" b="1" dirty="0" smtClean="0">
                <a:latin typeface="Times New Roman" panose="02020603050405020304" pitchFamily="18" charset="0"/>
                <a:ea typeface="仿宋" panose="02010609060101010101" pitchFamily="49" charset="-122"/>
              </a:rPr>
              <a:t>     当年申请项目与近三年申请项目之间的查询</a:t>
            </a:r>
            <a:endParaRPr lang="en-US" altLang="zh-CN" b="1" dirty="0" smtClean="0">
              <a:latin typeface="Times New Roman" panose="02020603050405020304" pitchFamily="18" charset="0"/>
              <a:ea typeface="仿宋" panose="02010609060101010101" pitchFamily="49" charset="-122"/>
            </a:endParaRPr>
          </a:p>
          <a:p>
            <a:pPr>
              <a:lnSpc>
                <a:spcPct val="150000"/>
              </a:lnSpc>
            </a:pPr>
            <a:r>
              <a:rPr lang="zh-CN" altLang="en-US" sz="2000" b="1" dirty="0" smtClean="0">
                <a:latin typeface="Times New Roman" panose="02020603050405020304" pitchFamily="18" charset="0"/>
                <a:ea typeface="仿宋" panose="02010609060101010101" pitchFamily="49" charset="-122"/>
              </a:rPr>
              <a:t>    </a:t>
            </a:r>
            <a:r>
              <a:rPr lang="zh-CN" altLang="en-US" sz="2000" b="1" dirty="0" smtClean="0">
                <a:solidFill>
                  <a:srgbClr val="00B0F0"/>
                </a:solidFill>
                <a:latin typeface="Times New Roman" panose="02020603050405020304" pitchFamily="18" charset="0"/>
                <a:ea typeface="仿宋" panose="02010609060101010101" pitchFamily="49" charset="-122"/>
              </a:rPr>
              <a:t> </a:t>
            </a:r>
            <a:r>
              <a:rPr lang="zh-CN" altLang="en-US" sz="2000" b="1" dirty="0" smtClean="0">
                <a:solidFill>
                  <a:srgbClr val="0070C0"/>
                </a:solidFill>
                <a:latin typeface="Times New Roman" panose="02020603050405020304" pitchFamily="18" charset="0"/>
                <a:ea typeface="仿宋" panose="02010609060101010101" pitchFamily="49" charset="-122"/>
              </a:rPr>
              <a:t>科学部对相似度高的项目甄别后，将不予推荐甚至取消答辩资格</a:t>
            </a:r>
            <a:endParaRPr lang="en-US" altLang="zh-CN" sz="2000" b="1" dirty="0" smtClean="0">
              <a:solidFill>
                <a:srgbClr val="0070C0"/>
              </a:solidFill>
              <a:latin typeface="Times New Roman" panose="02020603050405020304" pitchFamily="18" charset="0"/>
              <a:ea typeface="仿宋" panose="02010609060101010101" pitchFamily="49" charset="-122"/>
            </a:endParaRPr>
          </a:p>
        </p:txBody>
      </p:sp>
      <p:sp>
        <p:nvSpPr>
          <p:cNvPr id="6" name="文本框 5"/>
          <p:cNvSpPr txBox="1"/>
          <p:nvPr/>
        </p:nvSpPr>
        <p:spPr>
          <a:xfrm>
            <a:off x="611560" y="2829872"/>
            <a:ext cx="4122637" cy="226215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2000" b="1" dirty="0" smtClean="0">
                <a:solidFill>
                  <a:srgbClr val="C00000"/>
                </a:solidFill>
                <a:latin typeface="Times New Roman" panose="02020603050405020304" pitchFamily="18" charset="0"/>
                <a:ea typeface="仿宋" panose="02010609060101010101" pitchFamily="49" charset="-122"/>
              </a:rPr>
              <a:t>提供发表论文信息</a:t>
            </a:r>
            <a:endParaRPr lang="en-US" altLang="zh-CN" sz="2000" b="1" dirty="0" smtClean="0">
              <a:solidFill>
                <a:srgbClr val="C00000"/>
              </a:solidFill>
              <a:latin typeface="Times New Roman" panose="02020603050405020304" pitchFamily="18" charset="0"/>
              <a:ea typeface="仿宋" panose="02010609060101010101" pitchFamily="49" charset="-122"/>
            </a:endParaRPr>
          </a:p>
          <a:p>
            <a:pPr>
              <a:lnSpc>
                <a:spcPct val="150000"/>
              </a:lnSpc>
            </a:pPr>
            <a:r>
              <a:rPr lang="zh-CN" altLang="en-US" b="1" dirty="0" smtClean="0">
                <a:latin typeface="Times New Roman" panose="02020603050405020304" pitchFamily="18" charset="0"/>
                <a:ea typeface="仿宋" panose="02010609060101010101" pitchFamily="49" charset="-122"/>
              </a:rPr>
              <a:t>     刊物</a:t>
            </a:r>
            <a:endParaRPr lang="en-US" altLang="zh-CN" b="1" dirty="0" smtClean="0">
              <a:latin typeface="Times New Roman" panose="02020603050405020304" pitchFamily="18" charset="0"/>
              <a:ea typeface="仿宋" panose="02010609060101010101" pitchFamily="49" charset="-122"/>
            </a:endParaRPr>
          </a:p>
          <a:p>
            <a:pPr>
              <a:lnSpc>
                <a:spcPct val="150000"/>
              </a:lnSpc>
            </a:pPr>
            <a:r>
              <a:rPr lang="zh-CN" altLang="en-US" b="1" dirty="0" smtClean="0">
                <a:latin typeface="Times New Roman" panose="02020603050405020304" pitchFamily="18" charset="0"/>
                <a:ea typeface="仿宋" panose="02010609060101010101" pitchFamily="49" charset="-122"/>
              </a:rPr>
              <a:t>     作者及排序</a:t>
            </a:r>
            <a:endParaRPr lang="en-US" altLang="zh-CN" b="1" dirty="0" smtClean="0">
              <a:latin typeface="Times New Roman" panose="02020603050405020304" pitchFamily="18" charset="0"/>
              <a:ea typeface="仿宋" panose="02010609060101010101" pitchFamily="49" charset="-122"/>
            </a:endParaRPr>
          </a:p>
          <a:p>
            <a:pPr>
              <a:lnSpc>
                <a:spcPct val="150000"/>
              </a:lnSpc>
            </a:pPr>
            <a:r>
              <a:rPr lang="en-US" altLang="zh-CN" b="1" dirty="0">
                <a:latin typeface="Times New Roman" panose="02020603050405020304" pitchFamily="18" charset="0"/>
                <a:ea typeface="仿宋" panose="02010609060101010101" pitchFamily="49" charset="-122"/>
              </a:rPr>
              <a:t> </a:t>
            </a:r>
            <a:r>
              <a:rPr lang="en-US" altLang="zh-CN" b="1" dirty="0" smtClean="0">
                <a:latin typeface="Times New Roman" panose="02020603050405020304" pitchFamily="18" charset="0"/>
                <a:ea typeface="仿宋" panose="02010609060101010101" pitchFamily="49" charset="-122"/>
              </a:rPr>
              <a:t>    </a:t>
            </a:r>
            <a:r>
              <a:rPr lang="zh-CN" altLang="en-US" b="1" dirty="0" smtClean="0">
                <a:latin typeface="Times New Roman" panose="02020603050405020304" pitchFamily="18" charset="0"/>
                <a:ea typeface="仿宋" panose="02010609060101010101" pitchFamily="49" charset="-122"/>
              </a:rPr>
              <a:t>共同第一或共同通讯的标注等</a:t>
            </a:r>
            <a:endParaRPr lang="en-US" altLang="zh-CN" b="1" dirty="0" smtClean="0">
              <a:latin typeface="Times New Roman" panose="02020603050405020304" pitchFamily="18" charset="0"/>
              <a:ea typeface="仿宋" panose="02010609060101010101" pitchFamily="49" charset="-122"/>
            </a:endParaRPr>
          </a:p>
          <a:p>
            <a:pPr marL="285750" indent="-285750">
              <a:lnSpc>
                <a:spcPct val="150000"/>
              </a:lnSpc>
              <a:buFont typeface="Wingdings" panose="05000000000000000000" pitchFamily="2" charset="2"/>
              <a:buChar char="Ø"/>
            </a:pPr>
            <a:r>
              <a:rPr lang="zh-CN" altLang="en-US" sz="2000" b="1" dirty="0" smtClean="0">
                <a:solidFill>
                  <a:srgbClr val="C00000"/>
                </a:solidFill>
                <a:latin typeface="Times New Roman" panose="02020603050405020304" pitchFamily="18" charset="0"/>
                <a:ea typeface="仿宋" panose="02010609060101010101" pitchFamily="49" charset="-122"/>
              </a:rPr>
              <a:t>已结题项目的成果简介不要夸大</a:t>
            </a:r>
            <a:endParaRPr lang="en-US" altLang="zh-CN" sz="2000" b="1" dirty="0" smtClean="0">
              <a:solidFill>
                <a:srgbClr val="C00000"/>
              </a:solidFill>
              <a:latin typeface="Times New Roman" panose="02020603050405020304" pitchFamily="18" charset="0"/>
              <a:ea typeface="仿宋" panose="02010609060101010101" pitchFamily="49" charset="-122"/>
            </a:endParaRPr>
          </a:p>
        </p:txBody>
      </p:sp>
    </p:spTree>
    <p:extLst>
      <p:ext uri="{BB962C8B-B14F-4D97-AF65-F5344CB8AC3E}">
        <p14:creationId xmlns:p14="http://schemas.microsoft.com/office/powerpoint/2010/main" val="111850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6451" y="114767"/>
            <a:ext cx="4097597"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注意事项</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7</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：科研诚信</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14371"/>
            <a:ext cx="5472608" cy="3389627"/>
          </a:xfrm>
          <a:prstGeom prst="rect">
            <a:avLst/>
          </a:prstGeom>
        </p:spPr>
      </p:pic>
      <p:sp>
        <p:nvSpPr>
          <p:cNvPr id="5" name="文本框 4"/>
          <p:cNvSpPr txBox="1"/>
          <p:nvPr/>
        </p:nvSpPr>
        <p:spPr>
          <a:xfrm>
            <a:off x="539552" y="773291"/>
            <a:ext cx="5400601" cy="646331"/>
          </a:xfrm>
          <a:prstGeom prst="rect">
            <a:avLst/>
          </a:prstGeom>
          <a:noFill/>
        </p:spPr>
        <p:txBody>
          <a:bodyPr wrap="square" rtlCol="0">
            <a:spAutoFit/>
          </a:bodyPr>
          <a:lstStyle/>
          <a:p>
            <a:r>
              <a:rPr lang="zh-CN" altLang="en-US" b="1" dirty="0" smtClean="0">
                <a:solidFill>
                  <a:srgbClr val="0070C0"/>
                </a:solidFill>
                <a:latin typeface="Times New Roman" panose="02020603050405020304" pitchFamily="18" charset="0"/>
                <a:ea typeface="仿宋" panose="02010609060101010101" pitchFamily="49" charset="-122"/>
              </a:rPr>
              <a:t>国家自然科学基金委科研诚信建设办公室：</a:t>
            </a:r>
            <a:r>
              <a:rPr lang="en-US" altLang="zh-CN" b="1" dirty="0">
                <a:solidFill>
                  <a:srgbClr val="0070C0"/>
                </a:solidFill>
                <a:latin typeface="Times New Roman" panose="02020603050405020304" pitchFamily="18" charset="0"/>
                <a:ea typeface="仿宋" panose="02010609060101010101" pitchFamily="49" charset="-122"/>
              </a:rPr>
              <a:t>http://www.nsfc.gov.cn/nsfc/cen/lhbgs/index.html</a:t>
            </a:r>
            <a:endParaRPr lang="zh-CN" altLang="en-US" b="1" dirty="0">
              <a:solidFill>
                <a:srgbClr val="0070C0"/>
              </a:solidFill>
              <a:latin typeface="Times New Roman" panose="02020603050405020304" pitchFamily="18" charset="0"/>
              <a:ea typeface="仿宋" panose="02010609060101010101" pitchFamily="49" charset="-122"/>
            </a:endParaRPr>
          </a:p>
        </p:txBody>
      </p:sp>
      <p:sp>
        <p:nvSpPr>
          <p:cNvPr id="6" name="文本框 5"/>
          <p:cNvSpPr txBox="1"/>
          <p:nvPr/>
        </p:nvSpPr>
        <p:spPr>
          <a:xfrm>
            <a:off x="6012160" y="843558"/>
            <a:ext cx="2784490" cy="4093428"/>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000" dirty="0" smtClean="0">
                <a:latin typeface="Times New Roman" panose="02020603050405020304" pitchFamily="18" charset="0"/>
                <a:ea typeface="仿宋" panose="02010609060101010101" pitchFamily="49" charset="-122"/>
              </a:rPr>
              <a:t>2015-2017</a:t>
            </a:r>
            <a:r>
              <a:rPr lang="zh-CN" altLang="en-US" sz="2000" dirty="0" smtClean="0">
                <a:latin typeface="Times New Roman" panose="02020603050405020304" pitchFamily="18" charset="0"/>
                <a:ea typeface="仿宋" panose="02010609060101010101" pitchFamily="49" charset="-122"/>
              </a:rPr>
              <a:t>年再次集中撤稿事件</a:t>
            </a:r>
            <a:endParaRPr lang="en-US" altLang="zh-CN" sz="2000" dirty="0" smtClean="0">
              <a:latin typeface="Times New Roman" panose="02020603050405020304" pitchFamily="18" charset="0"/>
              <a:ea typeface="仿宋" panose="02010609060101010101" pitchFamily="49" charset="-122"/>
            </a:endParaRPr>
          </a:p>
          <a:p>
            <a:pPr marL="342900" indent="-342900">
              <a:buFont typeface="Wingdings" panose="05000000000000000000" pitchFamily="2" charset="2"/>
              <a:buChar char="Ø"/>
            </a:pPr>
            <a:r>
              <a:rPr lang="zh-CN" altLang="en-US" sz="2000" dirty="0">
                <a:latin typeface="Times New Roman" panose="02020603050405020304" pitchFamily="18" charset="0"/>
                <a:ea typeface="仿宋" panose="02010609060101010101" pitchFamily="49" charset="-122"/>
              </a:rPr>
              <a:t>撤</a:t>
            </a:r>
            <a:r>
              <a:rPr lang="zh-CN" altLang="en-US" sz="2000" dirty="0" smtClean="0">
                <a:latin typeface="Times New Roman" panose="02020603050405020304" pitchFamily="18" charset="0"/>
                <a:ea typeface="仿宋" panose="02010609060101010101" pitchFamily="49" charset="-122"/>
              </a:rPr>
              <a:t>稿原因：</a:t>
            </a:r>
            <a:r>
              <a:rPr lang="zh-CN" altLang="en-US" sz="2000" b="1" dirty="0" smtClean="0">
                <a:solidFill>
                  <a:srgbClr val="0070C0"/>
                </a:solidFill>
                <a:latin typeface="Times New Roman" panose="02020603050405020304" pitchFamily="18" charset="0"/>
                <a:ea typeface="仿宋" panose="02010609060101010101" pitchFamily="49" charset="-122"/>
              </a:rPr>
              <a:t>买卖论文</a:t>
            </a:r>
            <a:r>
              <a:rPr lang="zh-CN" altLang="en-US" sz="2000" dirty="0" smtClean="0">
                <a:latin typeface="Times New Roman" panose="02020603050405020304" pitchFamily="18" charset="0"/>
                <a:ea typeface="仿宋" panose="02010609060101010101" pitchFamily="49" charset="-122"/>
              </a:rPr>
              <a:t>、</a:t>
            </a:r>
            <a:r>
              <a:rPr lang="zh-CN" altLang="en-US" sz="2000" b="1" dirty="0" smtClean="0">
                <a:solidFill>
                  <a:srgbClr val="0070C0"/>
                </a:solidFill>
                <a:latin typeface="Times New Roman" panose="02020603050405020304" pitchFamily="18" charset="0"/>
                <a:ea typeface="仿宋" panose="02010609060101010101" pitchFamily="49" charset="-122"/>
              </a:rPr>
              <a:t>委托第三方代投论文</a:t>
            </a:r>
            <a:r>
              <a:rPr lang="zh-CN" altLang="en-US" sz="2000" dirty="0" smtClean="0">
                <a:latin typeface="Times New Roman" panose="02020603050405020304" pitchFamily="18" charset="0"/>
                <a:ea typeface="仿宋" panose="02010609060101010101" pitchFamily="49" charset="-122"/>
              </a:rPr>
              <a:t>、</a:t>
            </a:r>
            <a:r>
              <a:rPr lang="zh-CN" altLang="en-US" sz="2000" b="1" dirty="0" smtClean="0">
                <a:solidFill>
                  <a:srgbClr val="0070C0"/>
                </a:solidFill>
                <a:latin typeface="Times New Roman" panose="02020603050405020304" pitchFamily="18" charset="0"/>
                <a:ea typeface="仿宋" panose="02010609060101010101" pitchFamily="49" charset="-122"/>
              </a:rPr>
              <a:t>伪造论文评审意见</a:t>
            </a:r>
            <a:r>
              <a:rPr lang="zh-CN" altLang="en-US" sz="2000" dirty="0" smtClean="0">
                <a:latin typeface="Times New Roman" panose="02020603050405020304" pitchFamily="18" charset="0"/>
                <a:ea typeface="仿宋" panose="02010609060101010101" pitchFamily="49" charset="-122"/>
              </a:rPr>
              <a:t>等</a:t>
            </a:r>
            <a:endParaRPr lang="en-US" altLang="zh-CN" sz="2000" dirty="0" smtClean="0">
              <a:latin typeface="Times New Roman" panose="02020603050405020304" pitchFamily="18" charset="0"/>
              <a:ea typeface="仿宋" panose="02010609060101010101" pitchFamily="49" charset="-122"/>
            </a:endParaRPr>
          </a:p>
          <a:p>
            <a:pPr marL="342900" indent="-342900">
              <a:buFont typeface="Wingdings" panose="05000000000000000000" pitchFamily="2" charset="2"/>
              <a:buChar char="Ø"/>
            </a:pPr>
            <a:r>
              <a:rPr lang="en-US" altLang="zh-CN" sz="2000" dirty="0" smtClean="0">
                <a:latin typeface="Times New Roman" panose="02020603050405020304" pitchFamily="18" charset="0"/>
                <a:ea typeface="仿宋" panose="02010609060101010101" pitchFamily="49" charset="-122"/>
              </a:rPr>
              <a:t>60</a:t>
            </a:r>
            <a:r>
              <a:rPr lang="zh-CN" altLang="en-US" sz="2000" dirty="0" smtClean="0">
                <a:latin typeface="Times New Roman" panose="02020603050405020304" pitchFamily="18" charset="0"/>
                <a:ea typeface="仿宋" panose="02010609060101010101" pitchFamily="49" charset="-122"/>
              </a:rPr>
              <a:t>篇涉及</a:t>
            </a:r>
            <a:r>
              <a:rPr lang="en-US" altLang="zh-CN" sz="2000" dirty="0" smtClean="0">
                <a:latin typeface="Times New Roman" panose="02020603050405020304" pitchFamily="18" charset="0"/>
                <a:ea typeface="仿宋" panose="02010609060101010101" pitchFamily="49" charset="-122"/>
              </a:rPr>
              <a:t>NSFC</a:t>
            </a:r>
            <a:r>
              <a:rPr lang="zh-CN" altLang="en-US" sz="2000" dirty="0" smtClean="0">
                <a:latin typeface="Times New Roman" panose="02020603050405020304" pitchFamily="18" charset="0"/>
                <a:ea typeface="仿宋" panose="02010609060101010101" pitchFamily="49" charset="-122"/>
              </a:rPr>
              <a:t>资助</a:t>
            </a:r>
            <a:endParaRPr lang="en-US" altLang="zh-CN" sz="2000" dirty="0" smtClean="0">
              <a:latin typeface="Times New Roman" panose="02020603050405020304" pitchFamily="18" charset="0"/>
              <a:ea typeface="仿宋" panose="02010609060101010101" pitchFamily="49" charset="-122"/>
            </a:endParaRPr>
          </a:p>
          <a:p>
            <a:pPr marL="342900" indent="-342900">
              <a:buFont typeface="Wingdings" panose="05000000000000000000" pitchFamily="2" charset="2"/>
              <a:buChar char="Ø"/>
            </a:pPr>
            <a:r>
              <a:rPr lang="zh-CN" altLang="en-US" sz="2000" dirty="0" smtClean="0">
                <a:latin typeface="Times New Roman" panose="02020603050405020304" pitchFamily="18" charset="0"/>
                <a:ea typeface="仿宋" panose="02010609060101010101" pitchFamily="49" charset="-122"/>
              </a:rPr>
              <a:t>处理</a:t>
            </a:r>
            <a:r>
              <a:rPr lang="en-US" altLang="zh-CN" sz="2000" dirty="0" smtClean="0">
                <a:latin typeface="Times New Roman" panose="02020603050405020304" pitchFamily="18" charset="0"/>
                <a:ea typeface="仿宋" panose="02010609060101010101" pitchFamily="49" charset="-122"/>
              </a:rPr>
              <a:t>134</a:t>
            </a:r>
            <a:r>
              <a:rPr lang="zh-CN" altLang="en-US" sz="2000" dirty="0" smtClean="0">
                <a:latin typeface="Times New Roman" panose="02020603050405020304" pitchFamily="18" charset="0"/>
                <a:ea typeface="仿宋" panose="02010609060101010101" pitchFamily="49" charset="-122"/>
              </a:rPr>
              <a:t>位责任人和</a:t>
            </a:r>
            <a:r>
              <a:rPr lang="en-US" altLang="zh-CN" sz="2000" dirty="0" smtClean="0">
                <a:latin typeface="Times New Roman" panose="02020603050405020304" pitchFamily="18" charset="0"/>
                <a:ea typeface="仿宋" panose="02010609060101010101" pitchFamily="49" charset="-122"/>
              </a:rPr>
              <a:t>1</a:t>
            </a:r>
            <a:r>
              <a:rPr lang="zh-CN" altLang="en-US" sz="2000" dirty="0" smtClean="0">
                <a:latin typeface="Times New Roman" panose="02020603050405020304" pitchFamily="18" charset="0"/>
                <a:ea typeface="仿宋" panose="02010609060101010101" pitchFamily="49" charset="-122"/>
              </a:rPr>
              <a:t>个依托单位（</a:t>
            </a:r>
            <a:r>
              <a:rPr lang="zh-CN" altLang="en-US" sz="2000" b="1" dirty="0" smtClean="0">
                <a:solidFill>
                  <a:srgbClr val="C00000"/>
                </a:solidFill>
                <a:latin typeface="Times New Roman" panose="02020603050405020304" pitchFamily="18" charset="0"/>
                <a:ea typeface="仿宋" panose="02010609060101010101" pitchFamily="49" charset="-122"/>
              </a:rPr>
              <a:t>取消申请资格</a:t>
            </a:r>
            <a:r>
              <a:rPr lang="en-US" altLang="zh-CN" sz="2000" b="1" dirty="0" smtClean="0">
                <a:solidFill>
                  <a:srgbClr val="C00000"/>
                </a:solidFill>
                <a:latin typeface="Times New Roman" panose="02020603050405020304" pitchFamily="18" charset="0"/>
                <a:ea typeface="仿宋" panose="02010609060101010101" pitchFamily="49" charset="-122"/>
              </a:rPr>
              <a:t>1</a:t>
            </a:r>
            <a:r>
              <a:rPr lang="zh-CN" altLang="en-US" sz="2000" b="1" dirty="0" smtClean="0">
                <a:solidFill>
                  <a:srgbClr val="C00000"/>
                </a:solidFill>
                <a:latin typeface="Times New Roman" panose="02020603050405020304" pitchFamily="18" charset="0"/>
                <a:ea typeface="仿宋" panose="02010609060101010101" pitchFamily="49" charset="-122"/>
              </a:rPr>
              <a:t>到</a:t>
            </a:r>
            <a:r>
              <a:rPr lang="en-US" altLang="zh-CN" sz="2000" b="1" dirty="0" smtClean="0">
                <a:solidFill>
                  <a:srgbClr val="C00000"/>
                </a:solidFill>
                <a:latin typeface="Times New Roman" panose="02020603050405020304" pitchFamily="18" charset="0"/>
                <a:ea typeface="仿宋" panose="02010609060101010101" pitchFamily="49" charset="-122"/>
              </a:rPr>
              <a:t>7</a:t>
            </a:r>
            <a:r>
              <a:rPr lang="zh-CN" altLang="en-US" sz="2000" b="1" dirty="0" smtClean="0">
                <a:solidFill>
                  <a:srgbClr val="C00000"/>
                </a:solidFill>
                <a:latin typeface="Times New Roman" panose="02020603050405020304" pitchFamily="18" charset="0"/>
                <a:ea typeface="仿宋" panose="02010609060101010101" pitchFamily="49" charset="-122"/>
              </a:rPr>
              <a:t>年</a:t>
            </a:r>
            <a:r>
              <a:rPr lang="zh-CN" altLang="en-US" sz="2000" dirty="0" smtClean="0">
                <a:latin typeface="Times New Roman" panose="02020603050405020304" pitchFamily="18" charset="0"/>
                <a:ea typeface="仿宋" panose="02010609060101010101" pitchFamily="49" charset="-122"/>
              </a:rPr>
              <a:t>）</a:t>
            </a:r>
            <a:endParaRPr lang="en-US" altLang="zh-CN" sz="2000" dirty="0" smtClean="0">
              <a:latin typeface="Times New Roman" panose="02020603050405020304" pitchFamily="18" charset="0"/>
              <a:ea typeface="仿宋" panose="02010609060101010101" pitchFamily="49" charset="-122"/>
            </a:endParaRPr>
          </a:p>
          <a:p>
            <a:pPr marL="342900" indent="-342900">
              <a:buFont typeface="Wingdings" panose="05000000000000000000" pitchFamily="2" charset="2"/>
              <a:buChar char="Ø"/>
            </a:pPr>
            <a:r>
              <a:rPr lang="zh-CN" altLang="en-US" sz="2000" dirty="0" smtClean="0">
                <a:latin typeface="Times New Roman" panose="02020603050405020304" pitchFamily="18" charset="0"/>
                <a:ea typeface="仿宋" panose="02010609060101010101" pitchFamily="49" charset="-122"/>
              </a:rPr>
              <a:t>终止</a:t>
            </a:r>
            <a:r>
              <a:rPr lang="en-US" altLang="zh-CN" sz="2000" dirty="0" smtClean="0">
                <a:latin typeface="Times New Roman" panose="02020603050405020304" pitchFamily="18" charset="0"/>
                <a:ea typeface="仿宋" panose="02010609060101010101" pitchFamily="49" charset="-122"/>
              </a:rPr>
              <a:t>64</a:t>
            </a:r>
            <a:r>
              <a:rPr lang="zh-CN" altLang="en-US" sz="2000" dirty="0" smtClean="0">
                <a:latin typeface="Times New Roman" panose="02020603050405020304" pitchFamily="18" charset="0"/>
                <a:ea typeface="仿宋" panose="02010609060101010101" pitchFamily="49" charset="-122"/>
              </a:rPr>
              <a:t>个在评项目</a:t>
            </a:r>
            <a:endParaRPr lang="en-US" altLang="zh-CN" sz="2000" dirty="0" smtClean="0">
              <a:latin typeface="Times New Roman" panose="02020603050405020304" pitchFamily="18" charset="0"/>
              <a:ea typeface="仿宋" panose="02010609060101010101" pitchFamily="49" charset="-122"/>
            </a:endParaRPr>
          </a:p>
          <a:p>
            <a:pPr marL="342900" indent="-342900">
              <a:buFont typeface="Wingdings" panose="05000000000000000000" pitchFamily="2" charset="2"/>
              <a:buChar char="Ø"/>
            </a:pPr>
            <a:r>
              <a:rPr lang="zh-CN" altLang="en-US" sz="2000" dirty="0" smtClean="0">
                <a:latin typeface="Times New Roman" panose="02020603050405020304" pitchFamily="18" charset="0"/>
                <a:ea typeface="仿宋" panose="02010609060101010101" pitchFamily="49" charset="-122"/>
              </a:rPr>
              <a:t>撤销</a:t>
            </a:r>
            <a:r>
              <a:rPr lang="en-US" altLang="zh-CN" sz="2000" dirty="0" smtClean="0">
                <a:latin typeface="Times New Roman" panose="02020603050405020304" pitchFamily="18" charset="0"/>
                <a:ea typeface="仿宋" panose="02010609060101010101" pitchFamily="49" charset="-122"/>
              </a:rPr>
              <a:t>74</a:t>
            </a:r>
            <a:r>
              <a:rPr lang="zh-CN" altLang="en-US" sz="2000" dirty="0" smtClean="0">
                <a:latin typeface="Times New Roman" panose="02020603050405020304" pitchFamily="18" charset="0"/>
                <a:ea typeface="仿宋" panose="02010609060101010101" pitchFamily="49" charset="-122"/>
              </a:rPr>
              <a:t>个已资助项目</a:t>
            </a:r>
            <a:endParaRPr lang="zh-CN" altLang="en-US" sz="2000" dirty="0">
              <a:latin typeface="Times New Roman" panose="02020603050405020304" pitchFamily="18" charset="0"/>
              <a:ea typeface="仿宋" panose="02010609060101010101" pitchFamily="49" charset="-122"/>
            </a:endParaRPr>
          </a:p>
        </p:txBody>
      </p:sp>
    </p:spTree>
    <p:extLst>
      <p:ext uri="{BB962C8B-B14F-4D97-AF65-F5344CB8AC3E}">
        <p14:creationId xmlns:p14="http://schemas.microsoft.com/office/powerpoint/2010/main" val="2395527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3"/>
          <p:cNvSpPr txBox="1">
            <a:spLocks/>
          </p:cNvSpPr>
          <p:nvPr/>
        </p:nvSpPr>
        <p:spPr>
          <a:xfrm>
            <a:off x="467544" y="627534"/>
            <a:ext cx="8196146" cy="378274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Aft>
                <a:spcPts val="600"/>
              </a:spcAft>
              <a:buFont typeface="Wingdings" panose="05000000000000000000" pitchFamily="2" charset="2"/>
              <a:buChar char="Ø"/>
            </a:pPr>
            <a:r>
              <a:rPr lang="en-US" altLang="zh-CN" sz="2400" dirty="0" smtClean="0">
                <a:latin typeface="Times New Roman" panose="02020603050405020304" pitchFamily="18" charset="0"/>
                <a:ea typeface="仿宋" panose="02010609060101010101" pitchFamily="49" charset="-122"/>
              </a:rPr>
              <a:t>2018</a:t>
            </a:r>
            <a:r>
              <a:rPr lang="zh-CN" altLang="en-US" sz="2400" dirty="0" smtClean="0">
                <a:latin typeface="Times New Roman" panose="02020603050405020304" pitchFamily="18" charset="0"/>
                <a:ea typeface="仿宋" panose="02010609060101010101" pitchFamily="49" charset="-122"/>
              </a:rPr>
              <a:t>年</a:t>
            </a:r>
            <a:r>
              <a:rPr lang="zh-CN" altLang="zh-CN" sz="2400" dirty="0" smtClean="0">
                <a:latin typeface="Times New Roman" panose="02020603050405020304" pitchFamily="18" charset="0"/>
                <a:ea typeface="仿宋" panose="02010609060101010101" pitchFamily="49" charset="-122"/>
              </a:rPr>
              <a:t>面上项目申请</a:t>
            </a:r>
            <a:r>
              <a:rPr lang="en-US" altLang="zh-CN" sz="2400" dirty="0" smtClean="0">
                <a:solidFill>
                  <a:srgbClr val="FF0000"/>
                </a:solidFill>
                <a:latin typeface="Times New Roman" panose="02020603050405020304" pitchFamily="18" charset="0"/>
                <a:ea typeface="仿宋" panose="02010609060101010101" pitchFamily="49" charset="-122"/>
              </a:rPr>
              <a:t>92622</a:t>
            </a:r>
            <a:r>
              <a:rPr lang="zh-CN" altLang="en-US" sz="2400" dirty="0" smtClean="0">
                <a:solidFill>
                  <a:srgbClr val="FF0000"/>
                </a:solidFill>
                <a:latin typeface="Times New Roman" panose="02020603050405020304" pitchFamily="18" charset="0"/>
                <a:ea typeface="仿宋" panose="02010609060101010101" pitchFamily="49" charset="-122"/>
              </a:rPr>
              <a:t>项</a:t>
            </a:r>
            <a:r>
              <a:rPr lang="zh-CN" altLang="en-US" sz="2400" dirty="0" smtClean="0">
                <a:latin typeface="Times New Roman" panose="02020603050405020304" pitchFamily="18" charset="0"/>
                <a:ea typeface="仿宋" panose="02010609060101010101" pitchFamily="49" charset="-122"/>
              </a:rPr>
              <a:t>，较去年增加</a:t>
            </a:r>
            <a:r>
              <a:rPr lang="en-US" altLang="zh-CN" sz="2400" dirty="0" smtClean="0">
                <a:solidFill>
                  <a:srgbClr val="FF0000"/>
                </a:solidFill>
                <a:latin typeface="Times New Roman" panose="02020603050405020304" pitchFamily="18" charset="0"/>
                <a:ea typeface="仿宋" panose="02010609060101010101" pitchFamily="49" charset="-122"/>
              </a:rPr>
              <a:t>12331</a:t>
            </a:r>
            <a:r>
              <a:rPr lang="zh-CN" altLang="en-US" sz="2400" dirty="0" smtClean="0">
                <a:solidFill>
                  <a:srgbClr val="FF0000"/>
                </a:solidFill>
                <a:latin typeface="Times New Roman" panose="02020603050405020304" pitchFamily="18" charset="0"/>
                <a:ea typeface="仿宋" panose="02010609060101010101" pitchFamily="49" charset="-122"/>
              </a:rPr>
              <a:t>项</a:t>
            </a:r>
            <a:r>
              <a:rPr lang="zh-CN" altLang="en-US" sz="2400" dirty="0" smtClean="0">
                <a:latin typeface="Times New Roman" panose="02020603050405020304" pitchFamily="18" charset="0"/>
                <a:ea typeface="仿宋" panose="02010609060101010101" pitchFamily="49" charset="-122"/>
              </a:rPr>
              <a:t>，增幅</a:t>
            </a:r>
            <a:r>
              <a:rPr lang="en-US" altLang="zh-CN" sz="2400" dirty="0" smtClean="0">
                <a:latin typeface="Times New Roman" panose="02020603050405020304" pitchFamily="18" charset="0"/>
                <a:ea typeface="仿宋" panose="02010609060101010101" pitchFamily="49" charset="-122"/>
              </a:rPr>
              <a:t>15.36%</a:t>
            </a:r>
            <a:r>
              <a:rPr lang="zh-CN" altLang="en-US" sz="2400" dirty="0" smtClean="0">
                <a:latin typeface="Times New Roman" panose="02020603050405020304" pitchFamily="18" charset="0"/>
                <a:ea typeface="仿宋" panose="02010609060101010101" pitchFamily="49" charset="-122"/>
              </a:rPr>
              <a:t>。</a:t>
            </a:r>
          </a:p>
          <a:p>
            <a:pPr>
              <a:lnSpc>
                <a:spcPct val="150000"/>
              </a:lnSpc>
              <a:spcAft>
                <a:spcPts val="600"/>
              </a:spcAft>
              <a:buFont typeface="Wingdings" panose="05000000000000000000" pitchFamily="2" charset="2"/>
              <a:buChar char="Ø"/>
            </a:pPr>
            <a:r>
              <a:rPr lang="zh-CN" altLang="zh-CN" sz="2400" dirty="0" smtClean="0">
                <a:latin typeface="Times New Roman" panose="02020603050405020304" pitchFamily="18" charset="0"/>
                <a:ea typeface="仿宋" panose="02010609060101010101" pitchFamily="49" charset="-122"/>
              </a:rPr>
              <a:t>资助面上项目</a:t>
            </a:r>
            <a:r>
              <a:rPr lang="en-US" altLang="zh-CN" sz="2400" dirty="0" smtClean="0">
                <a:solidFill>
                  <a:srgbClr val="FF0000"/>
                </a:solidFill>
                <a:latin typeface="Times New Roman" panose="02020603050405020304" pitchFamily="18" charset="0"/>
                <a:ea typeface="仿宋" panose="02010609060101010101" pitchFamily="49" charset="-122"/>
              </a:rPr>
              <a:t>18947</a:t>
            </a:r>
            <a:r>
              <a:rPr lang="zh-CN" altLang="zh-CN" sz="2400" dirty="0" smtClean="0">
                <a:solidFill>
                  <a:srgbClr val="FF0000"/>
                </a:solidFill>
                <a:latin typeface="Times New Roman" panose="02020603050405020304" pitchFamily="18" charset="0"/>
                <a:ea typeface="仿宋" panose="02010609060101010101" pitchFamily="49" charset="-122"/>
              </a:rPr>
              <a:t>项</a:t>
            </a:r>
            <a:r>
              <a:rPr lang="zh-CN" altLang="zh-CN" sz="2400" dirty="0" smtClean="0">
                <a:latin typeface="Times New Roman" panose="02020603050405020304" pitchFamily="18" charset="0"/>
                <a:ea typeface="仿宋" panose="02010609060101010101" pitchFamily="49" charset="-122"/>
              </a:rPr>
              <a:t>，直接费用</a:t>
            </a:r>
            <a:r>
              <a:rPr lang="en-US" altLang="zh-CN" sz="2400" dirty="0" smtClean="0">
                <a:solidFill>
                  <a:srgbClr val="FF0000"/>
                </a:solidFill>
                <a:latin typeface="Times New Roman" panose="02020603050405020304" pitchFamily="18" charset="0"/>
                <a:ea typeface="仿宋" panose="02010609060101010101" pitchFamily="49" charset="-122"/>
              </a:rPr>
              <a:t>111.53</a:t>
            </a:r>
            <a:r>
              <a:rPr lang="zh-CN" altLang="en-US" sz="2400" dirty="0" smtClean="0">
                <a:solidFill>
                  <a:srgbClr val="FF0000"/>
                </a:solidFill>
                <a:latin typeface="Times New Roman" panose="02020603050405020304" pitchFamily="18" charset="0"/>
                <a:ea typeface="仿宋" panose="02010609060101010101" pitchFamily="49" charset="-122"/>
              </a:rPr>
              <a:t>亿元</a:t>
            </a:r>
            <a:r>
              <a:rPr lang="zh-CN" altLang="zh-CN" sz="2400" dirty="0" smtClean="0">
                <a:latin typeface="Times New Roman" panose="02020603050405020304" pitchFamily="18" charset="0"/>
                <a:ea typeface="仿宋" panose="02010609060101010101" pitchFamily="49" charset="-122"/>
              </a:rPr>
              <a:t>。平均资助强度为</a:t>
            </a:r>
            <a:r>
              <a:rPr lang="en-US" altLang="zh-CN" sz="2400" dirty="0" smtClean="0">
                <a:solidFill>
                  <a:srgbClr val="FF0000"/>
                </a:solidFill>
                <a:latin typeface="Times New Roman" panose="02020603050405020304" pitchFamily="18" charset="0"/>
                <a:ea typeface="仿宋" panose="02010609060101010101" pitchFamily="49" charset="-122"/>
              </a:rPr>
              <a:t>58.86</a:t>
            </a:r>
            <a:r>
              <a:rPr lang="zh-CN" altLang="zh-CN" sz="2400" dirty="0" smtClean="0">
                <a:solidFill>
                  <a:srgbClr val="FF0000"/>
                </a:solidFill>
                <a:latin typeface="Times New Roman" panose="02020603050405020304" pitchFamily="18" charset="0"/>
                <a:ea typeface="仿宋" panose="02010609060101010101" pitchFamily="49" charset="-122"/>
              </a:rPr>
              <a:t>万元</a:t>
            </a:r>
            <a:r>
              <a:rPr lang="en-US" altLang="zh-CN" sz="2400" dirty="0" smtClean="0">
                <a:solidFill>
                  <a:srgbClr val="FF0000"/>
                </a:solidFill>
                <a:latin typeface="Times New Roman" panose="02020603050405020304" pitchFamily="18" charset="0"/>
                <a:ea typeface="仿宋" panose="02010609060101010101" pitchFamily="49" charset="-122"/>
              </a:rPr>
              <a:t>/</a:t>
            </a:r>
            <a:r>
              <a:rPr lang="zh-CN" altLang="zh-CN" sz="2400" dirty="0" smtClean="0">
                <a:solidFill>
                  <a:srgbClr val="FF0000"/>
                </a:solidFill>
                <a:latin typeface="Times New Roman" panose="02020603050405020304" pitchFamily="18" charset="0"/>
                <a:ea typeface="仿宋" panose="02010609060101010101" pitchFamily="49" charset="-122"/>
              </a:rPr>
              <a:t>项</a:t>
            </a:r>
            <a:r>
              <a:rPr lang="zh-CN" altLang="en-US" sz="2400" dirty="0" smtClean="0">
                <a:solidFill>
                  <a:srgbClr val="002060"/>
                </a:solidFill>
                <a:latin typeface="Times New Roman" panose="02020603050405020304" pitchFamily="18" charset="0"/>
                <a:ea typeface="仿宋" panose="02010609060101010101" pitchFamily="49" charset="-122"/>
              </a:rPr>
              <a:t>，与去年（</a:t>
            </a:r>
            <a:r>
              <a:rPr lang="en-US" altLang="zh-CN" sz="2400" dirty="0" smtClean="0">
                <a:solidFill>
                  <a:srgbClr val="002060"/>
                </a:solidFill>
                <a:latin typeface="Times New Roman" panose="02020603050405020304" pitchFamily="18" charset="0"/>
                <a:ea typeface="仿宋" panose="02010609060101010101" pitchFamily="49" charset="-122"/>
              </a:rPr>
              <a:t>58.92</a:t>
            </a:r>
            <a:r>
              <a:rPr lang="zh-CN" altLang="en-US" sz="2400" dirty="0" smtClean="0">
                <a:solidFill>
                  <a:srgbClr val="002060"/>
                </a:solidFill>
                <a:latin typeface="Times New Roman" panose="02020603050405020304" pitchFamily="18" charset="0"/>
                <a:ea typeface="仿宋" panose="02010609060101010101" pitchFamily="49" charset="-122"/>
              </a:rPr>
              <a:t>万元</a:t>
            </a:r>
            <a:r>
              <a:rPr lang="en-US" altLang="zh-CN" sz="2400" dirty="0" smtClean="0">
                <a:solidFill>
                  <a:srgbClr val="002060"/>
                </a:solidFill>
                <a:latin typeface="Times New Roman" panose="02020603050405020304" pitchFamily="18" charset="0"/>
                <a:ea typeface="仿宋" panose="02010609060101010101" pitchFamily="49" charset="-122"/>
              </a:rPr>
              <a:t>/</a:t>
            </a:r>
            <a:r>
              <a:rPr lang="zh-CN" altLang="en-US" sz="2400" dirty="0" smtClean="0">
                <a:solidFill>
                  <a:srgbClr val="002060"/>
                </a:solidFill>
                <a:latin typeface="Times New Roman" panose="02020603050405020304" pitchFamily="18" charset="0"/>
                <a:ea typeface="仿宋" panose="02010609060101010101" pitchFamily="49" charset="-122"/>
              </a:rPr>
              <a:t>项）持平</a:t>
            </a:r>
            <a:r>
              <a:rPr lang="zh-CN" altLang="zh-CN" sz="2400" dirty="0" smtClean="0">
                <a:latin typeface="Times New Roman" panose="02020603050405020304" pitchFamily="18" charset="0"/>
                <a:ea typeface="仿宋" panose="02010609060101010101" pitchFamily="49" charset="-122"/>
              </a:rPr>
              <a:t>。</a:t>
            </a:r>
            <a:endParaRPr lang="en-US" altLang="zh-CN" sz="2400" dirty="0" smtClean="0">
              <a:latin typeface="Times New Roman" panose="02020603050405020304" pitchFamily="18" charset="0"/>
              <a:ea typeface="仿宋" panose="02010609060101010101" pitchFamily="49" charset="-122"/>
            </a:endParaRPr>
          </a:p>
          <a:p>
            <a:pPr>
              <a:lnSpc>
                <a:spcPct val="150000"/>
              </a:lnSpc>
              <a:spcAft>
                <a:spcPts val="600"/>
              </a:spcAft>
              <a:buFont typeface="Wingdings" panose="05000000000000000000" pitchFamily="2" charset="2"/>
              <a:buChar char="Ø"/>
            </a:pPr>
            <a:r>
              <a:rPr lang="zh-CN" altLang="zh-CN" sz="2400" dirty="0" smtClean="0">
                <a:latin typeface="Times New Roman" panose="02020603050405020304" pitchFamily="18" charset="0"/>
                <a:ea typeface="仿宋" panose="02010609060101010101" pitchFamily="49" charset="-122"/>
              </a:rPr>
              <a:t>资助项目数比去年增加了</a:t>
            </a:r>
            <a:r>
              <a:rPr lang="en-US" altLang="zh-CN" sz="2400" dirty="0" smtClean="0">
                <a:latin typeface="Times New Roman" panose="02020603050405020304" pitchFamily="18" charset="0"/>
                <a:ea typeface="仿宋" panose="02010609060101010101" pitchFamily="49" charset="-122"/>
              </a:rPr>
              <a:t>811</a:t>
            </a:r>
            <a:r>
              <a:rPr lang="zh-CN" altLang="zh-CN" sz="2400" dirty="0" smtClean="0">
                <a:latin typeface="Times New Roman" panose="02020603050405020304" pitchFamily="18" charset="0"/>
                <a:ea typeface="仿宋" panose="02010609060101010101" pitchFamily="49" charset="-122"/>
              </a:rPr>
              <a:t>项，增加幅度为</a:t>
            </a:r>
            <a:r>
              <a:rPr lang="en-US" altLang="zh-CN" sz="2400" dirty="0" smtClean="0">
                <a:latin typeface="Times New Roman" panose="02020603050405020304" pitchFamily="18" charset="0"/>
                <a:ea typeface="仿宋" panose="02010609060101010101" pitchFamily="49" charset="-122"/>
              </a:rPr>
              <a:t>4.47%</a:t>
            </a:r>
            <a:r>
              <a:rPr lang="zh-CN" altLang="zh-CN" sz="2400" dirty="0" smtClean="0">
                <a:latin typeface="Times New Roman" panose="02020603050405020304" pitchFamily="18" charset="0"/>
                <a:ea typeface="仿宋" panose="02010609060101010101" pitchFamily="49" charset="-122"/>
              </a:rPr>
              <a:t>；平均资助率为</a:t>
            </a:r>
            <a:r>
              <a:rPr lang="en-US" altLang="zh-CN" sz="2400" dirty="0" smtClean="0">
                <a:solidFill>
                  <a:srgbClr val="FF0000"/>
                </a:solidFill>
                <a:latin typeface="Times New Roman" panose="02020603050405020304" pitchFamily="18" charset="0"/>
                <a:ea typeface="仿宋" panose="02010609060101010101" pitchFamily="49" charset="-122"/>
              </a:rPr>
              <a:t>20.46%</a:t>
            </a:r>
            <a:r>
              <a:rPr lang="zh-CN" altLang="zh-CN" sz="2400" dirty="0" smtClean="0">
                <a:latin typeface="Times New Roman" panose="02020603050405020304" pitchFamily="18" charset="0"/>
                <a:ea typeface="仿宋" panose="02010609060101010101" pitchFamily="49" charset="-122"/>
              </a:rPr>
              <a:t>，</a:t>
            </a:r>
            <a:r>
              <a:rPr lang="zh-CN" altLang="en-US" sz="2400" dirty="0" smtClean="0">
                <a:latin typeface="Times New Roman" panose="02020603050405020304" pitchFamily="18" charset="0"/>
                <a:ea typeface="仿宋" panose="02010609060101010101" pitchFamily="49" charset="-122"/>
              </a:rPr>
              <a:t>比去年（</a:t>
            </a:r>
            <a:r>
              <a:rPr lang="en-US" altLang="zh-CN" sz="2400" dirty="0" smtClean="0">
                <a:latin typeface="Times New Roman" panose="02020603050405020304" pitchFamily="18" charset="0"/>
                <a:ea typeface="仿宋" panose="02010609060101010101" pitchFamily="49" charset="-122"/>
              </a:rPr>
              <a:t>22.59%</a:t>
            </a:r>
            <a:r>
              <a:rPr lang="zh-CN" altLang="en-US" sz="2400" dirty="0" smtClean="0">
                <a:latin typeface="Times New Roman" panose="02020603050405020304" pitchFamily="18" charset="0"/>
                <a:ea typeface="仿宋" panose="02010609060101010101" pitchFamily="49" charset="-122"/>
              </a:rPr>
              <a:t>）下降了</a:t>
            </a:r>
            <a:r>
              <a:rPr lang="en-US" altLang="zh-CN" sz="2400" dirty="0" smtClean="0">
                <a:latin typeface="Times New Roman" panose="02020603050405020304" pitchFamily="18" charset="0"/>
                <a:ea typeface="仿宋" panose="02010609060101010101" pitchFamily="49" charset="-122"/>
              </a:rPr>
              <a:t>2.13</a:t>
            </a:r>
            <a:r>
              <a:rPr lang="zh-CN" altLang="en-US" sz="2400" dirty="0" smtClean="0">
                <a:latin typeface="Times New Roman" panose="02020603050405020304" pitchFamily="18" charset="0"/>
                <a:ea typeface="仿宋" panose="02010609060101010101" pitchFamily="49" charset="-122"/>
              </a:rPr>
              <a:t>个百分点。</a:t>
            </a:r>
            <a:endParaRPr lang="en-US" altLang="zh-CN" sz="2400" dirty="0" smtClean="0">
              <a:latin typeface="Times New Roman" panose="02020603050405020304" pitchFamily="18" charset="0"/>
              <a:ea typeface="仿宋" panose="02010609060101010101" pitchFamily="49" charset="-122"/>
            </a:endParaRPr>
          </a:p>
          <a:p>
            <a:pPr>
              <a:lnSpc>
                <a:spcPct val="150000"/>
              </a:lnSpc>
              <a:spcAft>
                <a:spcPts val="600"/>
              </a:spcAft>
              <a:buFont typeface="Wingdings" panose="05000000000000000000" pitchFamily="2" charset="2"/>
              <a:buChar char="Ø"/>
            </a:pPr>
            <a:r>
              <a:rPr lang="zh-CN" altLang="en-US" sz="2400" dirty="0" smtClean="0">
                <a:latin typeface="Times New Roman" panose="02020603050405020304" pitchFamily="18" charset="0"/>
                <a:ea typeface="仿宋" panose="02010609060101010101" pitchFamily="49" charset="-122"/>
              </a:rPr>
              <a:t>项目负责人中女性</a:t>
            </a:r>
            <a:r>
              <a:rPr lang="en-US" altLang="zh-CN" sz="2400" dirty="0" smtClean="0">
                <a:solidFill>
                  <a:srgbClr val="FF0000"/>
                </a:solidFill>
                <a:latin typeface="Times New Roman" panose="02020603050405020304" pitchFamily="18" charset="0"/>
                <a:ea typeface="仿宋" panose="02010609060101010101" pitchFamily="49" charset="-122"/>
              </a:rPr>
              <a:t>4774</a:t>
            </a:r>
            <a:r>
              <a:rPr lang="zh-CN" altLang="en-US" sz="2400" dirty="0" smtClean="0">
                <a:latin typeface="Times New Roman" panose="02020603050405020304" pitchFamily="18" charset="0"/>
                <a:ea typeface="仿宋" panose="02010609060101010101" pitchFamily="49" charset="-122"/>
              </a:rPr>
              <a:t>人，占项目负责人总数的</a:t>
            </a:r>
            <a:r>
              <a:rPr lang="en-US" altLang="zh-CN" sz="2400" dirty="0" smtClean="0">
                <a:latin typeface="Times New Roman" panose="02020603050405020304" pitchFamily="18" charset="0"/>
                <a:ea typeface="仿宋" panose="02010609060101010101" pitchFamily="49" charset="-122"/>
              </a:rPr>
              <a:t>25.20%</a:t>
            </a:r>
            <a:r>
              <a:rPr lang="zh-CN" altLang="en-US" sz="2400" dirty="0" smtClean="0">
                <a:latin typeface="Times New Roman" panose="02020603050405020304" pitchFamily="18" charset="0"/>
                <a:ea typeface="仿宋" panose="02010609060101010101" pitchFamily="49" charset="-122"/>
              </a:rPr>
              <a:t>。</a:t>
            </a:r>
            <a:endParaRPr lang="en-US" altLang="zh-CN" sz="2400" dirty="0" smtClean="0">
              <a:latin typeface="Times New Roman" panose="02020603050405020304" pitchFamily="18" charset="0"/>
              <a:ea typeface="仿宋" panose="02010609060101010101" pitchFamily="49" charset="-122"/>
            </a:endParaRPr>
          </a:p>
        </p:txBody>
      </p:sp>
      <p:sp>
        <p:nvSpPr>
          <p:cNvPr id="4" name="矩形 3"/>
          <p:cNvSpPr/>
          <p:nvPr/>
        </p:nvSpPr>
        <p:spPr>
          <a:xfrm>
            <a:off x="899592" y="0"/>
            <a:ext cx="5280613" cy="646331"/>
          </a:xfrm>
          <a:prstGeom prst="rect">
            <a:avLst/>
          </a:prstGeom>
          <a:noFill/>
        </p:spPr>
        <p:txBody>
          <a:bodyPr wrap="none" lIns="91440" tIns="45720" rIns="91440" bIns="45720">
            <a:spAutoFit/>
          </a:bodyPr>
          <a:lstStyle/>
          <a:p>
            <a:pPr algn="ctr"/>
            <a:r>
              <a:rPr lang="zh-CN" altLang="en-US" sz="3600" b="1" dirty="0" smtClean="0">
                <a:ln w="10541" cmpd="sng">
                  <a:solidFill>
                    <a:schemeClr val="tx1"/>
                  </a:solidFill>
                  <a:prstDash val="solid"/>
                </a:ln>
                <a:solidFill>
                  <a:srgbClr val="A72378"/>
                </a:solidFill>
                <a:latin typeface="Times New Roman" pitchFamily="18" charset="0"/>
                <a:ea typeface="宋体" pitchFamily="2" charset="-122"/>
              </a:rPr>
              <a:t>面上项目申请与资助情况</a:t>
            </a:r>
            <a:endParaRPr lang="zh-CN" altLang="en-US" sz="36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Tree>
    <p:extLst>
      <p:ext uri="{BB962C8B-B14F-4D97-AF65-F5344CB8AC3E}">
        <p14:creationId xmlns:p14="http://schemas.microsoft.com/office/powerpoint/2010/main" val="29782173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83568" y="1419622"/>
            <a:ext cx="7776864" cy="6588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55576" y="627534"/>
            <a:ext cx="7669624" cy="1522917"/>
          </a:xfrm>
          <a:prstGeom prst="rect">
            <a:avLst/>
          </a:prstGeom>
          <a:noFill/>
        </p:spPr>
        <p:txBody>
          <a:bodyPr wrap="square" rtlCol="0">
            <a:spAutoFit/>
          </a:bodyPr>
          <a:lstStyle/>
          <a:p>
            <a:pPr>
              <a:lnSpc>
                <a:spcPct val="150000"/>
              </a:lnSpc>
            </a:pPr>
            <a:r>
              <a:rPr lang="zh-CN" altLang="en-US" sz="1600" dirty="0" smtClean="0">
                <a:latin typeface="Times New Roman" panose="02020603050405020304" pitchFamily="18" charset="0"/>
                <a:ea typeface="仿宋" panose="02010609060101010101" pitchFamily="49" charset="-122"/>
              </a:rPr>
              <a:t>        项目申请涉及</a:t>
            </a:r>
            <a:r>
              <a:rPr lang="zh-CN" altLang="en-US" sz="1600" b="1" dirty="0" smtClean="0">
                <a:solidFill>
                  <a:srgbClr val="C00000"/>
                </a:solidFill>
                <a:latin typeface="Times New Roman" panose="02020603050405020304" pitchFamily="18" charset="0"/>
                <a:ea typeface="仿宋" panose="02010609060101010101" pitchFamily="49" charset="-122"/>
              </a:rPr>
              <a:t>科研伦理与科技安全（如生物安全、信息安全等）</a:t>
            </a:r>
            <a:r>
              <a:rPr lang="zh-CN" altLang="en-US" sz="1600" dirty="0" smtClean="0">
                <a:latin typeface="Times New Roman" panose="02020603050405020304" pitchFamily="18" charset="0"/>
                <a:ea typeface="仿宋" panose="02010609060101010101" pitchFamily="49" charset="-122"/>
              </a:rPr>
              <a:t>相关问题，申请人应当严格执行国家有关法律法规和伦理准则。</a:t>
            </a:r>
            <a:endParaRPr lang="en-US" altLang="zh-CN" sz="1600" dirty="0" smtClean="0">
              <a:latin typeface="Times New Roman" panose="02020603050405020304" pitchFamily="18" charset="0"/>
              <a:ea typeface="仿宋" panose="02010609060101010101" pitchFamily="49" charset="-122"/>
            </a:endParaRPr>
          </a:p>
          <a:p>
            <a:pPr>
              <a:lnSpc>
                <a:spcPct val="150000"/>
              </a:lnSpc>
            </a:pPr>
            <a:r>
              <a:rPr lang="zh-CN" altLang="en-US" sz="1600" dirty="0" smtClean="0">
                <a:latin typeface="Times New Roman" panose="02020603050405020304" pitchFamily="18" charset="0"/>
                <a:ea typeface="仿宋" panose="02010609060101010101" pitchFamily="49" charset="-122"/>
              </a:rPr>
              <a:t>同时，申请人在申请书中需提供依托单位对于生物安全等的保障承诺，如</a:t>
            </a:r>
            <a:r>
              <a:rPr lang="en-US" altLang="zh-CN" sz="1600" b="1" dirty="0" smtClean="0">
                <a:solidFill>
                  <a:srgbClr val="0070C0"/>
                </a:solidFill>
                <a:latin typeface="Times New Roman" panose="02020603050405020304" pitchFamily="18" charset="0"/>
                <a:ea typeface="仿宋" panose="02010609060101010101" pitchFamily="49" charset="-122"/>
              </a:rPr>
              <a:t>《</a:t>
            </a:r>
            <a:r>
              <a:rPr lang="zh-CN" altLang="en-US" sz="1600" b="1" dirty="0" smtClean="0">
                <a:solidFill>
                  <a:srgbClr val="0070C0"/>
                </a:solidFill>
                <a:latin typeface="Times New Roman" panose="02020603050405020304" pitchFamily="18" charset="0"/>
                <a:ea typeface="仿宋" panose="02010609060101010101" pitchFamily="49" charset="-122"/>
              </a:rPr>
              <a:t>医学伦理审查表</a:t>
            </a:r>
            <a:r>
              <a:rPr lang="en-US" altLang="zh-CN" sz="1600" b="1" dirty="0" smtClean="0">
                <a:solidFill>
                  <a:srgbClr val="0070C0"/>
                </a:solidFill>
                <a:latin typeface="Times New Roman" panose="02020603050405020304" pitchFamily="18" charset="0"/>
                <a:ea typeface="仿宋" panose="02010609060101010101" pitchFamily="49" charset="-122"/>
              </a:rPr>
              <a:t>》</a:t>
            </a:r>
            <a:r>
              <a:rPr lang="zh-CN" altLang="en-US" sz="1600" dirty="0">
                <a:latin typeface="Times New Roman" panose="02020603050405020304" pitchFamily="18" charset="0"/>
                <a:ea typeface="仿宋" panose="02010609060101010101" pitchFamily="49" charset="-122"/>
              </a:rPr>
              <a:t>、</a:t>
            </a:r>
            <a:r>
              <a:rPr lang="en-US" altLang="zh-CN" sz="1600" b="1" dirty="0" smtClean="0">
                <a:solidFill>
                  <a:srgbClr val="0070C0"/>
                </a:solidFill>
                <a:latin typeface="Times New Roman" panose="02020603050405020304" pitchFamily="18" charset="0"/>
                <a:ea typeface="仿宋" panose="02010609060101010101" pitchFamily="49" charset="-122"/>
              </a:rPr>
              <a:t>《</a:t>
            </a:r>
            <a:r>
              <a:rPr lang="zh-CN" altLang="en-US" sz="1600" b="1" dirty="0" smtClean="0">
                <a:solidFill>
                  <a:srgbClr val="0070C0"/>
                </a:solidFill>
                <a:latin typeface="Times New Roman" panose="02020603050405020304" pitchFamily="18" charset="0"/>
                <a:ea typeface="仿宋" panose="02010609060101010101" pitchFamily="49" charset="-122"/>
              </a:rPr>
              <a:t>实验动物使用伦理审查表</a:t>
            </a:r>
            <a:r>
              <a:rPr lang="en-US" altLang="zh-CN" sz="1600" b="1" dirty="0" smtClean="0">
                <a:solidFill>
                  <a:srgbClr val="0070C0"/>
                </a:solidFill>
                <a:latin typeface="Times New Roman" panose="02020603050405020304" pitchFamily="18" charset="0"/>
                <a:ea typeface="仿宋" panose="02010609060101010101" pitchFamily="49" charset="-122"/>
              </a:rPr>
              <a:t>》</a:t>
            </a:r>
            <a:r>
              <a:rPr lang="zh-CN" altLang="en-US" sz="1600" dirty="0" smtClean="0">
                <a:latin typeface="Times New Roman" panose="02020603050405020304" pitchFamily="18" charset="0"/>
                <a:ea typeface="仿宋" panose="02010609060101010101" pitchFamily="49" charset="-122"/>
              </a:rPr>
              <a:t>等。</a:t>
            </a:r>
            <a:endParaRPr lang="en-US" altLang="zh-CN" sz="1600" dirty="0" smtClean="0">
              <a:latin typeface="Times New Roman" panose="02020603050405020304" pitchFamily="18" charset="0"/>
              <a:ea typeface="仿宋" panose="02010609060101010101" pitchFamily="49" charset="-122"/>
            </a:endParaRPr>
          </a:p>
        </p:txBody>
      </p:sp>
      <p:sp>
        <p:nvSpPr>
          <p:cNvPr id="2" name="矩形 1"/>
          <p:cNvSpPr/>
          <p:nvPr/>
        </p:nvSpPr>
        <p:spPr>
          <a:xfrm>
            <a:off x="862816" y="114767"/>
            <a:ext cx="6157456"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注意事项</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8</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：科研伦理与科技安全</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150452"/>
            <a:ext cx="5976664" cy="2961214"/>
          </a:xfrm>
          <a:prstGeom prst="rect">
            <a:avLst/>
          </a:prstGeom>
        </p:spPr>
      </p:pic>
      <p:sp>
        <p:nvSpPr>
          <p:cNvPr id="6" name="文本框 5"/>
          <p:cNvSpPr txBox="1"/>
          <p:nvPr/>
        </p:nvSpPr>
        <p:spPr>
          <a:xfrm>
            <a:off x="6444208" y="2143464"/>
            <a:ext cx="2520280" cy="2862322"/>
          </a:xfrm>
          <a:prstGeom prst="rect">
            <a:avLst/>
          </a:prstGeom>
          <a:noFill/>
        </p:spPr>
        <p:txBody>
          <a:bodyPr wrap="square" rtlCol="0">
            <a:spAutoFit/>
          </a:bodyPr>
          <a:lstStyle/>
          <a:p>
            <a:pPr>
              <a:lnSpc>
                <a:spcPct val="150000"/>
              </a:lnSpc>
            </a:pPr>
            <a:r>
              <a:rPr lang="zh-CN" altLang="en-US" sz="2000" b="1" dirty="0" smtClean="0">
                <a:solidFill>
                  <a:srgbClr val="C00000"/>
                </a:solidFill>
                <a:latin typeface="Times New Roman" panose="02020603050405020304" pitchFamily="18" charset="0"/>
                <a:ea typeface="仿宋" panose="02010609060101010101" pitchFamily="49" charset="-122"/>
              </a:rPr>
              <a:t>再次呼吁</a:t>
            </a:r>
            <a:r>
              <a:rPr lang="zh-CN" altLang="en-US" sz="2000" b="1" dirty="0">
                <a:solidFill>
                  <a:srgbClr val="C00000"/>
                </a:solidFill>
                <a:latin typeface="Times New Roman" panose="02020603050405020304" pitchFamily="18" charset="0"/>
                <a:ea typeface="仿宋" panose="02010609060101010101" pitchFamily="49" charset="-122"/>
              </a:rPr>
              <a:t>：</a:t>
            </a:r>
            <a:r>
              <a:rPr lang="zh-CN" altLang="en-US" sz="2000" b="1" dirty="0">
                <a:latin typeface="Times New Roman" panose="02020603050405020304" pitchFamily="18" charset="0"/>
                <a:ea typeface="仿宋" panose="02010609060101010101" pitchFamily="49" charset="-122"/>
              </a:rPr>
              <a:t>广大科研人员在各类科研活动中必须严格遵守科学伦理相关法律法规，弘扬科学精神，规范科研</a:t>
            </a:r>
            <a:r>
              <a:rPr lang="zh-CN" altLang="en-US" sz="2000" b="1" dirty="0" smtClean="0">
                <a:latin typeface="Times New Roman" panose="02020603050405020304" pitchFamily="18" charset="0"/>
                <a:ea typeface="仿宋" panose="02010609060101010101" pitchFamily="49" charset="-122"/>
              </a:rPr>
              <a:t>行为</a:t>
            </a:r>
            <a:r>
              <a:rPr lang="zh-CN" altLang="en-US" dirty="0" smtClean="0"/>
              <a:t>！</a:t>
            </a:r>
            <a:endParaRPr lang="zh-CN" altLang="en-US" dirty="0"/>
          </a:p>
        </p:txBody>
      </p:sp>
    </p:spTree>
    <p:extLst>
      <p:ext uri="{BB962C8B-B14F-4D97-AF65-F5344CB8AC3E}">
        <p14:creationId xmlns:p14="http://schemas.microsoft.com/office/powerpoint/2010/main" val="354252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14767"/>
            <a:ext cx="4097597"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注意事项</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9</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：预算编制</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
        <p:nvSpPr>
          <p:cNvPr id="3" name="文本框 2"/>
          <p:cNvSpPr txBox="1"/>
          <p:nvPr/>
        </p:nvSpPr>
        <p:spPr>
          <a:xfrm>
            <a:off x="755576" y="582523"/>
            <a:ext cx="7632848" cy="4293483"/>
          </a:xfrm>
          <a:prstGeom prst="rect">
            <a:avLst/>
          </a:prstGeom>
          <a:noFill/>
        </p:spPr>
        <p:txBody>
          <a:bodyPr wrap="square" rtlCol="0">
            <a:spAutoFit/>
          </a:bodyPr>
          <a:lstStyle/>
          <a:p>
            <a:pPr>
              <a:lnSpc>
                <a:spcPct val="150000"/>
              </a:lnSpc>
            </a:pPr>
            <a:r>
              <a:rPr lang="zh-CN" altLang="en-US" sz="2000" b="1" dirty="0" smtClean="0">
                <a:solidFill>
                  <a:srgbClr val="C00000"/>
                </a:solidFill>
                <a:latin typeface="Times New Roman" panose="02020603050405020304" pitchFamily="18" charset="0"/>
                <a:ea typeface="仿宋" panose="02010609060101010101" pitchFamily="49" charset="-122"/>
              </a:rPr>
              <a:t>预算编制：近年政策变化</a:t>
            </a:r>
            <a:endParaRPr lang="en-US" altLang="zh-CN" sz="2000" b="1" dirty="0" smtClean="0">
              <a:solidFill>
                <a:srgbClr val="C00000"/>
              </a:solidFill>
              <a:latin typeface="Times New Roman" panose="02020603050405020304" pitchFamily="18" charset="0"/>
              <a:ea typeface="仿宋" panose="02010609060101010101" pitchFamily="49" charset="-122"/>
            </a:endParaRPr>
          </a:p>
          <a:p>
            <a:pPr>
              <a:lnSpc>
                <a:spcPct val="150000"/>
              </a:lnSpc>
            </a:pPr>
            <a:r>
              <a:rPr lang="zh-CN" altLang="en-US" dirty="0" smtClean="0">
                <a:latin typeface="Times New Roman" panose="02020603050405020304" pitchFamily="18" charset="0"/>
                <a:ea typeface="仿宋" panose="02010609060101010101" pitchFamily="49" charset="-122"/>
              </a:rPr>
              <a:t>（一）简化编制科目</a:t>
            </a:r>
            <a:endParaRPr lang="en-US" altLang="zh-CN" dirty="0" smtClean="0">
              <a:latin typeface="Times New Roman" panose="02020603050405020304" pitchFamily="18" charset="0"/>
              <a:ea typeface="仿宋" panose="02010609060101010101" pitchFamily="49" charset="-122"/>
            </a:endParaRPr>
          </a:p>
          <a:p>
            <a:pPr>
              <a:lnSpc>
                <a:spcPct val="150000"/>
              </a:lnSpc>
            </a:pPr>
            <a:r>
              <a:rPr lang="zh-CN" altLang="en-US" dirty="0">
                <a:latin typeface="Times New Roman" panose="02020603050405020304" pitchFamily="18" charset="0"/>
                <a:ea typeface="仿宋" panose="02010609060101010101" pitchFamily="49" charset="-122"/>
              </a:rPr>
              <a:t>会议</a:t>
            </a:r>
            <a:r>
              <a:rPr lang="zh-CN" altLang="en-US" dirty="0" smtClean="0">
                <a:latin typeface="Times New Roman" panose="02020603050405020304" pitchFamily="18" charset="0"/>
                <a:ea typeface="仿宋" panose="02010609060101010101" pitchFamily="49" charset="-122"/>
              </a:rPr>
              <a:t>费、差旅费、国际合作与交流费</a:t>
            </a:r>
            <a:r>
              <a:rPr lang="en-US" altLang="zh-CN" dirty="0" smtClean="0">
                <a:latin typeface="Times New Roman" panose="02020603050405020304" pitchFamily="18" charset="0"/>
                <a:ea typeface="仿宋" panose="02010609060101010101" pitchFamily="49" charset="-122"/>
              </a:rPr>
              <a:t>——</a:t>
            </a:r>
            <a:r>
              <a:rPr lang="zh-CN" altLang="en-US" dirty="0" smtClean="0">
                <a:latin typeface="Times New Roman" panose="02020603050405020304" pitchFamily="18" charset="0"/>
                <a:ea typeface="仿宋" panose="02010609060101010101" pitchFamily="49" charset="-122"/>
              </a:rPr>
              <a:t>“三合一”</a:t>
            </a:r>
            <a:endParaRPr lang="en-US" altLang="zh-CN" dirty="0" smtClean="0">
              <a:latin typeface="Times New Roman" panose="02020603050405020304" pitchFamily="18" charset="0"/>
              <a:ea typeface="仿宋" panose="02010609060101010101" pitchFamily="49" charset="-122"/>
            </a:endParaRPr>
          </a:p>
          <a:p>
            <a:pPr>
              <a:lnSpc>
                <a:spcPct val="150000"/>
              </a:lnSpc>
            </a:pPr>
            <a:r>
              <a:rPr lang="zh-CN" altLang="en-US" b="1" dirty="0">
                <a:solidFill>
                  <a:srgbClr val="0070C0"/>
                </a:solidFill>
                <a:latin typeface="Times New Roman" panose="02020603050405020304" pitchFamily="18" charset="0"/>
                <a:ea typeface="仿宋" panose="02010609060101010101" pitchFamily="49" charset="-122"/>
              </a:rPr>
              <a:t>不</a:t>
            </a:r>
            <a:r>
              <a:rPr lang="zh-CN" altLang="en-US" b="1" dirty="0" smtClean="0">
                <a:solidFill>
                  <a:srgbClr val="0070C0"/>
                </a:solidFill>
                <a:latin typeface="Times New Roman" panose="02020603050405020304" pitchFamily="18" charset="0"/>
                <a:ea typeface="仿宋" panose="02010609060101010101" pitchFamily="49" charset="-122"/>
              </a:rPr>
              <a:t>超过直接费用的</a:t>
            </a:r>
            <a:r>
              <a:rPr lang="en-US" altLang="zh-CN" b="1" dirty="0" smtClean="0">
                <a:solidFill>
                  <a:srgbClr val="0070C0"/>
                </a:solidFill>
                <a:latin typeface="Times New Roman" panose="02020603050405020304" pitchFamily="18" charset="0"/>
                <a:ea typeface="仿宋" panose="02010609060101010101" pitchFamily="49" charset="-122"/>
              </a:rPr>
              <a:t>10%</a:t>
            </a:r>
            <a:r>
              <a:rPr lang="zh-CN" altLang="en-US" b="1" dirty="0" smtClean="0">
                <a:solidFill>
                  <a:srgbClr val="0070C0"/>
                </a:solidFill>
                <a:latin typeface="Times New Roman" panose="02020603050405020304" pitchFamily="18" charset="0"/>
                <a:ea typeface="仿宋" panose="02010609060101010101" pitchFamily="49" charset="-122"/>
              </a:rPr>
              <a:t>，不需要提供测算依据</a:t>
            </a:r>
            <a:endParaRPr lang="en-US" altLang="zh-CN" b="1" dirty="0" smtClean="0">
              <a:solidFill>
                <a:srgbClr val="0070C0"/>
              </a:solidFill>
              <a:latin typeface="Times New Roman" panose="02020603050405020304" pitchFamily="18" charset="0"/>
              <a:ea typeface="仿宋" panose="02010609060101010101" pitchFamily="49" charset="-122"/>
            </a:endParaRPr>
          </a:p>
          <a:p>
            <a:pPr>
              <a:lnSpc>
                <a:spcPct val="150000"/>
              </a:lnSpc>
            </a:pPr>
            <a:r>
              <a:rPr lang="zh-CN" altLang="en-US" dirty="0" smtClean="0">
                <a:latin typeface="Times New Roman" panose="02020603050405020304" pitchFamily="18" charset="0"/>
                <a:ea typeface="仿宋" panose="02010609060101010101" pitchFamily="49" charset="-122"/>
              </a:rPr>
              <a:t>（二）明确</a:t>
            </a:r>
            <a:r>
              <a:rPr lang="zh-CN" altLang="en-US" b="1" dirty="0" smtClean="0">
                <a:solidFill>
                  <a:srgbClr val="C00000"/>
                </a:solidFill>
                <a:latin typeface="Times New Roman" panose="02020603050405020304" pitchFamily="18" charset="0"/>
                <a:ea typeface="仿宋" panose="02010609060101010101" pitchFamily="49" charset="-122"/>
              </a:rPr>
              <a:t>劳务费</a:t>
            </a:r>
            <a:r>
              <a:rPr lang="zh-CN" altLang="en-US" dirty="0" smtClean="0">
                <a:latin typeface="Times New Roman" panose="02020603050405020304" pitchFamily="18" charset="0"/>
                <a:ea typeface="仿宋" panose="02010609060101010101" pitchFamily="49" charset="-122"/>
              </a:rPr>
              <a:t>的开支范围，</a:t>
            </a:r>
            <a:r>
              <a:rPr lang="zh-CN" altLang="en-US" b="1" dirty="0" smtClean="0">
                <a:solidFill>
                  <a:srgbClr val="0070C0"/>
                </a:solidFill>
                <a:latin typeface="Times New Roman" panose="02020603050405020304" pitchFamily="18" charset="0"/>
                <a:ea typeface="仿宋" panose="02010609060101010101" pitchFamily="49" charset="-122"/>
              </a:rPr>
              <a:t>不设比例限制</a:t>
            </a:r>
            <a:endParaRPr lang="en-US" altLang="zh-CN" b="1" dirty="0" smtClean="0">
              <a:solidFill>
                <a:srgbClr val="0070C0"/>
              </a:solidFill>
              <a:latin typeface="Times New Roman" panose="02020603050405020304" pitchFamily="18" charset="0"/>
              <a:ea typeface="仿宋" panose="02010609060101010101" pitchFamily="49" charset="-122"/>
            </a:endParaRPr>
          </a:p>
          <a:p>
            <a:pPr>
              <a:lnSpc>
                <a:spcPct val="150000"/>
              </a:lnSpc>
            </a:pPr>
            <a:r>
              <a:rPr lang="zh-CN" altLang="en-US" dirty="0" smtClean="0">
                <a:latin typeface="Times New Roman" panose="02020603050405020304" pitchFamily="18" charset="0"/>
                <a:ea typeface="仿宋" panose="02010609060101010101" pitchFamily="49" charset="-122"/>
              </a:rPr>
              <a:t>研究生、访问学者、临时聘用人员、科研辅助人员等</a:t>
            </a:r>
            <a:endParaRPr lang="en-US" altLang="zh-CN" dirty="0" smtClean="0">
              <a:latin typeface="Times New Roman" panose="02020603050405020304" pitchFamily="18" charset="0"/>
              <a:ea typeface="仿宋" panose="02010609060101010101" pitchFamily="49" charset="-122"/>
            </a:endParaRPr>
          </a:p>
          <a:p>
            <a:pPr>
              <a:lnSpc>
                <a:spcPct val="150000"/>
              </a:lnSpc>
            </a:pPr>
            <a:r>
              <a:rPr lang="zh-CN" altLang="en-US" dirty="0" smtClean="0">
                <a:latin typeface="Times New Roman" panose="02020603050405020304" pitchFamily="18" charset="0"/>
                <a:ea typeface="仿宋" panose="02010609060101010101" pitchFamily="49" charset="-122"/>
              </a:rPr>
              <a:t>（三）改进</a:t>
            </a:r>
            <a:r>
              <a:rPr lang="zh-CN" altLang="en-US" b="1" dirty="0" smtClean="0">
                <a:solidFill>
                  <a:srgbClr val="C00000"/>
                </a:solidFill>
                <a:latin typeface="Times New Roman" panose="02020603050405020304" pitchFamily="18" charset="0"/>
                <a:ea typeface="仿宋" panose="02010609060101010101" pitchFamily="49" charset="-122"/>
              </a:rPr>
              <a:t>结余经费</a:t>
            </a:r>
            <a:r>
              <a:rPr lang="zh-CN" altLang="en-US" dirty="0" smtClean="0">
                <a:latin typeface="Times New Roman" panose="02020603050405020304" pitchFamily="18" charset="0"/>
                <a:ea typeface="仿宋" panose="02010609060101010101" pitchFamily="49" charset="-122"/>
              </a:rPr>
              <a:t>留处方式</a:t>
            </a:r>
            <a:endParaRPr lang="en-US" altLang="zh-CN" dirty="0" smtClean="0">
              <a:latin typeface="Times New Roman" panose="02020603050405020304" pitchFamily="18" charset="0"/>
              <a:ea typeface="仿宋" panose="02010609060101010101" pitchFamily="49" charset="-122"/>
            </a:endParaRPr>
          </a:p>
          <a:p>
            <a:pPr>
              <a:lnSpc>
                <a:spcPct val="150000"/>
              </a:lnSpc>
            </a:pPr>
            <a:r>
              <a:rPr lang="zh-CN" altLang="en-US" dirty="0" smtClean="0">
                <a:latin typeface="Times New Roman" panose="02020603050405020304" pitchFamily="18" charset="0"/>
                <a:ea typeface="仿宋" panose="02010609060101010101" pitchFamily="49" charset="-122"/>
              </a:rPr>
              <a:t>通过结题验收的，留用</a:t>
            </a:r>
            <a:r>
              <a:rPr lang="en-US" altLang="zh-CN" dirty="0" smtClean="0">
                <a:latin typeface="Times New Roman" panose="02020603050405020304" pitchFamily="18" charset="0"/>
                <a:ea typeface="仿宋" panose="02010609060101010101" pitchFamily="49" charset="-122"/>
              </a:rPr>
              <a:t>2</a:t>
            </a:r>
            <a:r>
              <a:rPr lang="zh-CN" altLang="en-US" dirty="0" smtClean="0">
                <a:latin typeface="Times New Roman" panose="02020603050405020304" pitchFamily="18" charset="0"/>
                <a:ea typeface="仿宋" panose="02010609060101010101" pitchFamily="49" charset="-122"/>
              </a:rPr>
              <a:t>年（</a:t>
            </a:r>
            <a:r>
              <a:rPr lang="en-US" altLang="zh-CN" dirty="0" smtClean="0">
                <a:latin typeface="Times New Roman" panose="02020603050405020304" pitchFamily="18" charset="0"/>
                <a:ea typeface="仿宋" panose="02010609060101010101" pitchFamily="49" charset="-122"/>
              </a:rPr>
              <a:t>18+6</a:t>
            </a:r>
            <a:r>
              <a:rPr lang="zh-CN" altLang="en-US" dirty="0" smtClean="0">
                <a:latin typeface="Times New Roman" panose="02020603050405020304" pitchFamily="18" charset="0"/>
                <a:ea typeface="仿宋" panose="02010609060101010101" pitchFamily="49" charset="-122"/>
              </a:rPr>
              <a:t>）（</a:t>
            </a:r>
            <a:r>
              <a:rPr lang="zh-CN" altLang="en-US" b="1" dirty="0" smtClean="0">
                <a:solidFill>
                  <a:srgbClr val="0070C0"/>
                </a:solidFill>
                <a:latin typeface="Times New Roman" panose="02020603050405020304" pitchFamily="18" charset="0"/>
                <a:ea typeface="仿宋" panose="02010609060101010101" pitchFamily="49" charset="-122"/>
              </a:rPr>
              <a:t>自验收结论下达后次年的</a:t>
            </a:r>
            <a:r>
              <a:rPr lang="en-US" altLang="zh-CN" b="1" dirty="0" smtClean="0">
                <a:solidFill>
                  <a:srgbClr val="0070C0"/>
                </a:solidFill>
                <a:latin typeface="Times New Roman" panose="02020603050405020304" pitchFamily="18" charset="0"/>
                <a:ea typeface="仿宋" panose="02010609060101010101" pitchFamily="49" charset="-122"/>
              </a:rPr>
              <a:t>1</a:t>
            </a:r>
            <a:r>
              <a:rPr lang="zh-CN" altLang="en-US" b="1" dirty="0" smtClean="0">
                <a:solidFill>
                  <a:srgbClr val="0070C0"/>
                </a:solidFill>
                <a:latin typeface="Times New Roman" panose="02020603050405020304" pitchFamily="18" charset="0"/>
                <a:ea typeface="仿宋" panose="02010609060101010101" pitchFamily="49" charset="-122"/>
              </a:rPr>
              <a:t>月</a:t>
            </a:r>
            <a:r>
              <a:rPr lang="en-US" altLang="zh-CN" b="1" dirty="0" smtClean="0">
                <a:solidFill>
                  <a:srgbClr val="0070C0"/>
                </a:solidFill>
                <a:latin typeface="Times New Roman" panose="02020603050405020304" pitchFamily="18" charset="0"/>
                <a:ea typeface="仿宋" panose="02010609060101010101" pitchFamily="49" charset="-122"/>
              </a:rPr>
              <a:t>1</a:t>
            </a:r>
            <a:r>
              <a:rPr lang="zh-CN" altLang="en-US" b="1" dirty="0" smtClean="0">
                <a:solidFill>
                  <a:srgbClr val="0070C0"/>
                </a:solidFill>
                <a:latin typeface="Times New Roman" panose="02020603050405020304" pitchFamily="18" charset="0"/>
                <a:ea typeface="仿宋" panose="02010609060101010101" pitchFamily="49" charset="-122"/>
              </a:rPr>
              <a:t>日计起</a:t>
            </a:r>
            <a:r>
              <a:rPr lang="zh-CN" altLang="en-US" dirty="0" smtClean="0">
                <a:latin typeface="Times New Roman" panose="02020603050405020304" pitchFamily="18" charset="0"/>
                <a:ea typeface="仿宋" panose="02010609060101010101" pitchFamily="49" charset="-122"/>
              </a:rPr>
              <a:t>，如</a:t>
            </a:r>
            <a:r>
              <a:rPr lang="en-US" altLang="zh-CN" dirty="0" smtClean="0">
                <a:latin typeface="Times New Roman" panose="02020603050405020304" pitchFamily="18" charset="0"/>
                <a:ea typeface="仿宋" panose="02010609060101010101" pitchFamily="49" charset="-122"/>
              </a:rPr>
              <a:t>2018</a:t>
            </a:r>
            <a:r>
              <a:rPr lang="zh-CN" altLang="en-US" dirty="0" smtClean="0">
                <a:latin typeface="Times New Roman" panose="02020603050405020304" pitchFamily="18" charset="0"/>
                <a:ea typeface="仿宋" panose="02010609060101010101" pitchFamily="49" charset="-122"/>
              </a:rPr>
              <a:t>结题，</a:t>
            </a:r>
            <a:r>
              <a:rPr lang="en-US" altLang="zh-CN" dirty="0" smtClean="0">
                <a:latin typeface="Times New Roman" panose="02020603050405020304" pitchFamily="18" charset="0"/>
                <a:ea typeface="仿宋" panose="02010609060101010101" pitchFamily="49" charset="-122"/>
              </a:rPr>
              <a:t>2019</a:t>
            </a:r>
            <a:r>
              <a:rPr lang="zh-CN" altLang="en-US" dirty="0" smtClean="0">
                <a:latin typeface="Times New Roman" panose="02020603050405020304" pitchFamily="18" charset="0"/>
                <a:ea typeface="仿宋" panose="02010609060101010101" pitchFamily="49" charset="-122"/>
              </a:rPr>
              <a:t>下达，</a:t>
            </a:r>
            <a:r>
              <a:rPr lang="en-US" altLang="zh-CN" dirty="0" smtClean="0">
                <a:latin typeface="Times New Roman" panose="02020603050405020304" pitchFamily="18" charset="0"/>
                <a:ea typeface="仿宋" panose="02010609060101010101" pitchFamily="49" charset="-122"/>
              </a:rPr>
              <a:t>2021</a:t>
            </a:r>
            <a:r>
              <a:rPr lang="zh-CN" altLang="en-US" dirty="0" smtClean="0">
                <a:latin typeface="Times New Roman" panose="02020603050405020304" pitchFamily="18" charset="0"/>
                <a:ea typeface="仿宋" panose="02010609060101010101" pitchFamily="49" charset="-122"/>
              </a:rPr>
              <a:t>年底截止使用）</a:t>
            </a:r>
            <a:endParaRPr lang="en-US" altLang="zh-CN" dirty="0" smtClean="0">
              <a:latin typeface="Times New Roman" panose="02020603050405020304" pitchFamily="18" charset="0"/>
              <a:ea typeface="仿宋" panose="02010609060101010101" pitchFamily="49" charset="-122"/>
            </a:endParaRPr>
          </a:p>
          <a:p>
            <a:pPr>
              <a:lnSpc>
                <a:spcPct val="150000"/>
              </a:lnSpc>
            </a:pPr>
            <a:r>
              <a:rPr lang="zh-CN" altLang="en-US" dirty="0" smtClean="0">
                <a:latin typeface="Times New Roman" panose="02020603050405020304" pitchFamily="18" charset="0"/>
                <a:ea typeface="仿宋" panose="02010609060101010101" pitchFamily="49" charset="-122"/>
              </a:rPr>
              <a:t>（四）</a:t>
            </a:r>
            <a:r>
              <a:rPr lang="zh-CN" altLang="en-US" b="1" dirty="0" smtClean="0">
                <a:solidFill>
                  <a:srgbClr val="C00000"/>
                </a:solidFill>
                <a:latin typeface="Times New Roman" panose="02020603050405020304" pitchFamily="18" charset="0"/>
                <a:ea typeface="仿宋" panose="02010609060101010101" pitchFamily="49" charset="-122"/>
              </a:rPr>
              <a:t>专家咨询费</a:t>
            </a:r>
            <a:r>
              <a:rPr lang="zh-CN" altLang="en-US" dirty="0" smtClean="0">
                <a:latin typeface="Times New Roman" panose="02020603050405020304" pitchFamily="18" charset="0"/>
                <a:ea typeface="仿宋" panose="02010609060101010101" pitchFamily="49" charset="-122"/>
              </a:rPr>
              <a:t>按</a:t>
            </a:r>
            <a:r>
              <a:rPr lang="en-US" altLang="zh-CN" dirty="0" smtClean="0">
                <a:latin typeface="Times New Roman" panose="02020603050405020304" pitchFamily="18" charset="0"/>
                <a:ea typeface="仿宋" panose="02010609060101010101" pitchFamily="49" charset="-122"/>
              </a:rPr>
              <a:t>《</a:t>
            </a:r>
            <a:r>
              <a:rPr lang="zh-CN" altLang="en-US" dirty="0" smtClean="0">
                <a:latin typeface="Times New Roman" panose="02020603050405020304" pitchFamily="18" charset="0"/>
                <a:ea typeface="仿宋" panose="02010609060101010101" pitchFamily="49" charset="-122"/>
              </a:rPr>
              <a:t>中央财政科研项目专家咨询费管理办法</a:t>
            </a:r>
            <a:r>
              <a:rPr lang="en-US" altLang="zh-CN" dirty="0" smtClean="0">
                <a:latin typeface="Times New Roman" panose="02020603050405020304" pitchFamily="18" charset="0"/>
                <a:ea typeface="仿宋" panose="02010609060101010101" pitchFamily="49" charset="-122"/>
              </a:rPr>
              <a:t>》</a:t>
            </a:r>
            <a:r>
              <a:rPr lang="zh-CN" altLang="en-US" dirty="0" smtClean="0">
                <a:latin typeface="Times New Roman" panose="02020603050405020304" pitchFamily="18" charset="0"/>
                <a:ea typeface="仿宋" panose="02010609060101010101" pitchFamily="49" charset="-122"/>
              </a:rPr>
              <a:t>执行</a:t>
            </a:r>
            <a:endParaRPr lang="en-US" altLang="zh-CN" dirty="0" smtClean="0">
              <a:latin typeface="Times New Roman" panose="02020603050405020304" pitchFamily="18" charset="0"/>
              <a:ea typeface="仿宋" panose="02010609060101010101" pitchFamily="49" charset="-122"/>
            </a:endParaRPr>
          </a:p>
        </p:txBody>
      </p:sp>
      <p:graphicFrame>
        <p:nvGraphicFramePr>
          <p:cNvPr id="6" name="表格 5"/>
          <p:cNvGraphicFramePr>
            <a:graphicFrameLocks noGrp="1"/>
          </p:cNvGraphicFramePr>
          <p:nvPr>
            <p:extLst>
              <p:ext uri="{D42A27DB-BD31-4B8C-83A1-F6EECF244321}">
                <p14:modId xmlns:p14="http://schemas.microsoft.com/office/powerpoint/2010/main" val="48028558"/>
              </p:ext>
            </p:extLst>
          </p:nvPr>
        </p:nvGraphicFramePr>
        <p:xfrm>
          <a:off x="1259632" y="2427734"/>
          <a:ext cx="6624736" cy="2240280"/>
        </p:xfrm>
        <a:graphic>
          <a:graphicData uri="http://schemas.openxmlformats.org/drawingml/2006/table">
            <a:tbl>
              <a:tblPr firstRow="1" firstCol="1" bandRow="1"/>
              <a:tblGrid>
                <a:gridCol w="1230308">
                  <a:extLst>
                    <a:ext uri="{9D8B030D-6E8A-4147-A177-3AD203B41FA5}">
                      <a16:colId xmlns="" xmlns:a16="http://schemas.microsoft.com/office/drawing/2014/main" val="708471572"/>
                    </a:ext>
                  </a:extLst>
                </a:gridCol>
                <a:gridCol w="3880202">
                  <a:extLst>
                    <a:ext uri="{9D8B030D-6E8A-4147-A177-3AD203B41FA5}">
                      <a16:colId xmlns="" xmlns:a16="http://schemas.microsoft.com/office/drawing/2014/main" val="2840038826"/>
                    </a:ext>
                  </a:extLst>
                </a:gridCol>
                <a:gridCol w="1514226">
                  <a:extLst>
                    <a:ext uri="{9D8B030D-6E8A-4147-A177-3AD203B41FA5}">
                      <a16:colId xmlns="" xmlns:a16="http://schemas.microsoft.com/office/drawing/2014/main" val="346014336"/>
                    </a:ext>
                  </a:extLst>
                </a:gridCol>
              </a:tblGrid>
              <a:tr h="250387">
                <a:tc>
                  <a:txBody>
                    <a:bodyPr/>
                    <a:lstStyle/>
                    <a:p>
                      <a:pPr algn="just">
                        <a:lnSpc>
                          <a:spcPct val="150000"/>
                        </a:lnSpc>
                        <a:spcAft>
                          <a:spcPts val="0"/>
                        </a:spcAft>
                        <a:tabLst>
                          <a:tab pos="2555875" algn="l"/>
                          <a:tab pos="4431665" algn="ctr"/>
                        </a:tabLst>
                      </a:pPr>
                      <a:r>
                        <a:rPr lang="zh-CN" sz="1400" kern="100" dirty="0">
                          <a:effectLst/>
                          <a:latin typeface="Times New Roman" panose="02020603050405020304" pitchFamily="18" charset="0"/>
                          <a:ea typeface="仿宋" panose="02010609060101010101" pitchFamily="49" charset="-122"/>
                          <a:cs typeface="Times New Roman" panose="02020603050405020304" pitchFamily="18" charset="0"/>
                        </a:rPr>
                        <a:t>组织形式</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654" marR="5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tabLst>
                          <a:tab pos="2555875" algn="l"/>
                          <a:tab pos="4431665" algn="ctr"/>
                        </a:tabLst>
                      </a:pPr>
                      <a:r>
                        <a:rPr lang="zh-CN" sz="1400" kern="100" dirty="0">
                          <a:effectLst/>
                          <a:latin typeface="Times New Roman" panose="02020603050405020304" pitchFamily="18" charset="0"/>
                          <a:ea typeface="仿宋" panose="02010609060101010101" pitchFamily="49" charset="-122"/>
                          <a:cs typeface="Times New Roman" panose="02020603050405020304" pitchFamily="18" charset="0"/>
                        </a:rPr>
                        <a:t>人员类别</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654" marR="5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tabLst>
                          <a:tab pos="2555875" algn="l"/>
                          <a:tab pos="4431665" algn="ctr"/>
                        </a:tabLst>
                      </a:pPr>
                      <a:r>
                        <a:rPr lang="zh-CN" sz="1400" kern="100">
                          <a:effectLst/>
                          <a:latin typeface="Times New Roman" panose="02020603050405020304" pitchFamily="18" charset="0"/>
                          <a:ea typeface="仿宋" panose="02010609060101010101" pitchFamily="49" charset="-122"/>
                          <a:cs typeface="Times New Roman" panose="02020603050405020304" pitchFamily="18" charset="0"/>
                        </a:rPr>
                        <a:t>税后标准</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654" marR="5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3331538"/>
                  </a:ext>
                </a:extLst>
              </a:tr>
              <a:tr h="250387">
                <a:tc rowSpan="4">
                  <a:txBody>
                    <a:bodyPr/>
                    <a:lstStyle/>
                    <a:p>
                      <a:pPr algn="just">
                        <a:lnSpc>
                          <a:spcPct val="150000"/>
                        </a:lnSpc>
                        <a:spcAft>
                          <a:spcPts val="0"/>
                        </a:spcAft>
                        <a:tabLst>
                          <a:tab pos="2555875" algn="l"/>
                          <a:tab pos="4431665" algn="ctr"/>
                        </a:tabLst>
                      </a:pPr>
                      <a:r>
                        <a:rPr lang="zh-CN" sz="1400" kern="100">
                          <a:effectLst/>
                          <a:latin typeface="Times New Roman" panose="02020603050405020304" pitchFamily="18" charset="0"/>
                          <a:ea typeface="仿宋" panose="02010609060101010101" pitchFamily="49" charset="-122"/>
                          <a:cs typeface="Times New Roman" panose="02020603050405020304" pitchFamily="18" charset="0"/>
                        </a:rPr>
                        <a:t>会议</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654" marR="5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tabLst>
                          <a:tab pos="2555875" algn="l"/>
                          <a:tab pos="4431665" algn="ctr"/>
                        </a:tabLst>
                      </a:pPr>
                      <a:r>
                        <a:rPr lang="zh-CN" sz="1400" kern="100" dirty="0">
                          <a:effectLst/>
                          <a:latin typeface="Times New Roman" panose="02020603050405020304" pitchFamily="18" charset="0"/>
                          <a:ea typeface="仿宋" panose="02010609060101010101" pitchFamily="49" charset="-122"/>
                          <a:cs typeface="Times New Roman" panose="02020603050405020304" pitchFamily="18" charset="0"/>
                        </a:rPr>
                        <a:t>高级专业技术职称人员</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654" marR="5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tabLst>
                          <a:tab pos="2555875" algn="l"/>
                          <a:tab pos="4431665" algn="ctr"/>
                        </a:tabLst>
                      </a:pPr>
                      <a:r>
                        <a:rPr lang="en-US" sz="1400" kern="100" dirty="0">
                          <a:effectLst/>
                          <a:latin typeface="Times New Roman" panose="02020603050405020304" pitchFamily="18" charset="0"/>
                          <a:ea typeface="仿宋" panose="02010609060101010101" pitchFamily="49" charset="-122"/>
                          <a:cs typeface="Times New Roman" panose="02020603050405020304" pitchFamily="18" charset="0"/>
                        </a:rPr>
                        <a:t>1500-2400/</a:t>
                      </a:r>
                      <a:r>
                        <a:rPr lang="zh-CN" sz="1400" kern="100" dirty="0">
                          <a:effectLst/>
                          <a:latin typeface="Times New Roman" panose="02020603050405020304" pitchFamily="18" charset="0"/>
                          <a:ea typeface="仿宋" panose="02010609060101010101" pitchFamily="49" charset="-122"/>
                          <a:cs typeface="Times New Roman" panose="02020603050405020304" pitchFamily="18" charset="0"/>
                        </a:rPr>
                        <a:t>人天</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654" marR="5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920427988"/>
                  </a:ext>
                </a:extLst>
              </a:tr>
              <a:tr h="250387">
                <a:tc vMerge="1">
                  <a:txBody>
                    <a:bodyPr/>
                    <a:lstStyle/>
                    <a:p>
                      <a:endParaRPr lang="zh-CN" altLang="en-US"/>
                    </a:p>
                  </a:txBody>
                  <a:tcPr/>
                </a:tc>
                <a:tc>
                  <a:txBody>
                    <a:bodyPr/>
                    <a:lstStyle/>
                    <a:p>
                      <a:pPr algn="just">
                        <a:lnSpc>
                          <a:spcPct val="150000"/>
                        </a:lnSpc>
                        <a:spcAft>
                          <a:spcPts val="0"/>
                        </a:spcAft>
                        <a:tabLst>
                          <a:tab pos="2555875" algn="l"/>
                          <a:tab pos="4431665" algn="ctr"/>
                        </a:tabLst>
                      </a:pPr>
                      <a:r>
                        <a:rPr lang="zh-CN" sz="1400" kern="100" dirty="0">
                          <a:effectLst/>
                          <a:latin typeface="Times New Roman" panose="02020603050405020304" pitchFamily="18" charset="0"/>
                          <a:ea typeface="仿宋" panose="02010609060101010101" pitchFamily="49" charset="-122"/>
                          <a:cs typeface="Times New Roman" panose="02020603050405020304" pitchFamily="18" charset="0"/>
                        </a:rPr>
                        <a:t>其他专业人员</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654" marR="5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tabLst>
                          <a:tab pos="2555875" algn="l"/>
                          <a:tab pos="4431665" algn="ctr"/>
                        </a:tabLst>
                      </a:pPr>
                      <a:r>
                        <a:rPr lang="en-US" sz="1400" kern="100">
                          <a:effectLst/>
                          <a:latin typeface="Times New Roman" panose="02020603050405020304" pitchFamily="18" charset="0"/>
                          <a:ea typeface="仿宋" panose="02010609060101010101" pitchFamily="49" charset="-122"/>
                          <a:cs typeface="Times New Roman" panose="02020603050405020304" pitchFamily="18" charset="0"/>
                        </a:rPr>
                        <a:t>900-1500/</a:t>
                      </a:r>
                      <a:r>
                        <a:rPr lang="zh-CN" sz="1400" kern="100">
                          <a:effectLst/>
                          <a:latin typeface="Times New Roman" panose="02020603050405020304" pitchFamily="18" charset="0"/>
                          <a:ea typeface="仿宋" panose="02010609060101010101" pitchFamily="49" charset="-122"/>
                          <a:cs typeface="Times New Roman" panose="02020603050405020304" pitchFamily="18" charset="0"/>
                        </a:rPr>
                        <a:t>人天</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654" marR="5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3004820451"/>
                  </a:ext>
                </a:extLst>
              </a:tr>
              <a:tr h="250387">
                <a:tc vMerge="1">
                  <a:txBody>
                    <a:bodyPr/>
                    <a:lstStyle/>
                    <a:p>
                      <a:endParaRPr lang="zh-CN" altLang="en-US"/>
                    </a:p>
                  </a:txBody>
                  <a:tcPr/>
                </a:tc>
                <a:tc>
                  <a:txBody>
                    <a:bodyPr/>
                    <a:lstStyle/>
                    <a:p>
                      <a:pPr algn="just">
                        <a:lnSpc>
                          <a:spcPct val="150000"/>
                        </a:lnSpc>
                        <a:spcAft>
                          <a:spcPts val="0"/>
                        </a:spcAft>
                        <a:tabLst>
                          <a:tab pos="2555875" algn="l"/>
                          <a:tab pos="4431665" algn="ctr"/>
                        </a:tabLst>
                      </a:pPr>
                      <a:r>
                        <a:rPr lang="zh-CN" sz="1400" kern="100" dirty="0">
                          <a:effectLst/>
                          <a:latin typeface="Times New Roman" panose="02020603050405020304" pitchFamily="18" charset="0"/>
                          <a:ea typeface="仿宋" panose="02010609060101010101" pitchFamily="49" charset="-122"/>
                          <a:cs typeface="Times New Roman" panose="02020603050405020304" pitchFamily="18" charset="0"/>
                        </a:rPr>
                        <a:t>院士、全国知名专家</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654" marR="5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tabLst>
                          <a:tab pos="2555875" algn="l"/>
                          <a:tab pos="4431665" algn="ctr"/>
                        </a:tabLst>
                      </a:pPr>
                      <a:r>
                        <a:rPr lang="en-US" sz="1400" kern="100">
                          <a:effectLst/>
                          <a:latin typeface="Times New Roman" panose="02020603050405020304" pitchFamily="18" charset="0"/>
                          <a:ea typeface="仿宋" panose="02010609060101010101" pitchFamily="49" charset="-122"/>
                          <a:cs typeface="Times New Roman" panose="02020603050405020304" pitchFamily="18" charset="0"/>
                        </a:rPr>
                        <a:t>2250-3600/</a:t>
                      </a:r>
                      <a:r>
                        <a:rPr lang="zh-CN" sz="1400" kern="100">
                          <a:effectLst/>
                          <a:latin typeface="Times New Roman" panose="02020603050405020304" pitchFamily="18" charset="0"/>
                          <a:ea typeface="仿宋" panose="02010609060101010101" pitchFamily="49" charset="-122"/>
                          <a:cs typeface="Times New Roman" panose="02020603050405020304" pitchFamily="18" charset="0"/>
                        </a:rPr>
                        <a:t>人天</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654" marR="5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926151957"/>
                  </a:ext>
                </a:extLst>
              </a:tr>
              <a:tr h="500774">
                <a:tc vMerge="1">
                  <a:txBody>
                    <a:bodyPr/>
                    <a:lstStyle/>
                    <a:p>
                      <a:endParaRPr lang="zh-CN" altLang="en-US"/>
                    </a:p>
                  </a:txBody>
                  <a:tcPr/>
                </a:tc>
                <a:tc gridSpan="2">
                  <a:txBody>
                    <a:bodyPr/>
                    <a:lstStyle/>
                    <a:p>
                      <a:pPr algn="just">
                        <a:lnSpc>
                          <a:spcPct val="150000"/>
                        </a:lnSpc>
                        <a:spcAft>
                          <a:spcPts val="0"/>
                        </a:spcAft>
                        <a:tabLst>
                          <a:tab pos="2555875" algn="l"/>
                          <a:tab pos="4431665" algn="ctr"/>
                        </a:tabLst>
                      </a:pPr>
                      <a:r>
                        <a:rPr lang="zh-CN" sz="1400" kern="100" dirty="0">
                          <a:effectLst/>
                          <a:latin typeface="Times New Roman" panose="02020603050405020304" pitchFamily="18" charset="0"/>
                          <a:ea typeface="仿宋" panose="02010609060101010101" pitchFamily="49" charset="-122"/>
                          <a:cs typeface="Times New Roman" panose="02020603050405020304" pitchFamily="18" charset="0"/>
                        </a:rPr>
                        <a:t>如半天，按上述标准的</a:t>
                      </a:r>
                      <a:r>
                        <a:rPr lang="en-US" sz="1400" kern="100" dirty="0">
                          <a:effectLst/>
                          <a:latin typeface="Times New Roman" panose="02020603050405020304" pitchFamily="18" charset="0"/>
                          <a:ea typeface="仿宋" panose="02010609060101010101" pitchFamily="49" charset="-122"/>
                          <a:cs typeface="Times New Roman" panose="02020603050405020304" pitchFamily="18" charset="0"/>
                        </a:rPr>
                        <a:t>60%</a:t>
                      </a:r>
                      <a:r>
                        <a:rPr lang="zh-CN" sz="1400" kern="100" dirty="0">
                          <a:effectLst/>
                          <a:latin typeface="Times New Roman" panose="02020603050405020304" pitchFamily="18" charset="0"/>
                          <a:ea typeface="仿宋" panose="02010609060101010101" pitchFamily="49" charset="-122"/>
                          <a:cs typeface="Times New Roman" panose="02020603050405020304" pitchFamily="18" charset="0"/>
                        </a:rPr>
                        <a:t>执行；</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555875" algn="l"/>
                          <a:tab pos="4431665" algn="ctr"/>
                        </a:tabLst>
                      </a:pPr>
                      <a:r>
                        <a:rPr lang="zh-CN" sz="1400" kern="100" dirty="0">
                          <a:effectLst/>
                          <a:latin typeface="Times New Roman" panose="02020603050405020304" pitchFamily="18" charset="0"/>
                          <a:ea typeface="仿宋" panose="02010609060101010101" pitchFamily="49" charset="-122"/>
                          <a:cs typeface="Times New Roman" panose="02020603050405020304" pitchFamily="18" charset="0"/>
                        </a:rPr>
                        <a:t>如超过</a:t>
                      </a:r>
                      <a:r>
                        <a:rPr lang="en-US" sz="1400" kern="100" dirty="0">
                          <a:effectLst/>
                          <a:latin typeface="Times New Roman" panose="02020603050405020304" pitchFamily="18" charset="0"/>
                          <a:ea typeface="仿宋" panose="02010609060101010101" pitchFamily="49" charset="-122"/>
                          <a:cs typeface="Times New Roman" panose="02020603050405020304" pitchFamily="18" charset="0"/>
                        </a:rPr>
                        <a:t>2</a:t>
                      </a:r>
                      <a:r>
                        <a:rPr lang="zh-CN" sz="1400" kern="100" dirty="0">
                          <a:effectLst/>
                          <a:latin typeface="Times New Roman" panose="02020603050405020304" pitchFamily="18" charset="0"/>
                          <a:ea typeface="仿宋" panose="02010609060101010101" pitchFamily="49" charset="-122"/>
                          <a:cs typeface="Times New Roman" panose="02020603050405020304" pitchFamily="18" charset="0"/>
                        </a:rPr>
                        <a:t>天，前</a:t>
                      </a:r>
                      <a:r>
                        <a:rPr lang="en-US" sz="1400" kern="100" dirty="0">
                          <a:effectLst/>
                          <a:latin typeface="Times New Roman" panose="02020603050405020304" pitchFamily="18" charset="0"/>
                          <a:ea typeface="仿宋" panose="02010609060101010101" pitchFamily="49" charset="-122"/>
                          <a:cs typeface="Times New Roman" panose="02020603050405020304" pitchFamily="18" charset="0"/>
                        </a:rPr>
                        <a:t>2</a:t>
                      </a:r>
                      <a:r>
                        <a:rPr lang="zh-CN" sz="1400" kern="100" dirty="0">
                          <a:effectLst/>
                          <a:latin typeface="Times New Roman" panose="02020603050405020304" pitchFamily="18" charset="0"/>
                          <a:ea typeface="仿宋" panose="02010609060101010101" pitchFamily="49" charset="-122"/>
                          <a:cs typeface="Times New Roman" panose="02020603050405020304" pitchFamily="18" charset="0"/>
                        </a:rPr>
                        <a:t>天按标准发放，第</a:t>
                      </a:r>
                      <a:r>
                        <a:rPr lang="en-US" sz="1400" kern="100" dirty="0">
                          <a:effectLst/>
                          <a:latin typeface="Times New Roman" panose="02020603050405020304" pitchFamily="18" charset="0"/>
                          <a:ea typeface="仿宋" panose="02010609060101010101" pitchFamily="49" charset="-122"/>
                          <a:cs typeface="Times New Roman" panose="02020603050405020304" pitchFamily="18" charset="0"/>
                        </a:rPr>
                        <a:t>3</a:t>
                      </a:r>
                      <a:r>
                        <a:rPr lang="zh-CN" sz="1400" kern="100" dirty="0">
                          <a:effectLst/>
                          <a:latin typeface="Times New Roman" panose="02020603050405020304" pitchFamily="18" charset="0"/>
                          <a:ea typeface="仿宋" panose="02010609060101010101" pitchFamily="49" charset="-122"/>
                          <a:cs typeface="Times New Roman" panose="02020603050405020304" pitchFamily="18" charset="0"/>
                        </a:rPr>
                        <a:t>天及以后按标准的</a:t>
                      </a:r>
                      <a:r>
                        <a:rPr lang="en-US" sz="1400" kern="100" dirty="0">
                          <a:effectLst/>
                          <a:latin typeface="Times New Roman" panose="02020603050405020304" pitchFamily="18" charset="0"/>
                          <a:ea typeface="仿宋" panose="02010609060101010101" pitchFamily="49" charset="-122"/>
                          <a:cs typeface="Times New Roman" panose="02020603050405020304" pitchFamily="18" charset="0"/>
                        </a:rPr>
                        <a:t>50%</a:t>
                      </a:r>
                      <a:r>
                        <a:rPr lang="zh-CN" sz="1400" kern="100" dirty="0">
                          <a:effectLst/>
                          <a:latin typeface="Times New Roman" panose="02020603050405020304" pitchFamily="18" charset="0"/>
                          <a:ea typeface="仿宋" panose="02010609060101010101" pitchFamily="49" charset="-122"/>
                          <a:cs typeface="Times New Roman" panose="02020603050405020304" pitchFamily="18" charset="0"/>
                        </a:rPr>
                        <a:t>执行</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654" marR="5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CN" altLang="en-US"/>
                    </a:p>
                  </a:txBody>
                  <a:tcPr/>
                </a:tc>
                <a:extLst>
                  <a:ext uri="{0D108BD9-81ED-4DB2-BD59-A6C34878D82A}">
                    <a16:rowId xmlns="" xmlns:a16="http://schemas.microsoft.com/office/drawing/2014/main" val="1499867981"/>
                  </a:ext>
                </a:extLst>
              </a:tr>
              <a:tr h="250387">
                <a:tc>
                  <a:txBody>
                    <a:bodyPr/>
                    <a:lstStyle/>
                    <a:p>
                      <a:pPr algn="just">
                        <a:lnSpc>
                          <a:spcPct val="150000"/>
                        </a:lnSpc>
                        <a:spcAft>
                          <a:spcPts val="0"/>
                        </a:spcAft>
                        <a:tabLst>
                          <a:tab pos="2555875" algn="l"/>
                          <a:tab pos="4431665" algn="ctr"/>
                        </a:tabLst>
                      </a:pPr>
                      <a:r>
                        <a:rPr lang="zh-CN" sz="1400" kern="100">
                          <a:effectLst/>
                          <a:latin typeface="Times New Roman" panose="02020603050405020304" pitchFamily="18" charset="0"/>
                          <a:ea typeface="仿宋" panose="02010609060101010101" pitchFamily="49" charset="-122"/>
                          <a:cs typeface="Times New Roman" panose="02020603050405020304" pitchFamily="18" charset="0"/>
                        </a:rPr>
                        <a:t>通讯</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3654" marR="5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just">
                        <a:lnSpc>
                          <a:spcPct val="150000"/>
                        </a:lnSpc>
                        <a:spcAft>
                          <a:spcPts val="0"/>
                        </a:spcAft>
                        <a:tabLst>
                          <a:tab pos="2555875" algn="l"/>
                          <a:tab pos="4431665" algn="ctr"/>
                        </a:tabLst>
                      </a:pPr>
                      <a:r>
                        <a:rPr lang="zh-CN" sz="1400" kern="100" dirty="0">
                          <a:effectLst/>
                          <a:latin typeface="Times New Roman" panose="02020603050405020304" pitchFamily="18" charset="0"/>
                          <a:ea typeface="仿宋" panose="02010609060101010101" pitchFamily="49" charset="-122"/>
                          <a:cs typeface="Times New Roman" panose="02020603050405020304" pitchFamily="18" charset="0"/>
                        </a:rPr>
                        <a:t>按标准的</a:t>
                      </a:r>
                      <a:r>
                        <a:rPr lang="en-US" sz="1400" kern="100" dirty="0">
                          <a:effectLst/>
                          <a:latin typeface="Times New Roman" panose="02020603050405020304" pitchFamily="18" charset="0"/>
                          <a:ea typeface="仿宋" panose="02010609060101010101" pitchFamily="49" charset="-122"/>
                          <a:cs typeface="Times New Roman" panose="02020603050405020304" pitchFamily="18" charset="0"/>
                        </a:rPr>
                        <a:t>20%~50%</a:t>
                      </a:r>
                      <a:r>
                        <a:rPr lang="zh-CN" sz="1400" kern="100" dirty="0">
                          <a:effectLst/>
                          <a:latin typeface="Times New Roman" panose="02020603050405020304" pitchFamily="18" charset="0"/>
                          <a:ea typeface="仿宋" panose="02010609060101010101" pitchFamily="49" charset="-122"/>
                          <a:cs typeface="Times New Roman" panose="02020603050405020304" pitchFamily="18" charset="0"/>
                        </a:rPr>
                        <a:t>执行</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654" marR="5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CN" altLang="en-US"/>
                    </a:p>
                  </a:txBody>
                  <a:tcPr/>
                </a:tc>
                <a:extLst>
                  <a:ext uri="{0D108BD9-81ED-4DB2-BD59-A6C34878D82A}">
                    <a16:rowId xmlns="" xmlns:a16="http://schemas.microsoft.com/office/drawing/2014/main" val="2795473484"/>
                  </a:ext>
                </a:extLst>
              </a:tr>
            </a:tbl>
          </a:graphicData>
        </a:graphic>
      </p:graphicFrame>
    </p:spTree>
    <p:extLst>
      <p:ext uri="{BB962C8B-B14F-4D97-AF65-F5344CB8AC3E}">
        <p14:creationId xmlns:p14="http://schemas.microsoft.com/office/powerpoint/2010/main" val="116475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91580" y="4731990"/>
            <a:ext cx="2484276" cy="4115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3128064"/>
            <a:ext cx="6552728" cy="4601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55576" y="1923678"/>
            <a:ext cx="7488832" cy="7920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55576" y="527065"/>
            <a:ext cx="7632848" cy="4708981"/>
          </a:xfrm>
          <a:prstGeom prst="rect">
            <a:avLst/>
          </a:prstGeom>
        </p:spPr>
        <p:txBody>
          <a:bodyPr wrap="square">
            <a:spAutoFit/>
          </a:bodyPr>
          <a:lstStyle/>
          <a:p>
            <a:pPr>
              <a:lnSpc>
                <a:spcPct val="150000"/>
              </a:lnSpc>
            </a:pPr>
            <a:r>
              <a:rPr lang="zh-CN" altLang="en-US" sz="2000" b="1" dirty="0" smtClean="0">
                <a:solidFill>
                  <a:srgbClr val="C00000"/>
                </a:solidFill>
                <a:latin typeface="Times New Roman" panose="02020603050405020304" pitchFamily="18" charset="0"/>
                <a:ea typeface="仿宋" panose="02010609060101010101" pitchFamily="49" charset="-122"/>
              </a:rPr>
              <a:t>预算编制：科目要点</a:t>
            </a:r>
            <a:endParaRPr lang="en-US" altLang="zh-CN" sz="2000" b="1" dirty="0" smtClean="0">
              <a:solidFill>
                <a:srgbClr val="C00000"/>
              </a:solidFill>
              <a:latin typeface="Times New Roman" panose="02020603050405020304" pitchFamily="18" charset="0"/>
              <a:ea typeface="仿宋" panose="02010609060101010101" pitchFamily="49" charset="-122"/>
            </a:endParaRPr>
          </a:p>
          <a:p>
            <a:pPr>
              <a:lnSpc>
                <a:spcPct val="150000"/>
              </a:lnSpc>
            </a:pPr>
            <a:r>
              <a:rPr lang="zh-CN" altLang="en-US"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（一）设备费（不予调增）</a:t>
            </a:r>
            <a:endParaRPr lang="en-US" altLang="zh-CN"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endParaRPr>
          </a:p>
          <a:p>
            <a:pPr>
              <a:lnSpc>
                <a:spcPct val="150000"/>
              </a:lnSpc>
            </a:pPr>
            <a:r>
              <a:rPr lang="zh-CN" altLang="en-US" dirty="0" smtClean="0">
                <a:latin typeface="Times New Roman" panose="02020603050405020304" pitchFamily="18" charset="0"/>
                <a:ea typeface="仿宋" panose="02010609060101010101" pitchFamily="49" charset="-122"/>
              </a:rPr>
              <a:t>购置或试制专用仪器设备</a:t>
            </a:r>
            <a:endParaRPr lang="en-US" altLang="zh-CN" dirty="0" smtClean="0">
              <a:latin typeface="Times New Roman" panose="02020603050405020304" pitchFamily="18" charset="0"/>
              <a:ea typeface="仿宋" panose="02010609060101010101" pitchFamily="49" charset="-122"/>
            </a:endParaRPr>
          </a:p>
          <a:p>
            <a:pPr>
              <a:lnSpc>
                <a:spcPct val="150000"/>
              </a:lnSpc>
            </a:pPr>
            <a:r>
              <a:rPr lang="zh-CN" alt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不能列支：</a:t>
            </a:r>
            <a:r>
              <a:rPr lang="zh-CN" altLang="en-US" dirty="0" smtClean="0">
                <a:latin typeface="Times New Roman" panose="02020603050405020304" pitchFamily="18" charset="0"/>
                <a:ea typeface="仿宋" panose="02010609060101010101" pitchFamily="49" charset="-122"/>
              </a:rPr>
              <a:t>设备维修费、实验室改造费、通用性办公设备（如打印机、投影仪、办公用笔记本电脑等）</a:t>
            </a:r>
            <a:endParaRPr lang="en-US" altLang="zh-CN" dirty="0" smtClean="0">
              <a:latin typeface="Times New Roman" panose="02020603050405020304" pitchFamily="18" charset="0"/>
              <a:ea typeface="仿宋" panose="02010609060101010101" pitchFamily="49" charset="-122"/>
            </a:endParaRPr>
          </a:p>
          <a:p>
            <a:pPr>
              <a:lnSpc>
                <a:spcPct val="150000"/>
              </a:lnSpc>
            </a:pPr>
            <a:r>
              <a:rPr lang="zh-CN" altLang="en-US"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（二）材料费</a:t>
            </a:r>
            <a:endParaRPr lang="en-US" altLang="zh-CN"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endParaRPr>
          </a:p>
          <a:p>
            <a:pPr>
              <a:lnSpc>
                <a:spcPct val="150000"/>
              </a:lnSpc>
            </a:pPr>
            <a:r>
              <a:rPr lang="zh-CN" alt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不能列支：</a:t>
            </a:r>
            <a:r>
              <a:rPr lang="zh-CN" altLang="en-US" dirty="0" smtClean="0">
                <a:latin typeface="Times New Roman" panose="02020603050405020304" pitchFamily="18" charset="0"/>
                <a:ea typeface="仿宋" panose="02010609060101010101" pitchFamily="49" charset="-122"/>
              </a:rPr>
              <a:t>通用的办公材料（打印配件、硬盘、纸张、硒鼓等）</a:t>
            </a:r>
            <a:endParaRPr lang="en-US" altLang="zh-CN" dirty="0" smtClean="0">
              <a:latin typeface="Times New Roman" panose="02020603050405020304" pitchFamily="18" charset="0"/>
              <a:ea typeface="仿宋" panose="02010609060101010101" pitchFamily="49" charset="-122"/>
            </a:endParaRPr>
          </a:p>
          <a:p>
            <a:pPr>
              <a:lnSpc>
                <a:spcPct val="150000"/>
              </a:lnSpc>
            </a:pPr>
            <a:r>
              <a:rPr lang="zh-CN" altLang="en-US"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（三）燃料动力费</a:t>
            </a:r>
            <a:endParaRPr lang="en-US" altLang="zh-CN"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endParaRPr>
          </a:p>
          <a:p>
            <a:pPr>
              <a:lnSpc>
                <a:spcPct val="150000"/>
              </a:lnSpc>
            </a:pPr>
            <a:r>
              <a:rPr lang="zh-CN" altLang="en-US" dirty="0" smtClean="0">
                <a:latin typeface="Times New Roman" panose="02020603050405020304" pitchFamily="18" charset="0"/>
                <a:ea typeface="仿宋" panose="02010609060101010101" pitchFamily="49" charset="-122"/>
              </a:rPr>
              <a:t>大型仪器设备、专用科学装置等运行发生的可单独计量的水、电、气、燃料消耗费用等，</a:t>
            </a:r>
            <a:r>
              <a:rPr lang="zh-CN" altLang="en-US" b="1" dirty="0" smtClean="0">
                <a:solidFill>
                  <a:srgbClr val="C00000"/>
                </a:solidFill>
                <a:latin typeface="Times New Roman" panose="02020603050405020304" pitchFamily="18" charset="0"/>
                <a:ea typeface="仿宋" panose="02010609060101010101" pitchFamily="49" charset="-122"/>
              </a:rPr>
              <a:t>不是实验室或办公室的“水电气暖”费用！！！</a:t>
            </a:r>
            <a:endParaRPr lang="en-US" altLang="zh-CN" b="1" dirty="0" smtClean="0">
              <a:solidFill>
                <a:srgbClr val="C00000"/>
              </a:solidFill>
              <a:latin typeface="Times New Roman" panose="02020603050405020304" pitchFamily="18" charset="0"/>
              <a:ea typeface="仿宋" panose="02010609060101010101" pitchFamily="49" charset="-122"/>
            </a:endParaRPr>
          </a:p>
          <a:p>
            <a:pPr>
              <a:lnSpc>
                <a:spcPct val="150000"/>
              </a:lnSpc>
            </a:pPr>
            <a:r>
              <a:rPr lang="zh-CN" alt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不能列支：</a:t>
            </a:r>
            <a:r>
              <a:rPr lang="zh-CN" altLang="en-US" dirty="0" smtClean="0">
                <a:latin typeface="Times New Roman" panose="02020603050405020304" pitchFamily="18" charset="0"/>
                <a:ea typeface="仿宋" panose="02010609060101010101" pitchFamily="49" charset="-122"/>
              </a:rPr>
              <a:t>汽车加油费</a:t>
            </a:r>
            <a:endParaRPr lang="en-US" altLang="zh-CN" dirty="0">
              <a:latin typeface="Times New Roman" panose="02020603050405020304" pitchFamily="18" charset="0"/>
              <a:ea typeface="仿宋" panose="02010609060101010101" pitchFamily="49" charset="-122"/>
            </a:endParaRPr>
          </a:p>
        </p:txBody>
      </p:sp>
      <p:sp>
        <p:nvSpPr>
          <p:cNvPr id="2" name="矩形 1"/>
          <p:cNvSpPr/>
          <p:nvPr/>
        </p:nvSpPr>
        <p:spPr>
          <a:xfrm>
            <a:off x="899592" y="114767"/>
            <a:ext cx="4097597"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注意事项</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9</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：预算编制</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grpSp>
        <p:nvGrpSpPr>
          <p:cNvPr id="10" name="组合 9"/>
          <p:cNvGrpSpPr/>
          <p:nvPr/>
        </p:nvGrpSpPr>
        <p:grpSpPr>
          <a:xfrm>
            <a:off x="4788024" y="3755709"/>
            <a:ext cx="1850942" cy="546588"/>
            <a:chOff x="5508104" y="3733524"/>
            <a:chExt cx="1850942" cy="546588"/>
          </a:xfrm>
        </p:grpSpPr>
        <p:sp>
          <p:nvSpPr>
            <p:cNvPr id="8" name="圆角矩形标注 7"/>
            <p:cNvSpPr/>
            <p:nvPr/>
          </p:nvSpPr>
          <p:spPr>
            <a:xfrm>
              <a:off x="5508104" y="3776056"/>
              <a:ext cx="1728192" cy="504056"/>
            </a:xfrm>
            <a:prstGeom prst="wedgeRoundRectCallout">
              <a:avLst>
                <a:gd name="adj1" fmla="val -20286"/>
                <a:gd name="adj2" fmla="val 96250"/>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558846" y="3733524"/>
              <a:ext cx="1800200" cy="523220"/>
            </a:xfrm>
            <a:prstGeom prst="rect">
              <a:avLst/>
            </a:prstGeom>
            <a:noFill/>
          </p:spPr>
          <p:txBody>
            <a:bodyPr wrap="square" rtlCol="0">
              <a:spAutoFit/>
            </a:bodyPr>
            <a:lstStyle/>
            <a:p>
              <a:r>
                <a:rPr lang="zh-CN" altLang="en-US" sz="28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间接费用</a:t>
              </a:r>
              <a:endPar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p:txBody>
        </p:sp>
      </p:grpSp>
    </p:spTree>
    <p:extLst>
      <p:ext uri="{BB962C8B-B14F-4D97-AF65-F5344CB8AC3E}">
        <p14:creationId xmlns:p14="http://schemas.microsoft.com/office/powerpoint/2010/main" val="35901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83568" y="3507854"/>
            <a:ext cx="6840760"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83568" y="1851670"/>
            <a:ext cx="7632848" cy="8640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83568" y="987574"/>
            <a:ext cx="3600400"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99592" y="114767"/>
            <a:ext cx="4097597"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注意事项</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9</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：预算编制</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
        <p:nvSpPr>
          <p:cNvPr id="3" name="矩形 2"/>
          <p:cNvSpPr/>
          <p:nvPr/>
        </p:nvSpPr>
        <p:spPr>
          <a:xfrm>
            <a:off x="683568" y="555526"/>
            <a:ext cx="7704856" cy="5078313"/>
          </a:xfrm>
          <a:prstGeom prst="rect">
            <a:avLst/>
          </a:prstGeom>
        </p:spPr>
        <p:txBody>
          <a:bodyPr wrap="square">
            <a:spAutoFit/>
          </a:bodyPr>
          <a:lstStyle/>
          <a:p>
            <a:pPr>
              <a:lnSpc>
                <a:spcPct val="150000"/>
              </a:lnSpc>
            </a:pPr>
            <a:r>
              <a:rPr lang="zh-CN" altLang="en-US"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（四）差旅</a:t>
            </a:r>
            <a:r>
              <a:rPr lang="en-US" altLang="zh-CN"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a:t>
            </a:r>
            <a:r>
              <a:rPr lang="zh-CN" altLang="en-US"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会议</a:t>
            </a:r>
            <a:r>
              <a:rPr lang="en-US" altLang="zh-CN"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a:t>
            </a:r>
            <a:r>
              <a:rPr lang="zh-CN" altLang="en-US"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国际合作交流费</a:t>
            </a:r>
            <a:endParaRPr lang="en-US" altLang="zh-CN"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endParaRPr>
          </a:p>
          <a:p>
            <a:pPr>
              <a:lnSpc>
                <a:spcPct val="150000"/>
              </a:lnSpc>
            </a:pP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不能列支：</a:t>
            </a:r>
            <a:r>
              <a:rPr lang="zh-CN" altLang="en-US" dirty="0" smtClean="0">
                <a:latin typeface="Times New Roman" panose="02020603050405020304" pitchFamily="18" charset="0"/>
                <a:ea typeface="仿宋" panose="02010609060101010101" pitchFamily="49" charset="-122"/>
              </a:rPr>
              <a:t>讲课费、专家咨询费</a:t>
            </a:r>
            <a:endParaRPr lang="en-US" altLang="zh-CN" dirty="0" smtClean="0">
              <a:latin typeface="Times New Roman" panose="02020603050405020304" pitchFamily="18" charset="0"/>
              <a:ea typeface="仿宋" panose="02010609060101010101" pitchFamily="49" charset="-122"/>
            </a:endParaRPr>
          </a:p>
          <a:p>
            <a:pPr>
              <a:lnSpc>
                <a:spcPct val="150000"/>
              </a:lnSpc>
            </a:pPr>
            <a:r>
              <a:rPr lang="zh-CN" altLang="en-US"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（五）出版</a:t>
            </a:r>
            <a:r>
              <a:rPr lang="en-US" altLang="zh-CN"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a:t>
            </a:r>
            <a:r>
              <a:rPr lang="zh-CN" altLang="en-US"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文献</a:t>
            </a:r>
            <a:r>
              <a:rPr lang="en-US" altLang="zh-CN"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a:t>
            </a:r>
            <a:r>
              <a:rPr lang="zh-CN" altLang="en-US"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信息传播</a:t>
            </a:r>
            <a:r>
              <a:rPr lang="en-US" altLang="zh-CN"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a:t>
            </a:r>
            <a:r>
              <a:rPr lang="zh-CN" altLang="en-US"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知识产权事务费</a:t>
            </a:r>
            <a:endParaRPr lang="en-US" altLang="zh-CN"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endParaRPr>
          </a:p>
          <a:p>
            <a:pPr>
              <a:lnSpc>
                <a:spcPct val="150000"/>
              </a:lnSpc>
            </a:pP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不能列支：</a:t>
            </a:r>
            <a:r>
              <a:rPr lang="zh-CN" altLang="en-US" dirty="0" smtClean="0">
                <a:latin typeface="Times New Roman" panose="02020603050405020304" pitchFamily="18" charset="0"/>
                <a:ea typeface="仿宋" panose="02010609060101010101" pitchFamily="49" charset="-122"/>
              </a:rPr>
              <a:t>通用的办公软件、电话费、网络费、专利维护费、论文润色费、修改费、编辑费、毕业论文打印费</a:t>
            </a:r>
            <a:endParaRPr lang="en-US" altLang="zh-CN" dirty="0" smtClean="0">
              <a:latin typeface="Times New Roman" panose="02020603050405020304" pitchFamily="18" charset="0"/>
              <a:ea typeface="仿宋" panose="02010609060101010101" pitchFamily="49" charset="-122"/>
            </a:endParaRPr>
          </a:p>
          <a:p>
            <a:pPr>
              <a:lnSpc>
                <a:spcPct val="150000"/>
              </a:lnSpc>
            </a:pPr>
            <a:r>
              <a:rPr lang="zh-CN" altLang="en-US"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（六）劳务费</a:t>
            </a:r>
            <a:endParaRPr lang="en-US" altLang="zh-CN"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endParaRPr>
          </a:p>
          <a:p>
            <a:pPr>
              <a:lnSpc>
                <a:spcPct val="150000"/>
              </a:lnSpc>
            </a:pP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支出范围：</a:t>
            </a:r>
            <a:r>
              <a:rPr lang="zh-CN" altLang="en-US" dirty="0" smtClean="0">
                <a:latin typeface="Times New Roman" panose="02020603050405020304" pitchFamily="18" charset="0"/>
                <a:ea typeface="仿宋" panose="02010609060101010101" pitchFamily="49" charset="-122"/>
              </a:rPr>
              <a:t>非工资性收入人员（研究生、访问学者、临时聘用人员等）</a:t>
            </a:r>
            <a:endParaRPr lang="en-US" altLang="zh-CN" dirty="0" smtClean="0">
              <a:latin typeface="Times New Roman" panose="02020603050405020304" pitchFamily="18" charset="0"/>
              <a:ea typeface="仿宋" panose="02010609060101010101" pitchFamily="49" charset="-122"/>
            </a:endParaRPr>
          </a:p>
          <a:p>
            <a:pPr>
              <a:lnSpc>
                <a:spcPct val="150000"/>
              </a:lnSpc>
            </a:pP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测算依据：</a:t>
            </a:r>
            <a:r>
              <a:rPr lang="zh-CN" altLang="en-US" dirty="0" smtClean="0">
                <a:latin typeface="Times New Roman" panose="02020603050405020304" pitchFamily="18" charset="0"/>
                <a:ea typeface="仿宋" panose="02010609060101010101" pitchFamily="49" charset="-122"/>
              </a:rPr>
              <a:t>参与本项目的人数、投入本项目工作时间、支出标准等</a:t>
            </a:r>
            <a:endParaRPr lang="en-US" altLang="zh-CN" dirty="0" smtClean="0">
              <a:latin typeface="Times New Roman" panose="02020603050405020304" pitchFamily="18" charset="0"/>
              <a:ea typeface="仿宋" panose="02010609060101010101" pitchFamily="49" charset="-122"/>
            </a:endParaRPr>
          </a:p>
          <a:p>
            <a:pPr>
              <a:lnSpc>
                <a:spcPct val="150000"/>
              </a:lnSpc>
            </a:pPr>
            <a:r>
              <a:rPr lang="zh-CN" altLang="en-US"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（七）专家咨询费</a:t>
            </a:r>
            <a:endParaRPr lang="en-US" altLang="zh-CN"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endParaRPr>
          </a:p>
          <a:p>
            <a:pPr>
              <a:lnSpc>
                <a:spcPct val="150000"/>
              </a:lnSpc>
            </a:pPr>
            <a:r>
              <a:rPr lang="zh-CN" altLang="en-US"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不能列支：</a:t>
            </a:r>
            <a:r>
              <a:rPr lang="zh-CN" altLang="en-US" dirty="0" smtClean="0">
                <a:latin typeface="Times New Roman" panose="02020603050405020304" pitchFamily="18" charset="0"/>
                <a:ea typeface="仿宋" panose="02010609060101010101" pitchFamily="49" charset="-122"/>
              </a:rPr>
              <a:t>学生答辩费等</a:t>
            </a:r>
            <a:endParaRPr lang="en-US" altLang="zh-CN" dirty="0" smtClean="0">
              <a:latin typeface="Times New Roman" panose="02020603050405020304" pitchFamily="18" charset="0"/>
              <a:ea typeface="仿宋" panose="02010609060101010101" pitchFamily="49" charset="-122"/>
            </a:endParaRPr>
          </a:p>
          <a:p>
            <a:pPr>
              <a:lnSpc>
                <a:spcPct val="150000"/>
              </a:lnSpc>
            </a:pPr>
            <a:r>
              <a:rPr lang="zh-CN" altLang="en-US" b="1" dirty="0" smtClean="0">
                <a:effectLst>
                  <a:outerShdw blurRad="38100" dist="38100" dir="2700000" algn="tl">
                    <a:srgbClr val="000000">
                      <a:alpha val="43137"/>
                    </a:srgbClr>
                  </a:outerShdw>
                </a:effectLst>
                <a:latin typeface="Times New Roman" panose="02020603050405020304" pitchFamily="18" charset="0"/>
                <a:ea typeface="仿宋" panose="02010609060101010101" pitchFamily="49" charset="-122"/>
              </a:rPr>
              <a:t>（八）其他支出</a:t>
            </a:r>
            <a:r>
              <a:rPr lang="zh-CN" altLang="en-US" dirty="0" smtClean="0">
                <a:latin typeface="Times New Roman" panose="02020603050405020304" pitchFamily="18" charset="0"/>
                <a:ea typeface="仿宋" panose="02010609060101010101" pitchFamily="49" charset="-122"/>
              </a:rPr>
              <a:t>：</a:t>
            </a:r>
            <a:r>
              <a:rPr lang="zh-CN" altLang="en-US" b="1" dirty="0" smtClean="0">
                <a:solidFill>
                  <a:srgbClr val="C00000"/>
                </a:solidFill>
                <a:latin typeface="Times New Roman" panose="02020603050405020304" pitchFamily="18" charset="0"/>
                <a:ea typeface="仿宋" panose="02010609060101010101" pitchFamily="49" charset="-122"/>
              </a:rPr>
              <a:t>尽量不列支此</a:t>
            </a:r>
            <a:r>
              <a:rPr lang="zh-CN" altLang="en-US" dirty="0" smtClean="0">
                <a:latin typeface="Times New Roman" panose="02020603050405020304" pitchFamily="18" charset="0"/>
                <a:ea typeface="仿宋" panose="02010609060101010101" pitchFamily="49" charset="-122"/>
              </a:rPr>
              <a:t>“不可预见费”，如确需请进行必要说明！</a:t>
            </a:r>
            <a:endParaRPr lang="en-US" altLang="zh-CN" dirty="0" smtClean="0">
              <a:latin typeface="Times New Roman" panose="02020603050405020304" pitchFamily="18" charset="0"/>
              <a:ea typeface="仿宋" panose="02010609060101010101" pitchFamily="49" charset="-122"/>
            </a:endParaRPr>
          </a:p>
          <a:p>
            <a:pPr>
              <a:lnSpc>
                <a:spcPct val="150000"/>
              </a:lnSpc>
            </a:pPr>
            <a:endParaRPr lang="en-US" altLang="zh-CN" dirty="0">
              <a:latin typeface="Times New Roman" panose="02020603050405020304" pitchFamily="18" charset="0"/>
              <a:ea typeface="仿宋" panose="02010609060101010101" pitchFamily="49" charset="-122"/>
            </a:endParaRPr>
          </a:p>
        </p:txBody>
      </p:sp>
    </p:spTree>
    <p:extLst>
      <p:ext uri="{BB962C8B-B14F-4D97-AF65-F5344CB8AC3E}">
        <p14:creationId xmlns:p14="http://schemas.microsoft.com/office/powerpoint/2010/main" val="268346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71600" y="3363838"/>
            <a:ext cx="2592288"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71600" y="1995686"/>
            <a:ext cx="3547749"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43608" y="1059582"/>
            <a:ext cx="3600400"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77139" y="114767"/>
            <a:ext cx="3478837"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注意事项</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10</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：附件</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
        <p:nvSpPr>
          <p:cNvPr id="3" name="文本框 2"/>
          <p:cNvSpPr txBox="1"/>
          <p:nvPr/>
        </p:nvSpPr>
        <p:spPr>
          <a:xfrm>
            <a:off x="434251" y="1047963"/>
            <a:ext cx="8170197" cy="3323987"/>
          </a:xfrm>
          <a:prstGeom prst="rect">
            <a:avLst/>
          </a:prstGeom>
          <a:noFill/>
        </p:spPr>
        <p:txBody>
          <a:bodyPr wrap="square" rtlCol="0">
            <a:spAutoFit/>
          </a:bodyPr>
          <a:lstStyle/>
          <a:p>
            <a:pPr marL="342900" indent="-342900">
              <a:lnSpc>
                <a:spcPct val="150000"/>
              </a:lnSpc>
              <a:buAutoNum type="arabicPeriod"/>
            </a:pPr>
            <a:r>
              <a:rPr lang="zh-CN" altLang="en-US" sz="2000" dirty="0" smtClean="0">
                <a:latin typeface="Times New Roman" panose="02020603050405020304" pitchFamily="18" charset="0"/>
                <a:ea typeface="仿宋" panose="02010609060101010101" pitchFamily="49" charset="-122"/>
              </a:rPr>
              <a:t>   既无博士学位也无高级职称人员，提供：</a:t>
            </a:r>
            <a:endParaRPr lang="en-US" altLang="zh-CN" sz="2000" dirty="0" smtClean="0">
              <a:latin typeface="Times New Roman" panose="02020603050405020304" pitchFamily="18" charset="0"/>
              <a:ea typeface="仿宋" panose="02010609060101010101" pitchFamily="49" charset="-122"/>
            </a:endParaRPr>
          </a:p>
          <a:p>
            <a:pPr>
              <a:lnSpc>
                <a:spcPct val="150000"/>
              </a:lnSpc>
            </a:pPr>
            <a:r>
              <a:rPr lang="en-US" altLang="zh-CN" sz="2000" dirty="0">
                <a:latin typeface="Times New Roman" panose="02020603050405020304" pitchFamily="18" charset="0"/>
                <a:ea typeface="仿宋" panose="02010609060101010101" pitchFamily="49" charset="-122"/>
              </a:rPr>
              <a:t> </a:t>
            </a:r>
            <a:r>
              <a:rPr lang="en-US" altLang="zh-CN" sz="2000" dirty="0" smtClean="0">
                <a:latin typeface="Times New Roman" panose="02020603050405020304" pitchFamily="18" charset="0"/>
                <a:ea typeface="仿宋" panose="02010609060101010101" pitchFamily="49" charset="-122"/>
              </a:rPr>
              <a:t>       </a:t>
            </a:r>
            <a:r>
              <a:rPr lang="zh-CN" altLang="en-US" sz="2000" u="sng" dirty="0" smtClean="0">
                <a:latin typeface="Times New Roman" panose="02020603050405020304" pitchFamily="18" charset="0"/>
                <a:ea typeface="仿宋" panose="02010609060101010101" pitchFamily="49" charset="-122"/>
              </a:rPr>
              <a:t>两位同行且高级职称专家的推荐意见</a:t>
            </a:r>
            <a:endParaRPr lang="en-US" altLang="zh-CN" sz="2000" u="sng" dirty="0" smtClean="0">
              <a:latin typeface="Times New Roman" panose="02020603050405020304" pitchFamily="18" charset="0"/>
              <a:ea typeface="仿宋" panose="02010609060101010101" pitchFamily="49" charset="-122"/>
            </a:endParaRPr>
          </a:p>
          <a:p>
            <a:pPr marL="342900" indent="-342900">
              <a:lnSpc>
                <a:spcPct val="150000"/>
              </a:lnSpc>
              <a:buFont typeface="+mj-lt"/>
              <a:buAutoNum type="arabicPeriod" startAt="2"/>
            </a:pPr>
            <a:r>
              <a:rPr lang="zh-CN" altLang="en-US" sz="2000" dirty="0" smtClean="0">
                <a:latin typeface="Times New Roman" panose="02020603050405020304" pitchFamily="18" charset="0"/>
                <a:ea typeface="仿宋" panose="02010609060101010101" pitchFamily="49" charset="-122"/>
              </a:rPr>
              <a:t>  依托单位非全职聘用的工作人员，提供：</a:t>
            </a:r>
            <a:endParaRPr lang="en-US" altLang="zh-CN" sz="2000" dirty="0" smtClean="0">
              <a:latin typeface="Times New Roman" panose="02020603050405020304" pitchFamily="18" charset="0"/>
              <a:ea typeface="仿宋" panose="02010609060101010101" pitchFamily="49" charset="-122"/>
            </a:endParaRPr>
          </a:p>
          <a:p>
            <a:pPr>
              <a:lnSpc>
                <a:spcPct val="150000"/>
              </a:lnSpc>
            </a:pPr>
            <a:r>
              <a:rPr lang="zh-CN" altLang="en-US" sz="2000" dirty="0" smtClean="0">
                <a:latin typeface="Times New Roman" panose="02020603050405020304" pitchFamily="18" charset="0"/>
                <a:ea typeface="仿宋" panose="02010609060101010101" pitchFamily="49" charset="-122"/>
              </a:rPr>
              <a:t>        </a:t>
            </a:r>
            <a:r>
              <a:rPr lang="zh-CN" altLang="en-US" sz="2000" u="sng" dirty="0" smtClean="0">
                <a:latin typeface="Times New Roman" panose="02020603050405020304" pitchFamily="18" charset="0"/>
                <a:ea typeface="仿宋" panose="02010609060101010101" pitchFamily="49" charset="-122"/>
              </a:rPr>
              <a:t>① 聘任合同复印件</a:t>
            </a:r>
            <a:endParaRPr lang="en-US" altLang="zh-CN" sz="2000" u="sng" dirty="0" smtClean="0">
              <a:latin typeface="Times New Roman" panose="02020603050405020304" pitchFamily="18" charset="0"/>
              <a:ea typeface="仿宋" panose="02010609060101010101" pitchFamily="49" charset="-122"/>
            </a:endParaRPr>
          </a:p>
          <a:p>
            <a:pPr>
              <a:lnSpc>
                <a:spcPct val="150000"/>
              </a:lnSpc>
            </a:pPr>
            <a:r>
              <a:rPr lang="en-US" altLang="zh-CN" sz="2000" dirty="0">
                <a:latin typeface="Times New Roman" panose="02020603050405020304" pitchFamily="18" charset="0"/>
                <a:ea typeface="仿宋" panose="02010609060101010101" pitchFamily="49" charset="-122"/>
              </a:rPr>
              <a:t> </a:t>
            </a:r>
            <a:r>
              <a:rPr lang="en-US" altLang="zh-CN" sz="2000" dirty="0" smtClean="0">
                <a:latin typeface="Times New Roman" panose="02020603050405020304" pitchFamily="18" charset="0"/>
                <a:ea typeface="仿宋" panose="02010609060101010101" pitchFamily="49" charset="-122"/>
              </a:rPr>
              <a:t>       </a:t>
            </a:r>
            <a:r>
              <a:rPr lang="zh-CN" altLang="en-US" sz="2000" u="sng" dirty="0" smtClean="0">
                <a:latin typeface="Times New Roman" panose="02020603050405020304" pitchFamily="18" charset="0"/>
                <a:ea typeface="仿宋" panose="02010609060101010101" pitchFamily="49" charset="-122"/>
              </a:rPr>
              <a:t>② 含聘任岗位、聘任期限、每年在依托单位工作时间的说明（校章）</a:t>
            </a:r>
            <a:endParaRPr lang="en-US" altLang="zh-CN" sz="2000" u="sng" dirty="0" smtClean="0">
              <a:latin typeface="Times New Roman" panose="02020603050405020304" pitchFamily="18" charset="0"/>
              <a:ea typeface="仿宋" panose="02010609060101010101" pitchFamily="49" charset="-122"/>
            </a:endParaRPr>
          </a:p>
          <a:p>
            <a:pPr marL="457200" indent="-457200">
              <a:lnSpc>
                <a:spcPct val="150000"/>
              </a:lnSpc>
              <a:buAutoNum type="arabicPeriod" startAt="3"/>
            </a:pPr>
            <a:r>
              <a:rPr lang="zh-CN" altLang="en-US" sz="2000" dirty="0" smtClean="0">
                <a:latin typeface="Times New Roman" panose="02020603050405020304" pitchFamily="18" charset="0"/>
                <a:ea typeface="仿宋" panose="02010609060101010101" pitchFamily="49" charset="-122"/>
              </a:rPr>
              <a:t>非南开大学的境内人员，与南开大学协商准允后，依托南开大学可申报面上、青年项目，提供：</a:t>
            </a:r>
            <a:r>
              <a:rPr lang="zh-CN" altLang="en-US" sz="2000" u="sng" dirty="0" smtClean="0">
                <a:latin typeface="Times New Roman" panose="02020603050405020304" pitchFamily="18" charset="0"/>
                <a:ea typeface="仿宋" panose="02010609060101010101" pitchFamily="49" charset="-122"/>
              </a:rPr>
              <a:t>与依托单位签订的书面合同</a:t>
            </a:r>
            <a:r>
              <a:rPr lang="zh-CN" altLang="en-US" sz="2000" dirty="0" smtClean="0">
                <a:latin typeface="Times New Roman" panose="02020603050405020304" pitchFamily="18" charset="0"/>
                <a:ea typeface="仿宋" panose="02010609060101010101" pitchFamily="49" charset="-122"/>
              </a:rPr>
              <a:t>（</a:t>
            </a:r>
            <a:r>
              <a:rPr lang="zh-CN" altLang="en-US" sz="2000" b="1" dirty="0" smtClean="0">
                <a:solidFill>
                  <a:srgbClr val="C00000"/>
                </a:solidFill>
                <a:latin typeface="Times New Roman" panose="02020603050405020304" pitchFamily="18" charset="0"/>
                <a:ea typeface="仿宋" panose="02010609060101010101" pitchFamily="49" charset="-122"/>
              </a:rPr>
              <a:t>面、青</a:t>
            </a:r>
            <a:r>
              <a:rPr lang="zh-CN" altLang="en-US" sz="2000" dirty="0" smtClean="0">
                <a:latin typeface="Times New Roman" panose="02020603050405020304" pitchFamily="18" charset="0"/>
                <a:ea typeface="仿宋" panose="02010609060101010101" pitchFamily="49" charset="-122"/>
              </a:rPr>
              <a:t>）</a:t>
            </a:r>
            <a:endParaRPr lang="en-US" altLang="zh-CN" sz="2000" dirty="0" smtClean="0">
              <a:latin typeface="Times New Roman" panose="02020603050405020304" pitchFamily="18" charset="0"/>
              <a:ea typeface="仿宋" panose="02010609060101010101" pitchFamily="49" charset="-122"/>
            </a:endParaRPr>
          </a:p>
        </p:txBody>
      </p:sp>
    </p:spTree>
    <p:extLst>
      <p:ext uri="{BB962C8B-B14F-4D97-AF65-F5344CB8AC3E}">
        <p14:creationId xmlns:p14="http://schemas.microsoft.com/office/powerpoint/2010/main" val="295460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77139" y="4011910"/>
            <a:ext cx="3334821"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77139" y="2643758"/>
            <a:ext cx="5855101"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71600" y="771550"/>
            <a:ext cx="4824536"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77139" y="114767"/>
            <a:ext cx="3478837"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注意事项</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10</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：附件</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
        <p:nvSpPr>
          <p:cNvPr id="3" name="文本框 2"/>
          <p:cNvSpPr txBox="1"/>
          <p:nvPr/>
        </p:nvSpPr>
        <p:spPr>
          <a:xfrm>
            <a:off x="434251" y="699542"/>
            <a:ext cx="8170197" cy="4247317"/>
          </a:xfrm>
          <a:prstGeom prst="rect">
            <a:avLst/>
          </a:prstGeom>
          <a:noFill/>
        </p:spPr>
        <p:txBody>
          <a:bodyPr wrap="square" rtlCol="0">
            <a:spAutoFit/>
          </a:bodyPr>
          <a:lstStyle/>
          <a:p>
            <a:pPr marL="457200" indent="-457200">
              <a:lnSpc>
                <a:spcPct val="150000"/>
              </a:lnSpc>
              <a:buFont typeface="+mj-lt"/>
              <a:buAutoNum type="arabicPeriod" startAt="4"/>
            </a:pPr>
            <a:r>
              <a:rPr lang="zh-CN" altLang="en-US" sz="2000" dirty="0">
                <a:latin typeface="Times New Roman" panose="02020603050405020304" pitchFamily="18" charset="0"/>
                <a:ea typeface="仿宋" panose="02010609060101010101" pitchFamily="49" charset="-122"/>
              </a:rPr>
              <a:t>在职攻读研究生人员通过“受聘”单位申请，需提供：</a:t>
            </a:r>
            <a:r>
              <a:rPr lang="zh-CN" altLang="en-US" sz="2000" u="sng" dirty="0">
                <a:latin typeface="Times New Roman" panose="02020603050405020304" pitchFamily="18" charset="0"/>
                <a:ea typeface="仿宋" panose="02010609060101010101" pitchFamily="49" charset="-122"/>
              </a:rPr>
              <a:t>导师同意其申请项目并由导师签字的函件，说明其申请项目与学位论文的关系、以及承担项目后的工作时间和条件保证</a:t>
            </a:r>
            <a:r>
              <a:rPr lang="en-US" altLang="zh-CN" sz="2000" dirty="0">
                <a:latin typeface="Times New Roman" panose="02020603050405020304" pitchFamily="18" charset="0"/>
                <a:ea typeface="仿宋" panose="02010609060101010101" pitchFamily="49" charset="-122"/>
              </a:rPr>
              <a:t>  </a:t>
            </a:r>
            <a:r>
              <a:rPr lang="zh-CN" altLang="en-US" sz="2000" dirty="0">
                <a:latin typeface="Times New Roman" panose="02020603050405020304" pitchFamily="18" charset="0"/>
                <a:ea typeface="仿宋" panose="02010609060101010101" pitchFamily="49" charset="-122"/>
              </a:rPr>
              <a:t>（</a:t>
            </a:r>
            <a:r>
              <a:rPr lang="zh-CN" altLang="en-US" sz="2000" b="1" dirty="0">
                <a:solidFill>
                  <a:srgbClr val="C00000"/>
                </a:solidFill>
                <a:latin typeface="Times New Roman" panose="02020603050405020304" pitchFamily="18" charset="0"/>
                <a:ea typeface="仿宋" panose="02010609060101010101" pitchFamily="49" charset="-122"/>
              </a:rPr>
              <a:t>在职博：面、地、青</a:t>
            </a:r>
            <a:r>
              <a:rPr lang="zh-CN" altLang="en-US" sz="2000" dirty="0">
                <a:latin typeface="Times New Roman" panose="02020603050405020304" pitchFamily="18" charset="0"/>
                <a:ea typeface="仿宋" panose="02010609060101010101" pitchFamily="49" charset="-122"/>
              </a:rPr>
              <a:t>）（</a:t>
            </a:r>
            <a:r>
              <a:rPr lang="zh-CN" altLang="en-US" sz="2000" b="1" dirty="0">
                <a:solidFill>
                  <a:srgbClr val="C00000"/>
                </a:solidFill>
                <a:latin typeface="Times New Roman" panose="02020603050405020304" pitchFamily="18" charset="0"/>
                <a:ea typeface="仿宋" panose="02010609060101010101" pitchFamily="49" charset="-122"/>
              </a:rPr>
              <a:t>在职硕：面、地</a:t>
            </a:r>
            <a:r>
              <a:rPr lang="zh-CN" altLang="en-US" sz="2000" dirty="0">
                <a:latin typeface="Times New Roman" panose="02020603050405020304" pitchFamily="18" charset="0"/>
                <a:ea typeface="仿宋" panose="02010609060101010101" pitchFamily="49" charset="-122"/>
              </a:rPr>
              <a:t>）</a:t>
            </a:r>
            <a:r>
              <a:rPr lang="en-US" altLang="zh-CN" sz="2000" dirty="0">
                <a:latin typeface="Times New Roman" panose="02020603050405020304" pitchFamily="18" charset="0"/>
                <a:ea typeface="仿宋" panose="02010609060101010101" pitchFamily="49" charset="-122"/>
              </a:rPr>
              <a:t>    </a:t>
            </a:r>
            <a:endParaRPr lang="en-US" altLang="zh-CN" sz="2000" dirty="0" smtClean="0">
              <a:latin typeface="Times New Roman" panose="02020603050405020304" pitchFamily="18" charset="0"/>
              <a:ea typeface="仿宋" panose="02010609060101010101" pitchFamily="49" charset="-122"/>
            </a:endParaRPr>
          </a:p>
          <a:p>
            <a:pPr marL="342900" indent="-342900">
              <a:lnSpc>
                <a:spcPct val="150000"/>
              </a:lnSpc>
              <a:buFont typeface="+mj-lt"/>
              <a:buAutoNum type="arabicPeriod" startAt="4"/>
            </a:pPr>
            <a:r>
              <a:rPr lang="zh-CN" altLang="en-US" sz="2000" dirty="0" smtClean="0">
                <a:latin typeface="Times New Roman" panose="02020603050405020304" pitchFamily="18" charset="0"/>
                <a:ea typeface="仿宋" panose="02010609060101010101" pitchFamily="49" charset="-122"/>
              </a:rPr>
              <a:t>主要参与者中如有境外人员，被视为以个人身份申请。如本人未能在纸质 版申请书签字，提供：</a:t>
            </a:r>
            <a:r>
              <a:rPr lang="zh-CN" altLang="en-US" sz="2000" u="sng" dirty="0" smtClean="0">
                <a:latin typeface="Times New Roman" panose="02020603050405020304" pitchFamily="18" charset="0"/>
                <a:ea typeface="仿宋" panose="02010609060101010101" pitchFamily="49" charset="-122"/>
              </a:rPr>
              <a:t>境外参与者本人签字材料，说明其同意参与申请该项目并履行相关职责</a:t>
            </a:r>
            <a:r>
              <a:rPr lang="zh-CN" altLang="en-US" sz="2000" dirty="0" smtClean="0">
                <a:latin typeface="Times New Roman" panose="02020603050405020304" pitchFamily="18" charset="0"/>
                <a:ea typeface="仿宋" panose="02010609060101010101" pitchFamily="49" charset="-122"/>
              </a:rPr>
              <a:t>。</a:t>
            </a:r>
            <a:endParaRPr lang="en-US" altLang="zh-CN" sz="2000" dirty="0" smtClean="0">
              <a:latin typeface="Times New Roman" panose="02020603050405020304" pitchFamily="18" charset="0"/>
              <a:ea typeface="仿宋" panose="02010609060101010101" pitchFamily="49" charset="-122"/>
            </a:endParaRPr>
          </a:p>
          <a:p>
            <a:pPr marL="342900" indent="-342900">
              <a:lnSpc>
                <a:spcPct val="150000"/>
              </a:lnSpc>
              <a:buFont typeface="+mj-lt"/>
              <a:buAutoNum type="arabicPeriod" startAt="4"/>
            </a:pPr>
            <a:r>
              <a:rPr lang="zh-CN" altLang="en-US" sz="2000" dirty="0" smtClean="0">
                <a:latin typeface="Times New Roman" panose="02020603050405020304" pitchFamily="18" charset="0"/>
                <a:ea typeface="仿宋" panose="02010609060101010101" pitchFamily="49" charset="-122"/>
              </a:rPr>
              <a:t>涉及科研伦理与科技安全问题，提供：医学伦理审查表、实验动物伦理审查表等</a:t>
            </a:r>
            <a:endParaRPr lang="en-US" altLang="zh-CN" sz="2000" dirty="0" smtClean="0">
              <a:latin typeface="Times New Roman" panose="02020603050405020304" pitchFamily="18" charset="0"/>
              <a:ea typeface="仿宋" panose="02010609060101010101" pitchFamily="49" charset="-122"/>
            </a:endParaRPr>
          </a:p>
        </p:txBody>
      </p:sp>
      <p:sp>
        <p:nvSpPr>
          <p:cNvPr id="4" name="矩形 3"/>
          <p:cNvSpPr/>
          <p:nvPr/>
        </p:nvSpPr>
        <p:spPr>
          <a:xfrm>
            <a:off x="842926" y="2814697"/>
            <a:ext cx="7704856" cy="1015663"/>
          </a:xfrm>
          <a:prstGeom prst="rect">
            <a:avLst/>
          </a:prstGeom>
          <a:solidFill>
            <a:srgbClr val="FFFF00"/>
          </a:solidFill>
        </p:spPr>
        <p:txBody>
          <a:bodyPr wrap="square">
            <a:spAutoFit/>
          </a:bodyPr>
          <a:lstStyle/>
          <a:p>
            <a:pPr>
              <a:lnSpc>
                <a:spcPct val="150000"/>
              </a:lnSpc>
            </a:pPr>
            <a:r>
              <a:rPr lang="zh-CN" altLang="en-US" sz="2000" b="1" dirty="0">
                <a:latin typeface="Times New Roman" panose="02020603050405020304" pitchFamily="18" charset="0"/>
                <a:ea typeface="仿宋" panose="02010609060101010101" pitchFamily="49" charset="-122"/>
              </a:rPr>
              <a:t>无纸化试点项目申请</a:t>
            </a:r>
            <a:r>
              <a:rPr lang="zh-CN" altLang="en-US" sz="2000" b="1" dirty="0" smtClean="0">
                <a:latin typeface="Times New Roman" panose="02020603050405020304" pitchFamily="18" charset="0"/>
                <a:ea typeface="仿宋" panose="02010609060101010101" pitchFamily="49" charset="-122"/>
              </a:rPr>
              <a:t>，如有类似情况，请</a:t>
            </a:r>
            <a:r>
              <a:rPr lang="zh-CN" altLang="en-US" sz="2000" b="1" dirty="0">
                <a:latin typeface="Times New Roman" panose="02020603050405020304" pitchFamily="18" charset="0"/>
                <a:ea typeface="仿宋" panose="02010609060101010101" pitchFamily="49" charset="-122"/>
              </a:rPr>
              <a:t>将上述材料作为扫描件上传系统</a:t>
            </a:r>
            <a:r>
              <a:rPr lang="zh-CN" altLang="en-US" sz="2000" b="1" dirty="0" smtClean="0">
                <a:latin typeface="Times New Roman" panose="02020603050405020304" pitchFamily="18" charset="0"/>
                <a:ea typeface="仿宋" panose="02010609060101010101" pitchFamily="49" charset="-122"/>
              </a:rPr>
              <a:t>附件</a:t>
            </a:r>
            <a:endParaRPr lang="zh-CN" altLang="en-US" sz="2000" b="1" dirty="0">
              <a:latin typeface="Times New Roman" panose="02020603050405020304" pitchFamily="18" charset="0"/>
              <a:ea typeface="仿宋" panose="02010609060101010101" pitchFamily="49" charset="-122"/>
            </a:endParaRPr>
          </a:p>
        </p:txBody>
      </p:sp>
    </p:spTree>
    <p:extLst>
      <p:ext uri="{BB962C8B-B14F-4D97-AF65-F5344CB8AC3E}">
        <p14:creationId xmlns:p14="http://schemas.microsoft.com/office/powerpoint/2010/main" val="339442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7139" y="114767"/>
            <a:ext cx="3478837"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注意事项</a:t>
            </a:r>
            <a:r>
              <a:rPr lang="en-US" altLang="zh-CN" sz="3200" b="1" dirty="0" smtClean="0">
                <a:ln w="10541" cmpd="sng">
                  <a:solidFill>
                    <a:schemeClr val="tx1"/>
                  </a:solidFill>
                  <a:prstDash val="solid"/>
                </a:ln>
                <a:solidFill>
                  <a:srgbClr val="A72378"/>
                </a:solidFill>
                <a:latin typeface="Times New Roman" pitchFamily="18" charset="0"/>
                <a:ea typeface="宋体" pitchFamily="2" charset="-122"/>
              </a:rPr>
              <a:t>10</a:t>
            </a: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：附件</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
        <p:nvSpPr>
          <p:cNvPr id="3" name="矩形 2"/>
          <p:cNvSpPr/>
          <p:nvPr/>
        </p:nvSpPr>
        <p:spPr>
          <a:xfrm>
            <a:off x="683568" y="555526"/>
            <a:ext cx="7776863" cy="4708981"/>
          </a:xfrm>
          <a:prstGeom prst="rect">
            <a:avLst/>
          </a:prstGeom>
        </p:spPr>
        <p:txBody>
          <a:bodyPr wrap="square">
            <a:spAutoFit/>
          </a:bodyPr>
          <a:lstStyle/>
          <a:p>
            <a:pPr marL="457200" indent="-457200">
              <a:lnSpc>
                <a:spcPct val="150000"/>
              </a:lnSpc>
              <a:buFont typeface="+mj-lt"/>
              <a:buAutoNum type="arabicPeriod" startAt="7"/>
            </a:pPr>
            <a:r>
              <a:rPr lang="zh-CN" altLang="en-US" sz="2000" b="1" dirty="0" smtClean="0">
                <a:solidFill>
                  <a:srgbClr val="C00000"/>
                </a:solidFill>
                <a:latin typeface="Times New Roman" panose="02020603050405020304" pitchFamily="18" charset="0"/>
                <a:ea typeface="仿宋" panose="02010609060101010101" pitchFamily="49" charset="-122"/>
              </a:rPr>
              <a:t>医学部的所有项目类型：</a:t>
            </a:r>
            <a:r>
              <a:rPr lang="zh-CN" altLang="en-US" sz="2000" dirty="0" smtClean="0">
                <a:latin typeface="Times New Roman" panose="02020603050405020304" pitchFamily="18" charset="0"/>
                <a:ea typeface="仿宋" panose="02010609060101010101" pitchFamily="49" charset="-122"/>
              </a:rPr>
              <a:t>申请人</a:t>
            </a:r>
            <a:r>
              <a:rPr lang="zh-CN" altLang="en-US" sz="2000" b="1" dirty="0" smtClean="0">
                <a:solidFill>
                  <a:srgbClr val="C00000"/>
                </a:solidFill>
                <a:latin typeface="Times New Roman" panose="02020603050405020304" pitchFamily="18" charset="0"/>
                <a:ea typeface="仿宋" panose="02010609060101010101" pitchFamily="49" charset="-122"/>
              </a:rPr>
              <a:t>必须</a:t>
            </a:r>
            <a:r>
              <a:rPr lang="zh-CN" altLang="en-US" sz="2000" dirty="0" smtClean="0">
                <a:latin typeface="Times New Roman" panose="02020603050405020304" pitchFamily="18" charset="0"/>
                <a:ea typeface="仿宋" panose="02010609060101010101" pitchFamily="49" charset="-122"/>
              </a:rPr>
              <a:t>在附件提供不超过</a:t>
            </a:r>
            <a:r>
              <a:rPr lang="en-US" altLang="zh-CN" sz="2000" dirty="0" smtClean="0">
                <a:latin typeface="Times New Roman" panose="02020603050405020304" pitchFamily="18" charset="0"/>
                <a:ea typeface="仿宋" panose="02010609060101010101" pitchFamily="49" charset="-122"/>
              </a:rPr>
              <a:t>5</a:t>
            </a:r>
            <a:r>
              <a:rPr lang="zh-CN" altLang="en-US" sz="2000" dirty="0" smtClean="0">
                <a:latin typeface="Times New Roman" panose="02020603050405020304" pitchFamily="18" charset="0"/>
                <a:ea typeface="仿宋" panose="02010609060101010101" pitchFamily="49" charset="-122"/>
              </a:rPr>
              <a:t>篇与申请项目相关的代表性</a:t>
            </a:r>
            <a:r>
              <a:rPr lang="en-US" altLang="zh-CN" sz="2000" dirty="0" smtClean="0">
                <a:latin typeface="Times New Roman" panose="02020603050405020304" pitchFamily="18" charset="0"/>
                <a:ea typeface="仿宋" panose="02010609060101010101" pitchFamily="49" charset="-122"/>
              </a:rPr>
              <a:t>PDF</a:t>
            </a:r>
            <a:r>
              <a:rPr lang="zh-CN" altLang="en-US" sz="2000" dirty="0" smtClean="0">
                <a:latin typeface="Times New Roman" panose="02020603050405020304" pitchFamily="18" charset="0"/>
                <a:ea typeface="仿宋" panose="02010609060101010101" pitchFamily="49" charset="-122"/>
              </a:rPr>
              <a:t>论著（仅附申请者本人）</a:t>
            </a:r>
            <a:endParaRPr lang="en-US" altLang="zh-CN" sz="2000" dirty="0" smtClean="0">
              <a:latin typeface="Times New Roman" panose="02020603050405020304" pitchFamily="18" charset="0"/>
              <a:ea typeface="仿宋" panose="02010609060101010101" pitchFamily="49" charset="-122"/>
            </a:endParaRPr>
          </a:p>
          <a:p>
            <a:pPr marL="457200" indent="-457200">
              <a:lnSpc>
                <a:spcPct val="150000"/>
              </a:lnSpc>
              <a:buFont typeface="+mj-lt"/>
              <a:buAutoNum type="arabicPeriod" startAt="7"/>
            </a:pPr>
            <a:r>
              <a:rPr lang="zh-CN" altLang="en-US" sz="2000" b="1" dirty="0" smtClean="0">
                <a:solidFill>
                  <a:srgbClr val="C00000"/>
                </a:solidFill>
                <a:latin typeface="Times New Roman" panose="02020603050405020304" pitchFamily="18" charset="0"/>
                <a:ea typeface="仿宋" panose="02010609060101010101" pitchFamily="49" charset="-122"/>
              </a:rPr>
              <a:t>生命科学部重点项目：</a:t>
            </a:r>
            <a:r>
              <a:rPr lang="zh-CN" altLang="en-US" sz="2000" dirty="0" smtClean="0">
                <a:latin typeface="Times New Roman" panose="02020603050405020304" pitchFamily="18" charset="0"/>
                <a:ea typeface="仿宋" panose="02010609060101010101" pitchFamily="49" charset="-122"/>
              </a:rPr>
              <a:t>申请人</a:t>
            </a:r>
            <a:r>
              <a:rPr lang="zh-CN" altLang="en-US" sz="2000" b="1" dirty="0" smtClean="0">
                <a:solidFill>
                  <a:srgbClr val="C00000"/>
                </a:solidFill>
                <a:latin typeface="Times New Roman" panose="02020603050405020304" pitchFamily="18" charset="0"/>
                <a:ea typeface="仿宋" panose="02010609060101010101" pitchFamily="49" charset="-122"/>
              </a:rPr>
              <a:t>必须</a:t>
            </a:r>
            <a:r>
              <a:rPr lang="zh-CN" altLang="en-US" sz="2000" dirty="0" smtClean="0">
                <a:latin typeface="Times New Roman" panose="02020603050405020304" pitchFamily="18" charset="0"/>
                <a:ea typeface="仿宋" panose="02010609060101010101" pitchFamily="49" charset="-122"/>
              </a:rPr>
              <a:t>于附件上传近</a:t>
            </a:r>
            <a:r>
              <a:rPr lang="en-US" altLang="zh-CN" sz="2000" dirty="0" smtClean="0">
                <a:latin typeface="Times New Roman" panose="02020603050405020304" pitchFamily="18" charset="0"/>
                <a:ea typeface="仿宋" panose="02010609060101010101" pitchFamily="49" charset="-122"/>
              </a:rPr>
              <a:t>5</a:t>
            </a:r>
            <a:r>
              <a:rPr lang="zh-CN" altLang="en-US" sz="2000" dirty="0" smtClean="0">
                <a:latin typeface="Times New Roman" panose="02020603050405020304" pitchFamily="18" charset="0"/>
                <a:ea typeface="仿宋" panose="02010609060101010101" pitchFamily="49" charset="-122"/>
              </a:rPr>
              <a:t>年（自</a:t>
            </a:r>
            <a:r>
              <a:rPr lang="en-US" altLang="zh-CN" sz="2000" dirty="0" smtClean="0">
                <a:latin typeface="Times New Roman" panose="02020603050405020304" pitchFamily="18" charset="0"/>
                <a:ea typeface="仿宋" panose="02010609060101010101" pitchFamily="49" charset="-122"/>
              </a:rPr>
              <a:t>2014</a:t>
            </a:r>
            <a:r>
              <a:rPr lang="zh-CN" altLang="en-US" sz="2000" dirty="0" smtClean="0">
                <a:latin typeface="Times New Roman" panose="02020603050405020304" pitchFamily="18" charset="0"/>
                <a:ea typeface="仿宋" panose="02010609060101010101" pitchFamily="49" charset="-122"/>
              </a:rPr>
              <a:t>年起）申请者为“一作”或“通讯”的</a:t>
            </a:r>
            <a:r>
              <a:rPr lang="en-US" altLang="zh-CN" sz="2000" dirty="0" smtClean="0">
                <a:latin typeface="Times New Roman" panose="02020603050405020304" pitchFamily="18" charset="0"/>
                <a:ea typeface="仿宋" panose="02010609060101010101" pitchFamily="49" charset="-122"/>
              </a:rPr>
              <a:t>5</a:t>
            </a:r>
            <a:r>
              <a:rPr lang="zh-CN" altLang="en-US" sz="2000" dirty="0" smtClean="0">
                <a:latin typeface="Times New Roman" panose="02020603050405020304" pitchFamily="18" charset="0"/>
                <a:ea typeface="仿宋" panose="02010609060101010101" pitchFamily="49" charset="-122"/>
              </a:rPr>
              <a:t>篇代表性论文首页，否则不予受理！</a:t>
            </a:r>
            <a:endParaRPr lang="en-US" altLang="zh-CN" sz="2000" dirty="0" smtClean="0">
              <a:latin typeface="Times New Roman" panose="02020603050405020304" pitchFamily="18" charset="0"/>
              <a:ea typeface="仿宋" panose="02010609060101010101" pitchFamily="49" charset="-122"/>
            </a:endParaRPr>
          </a:p>
          <a:p>
            <a:pPr marL="457200" indent="-457200">
              <a:lnSpc>
                <a:spcPct val="150000"/>
              </a:lnSpc>
              <a:buFont typeface="+mj-lt"/>
              <a:buAutoNum type="arabicPeriod" startAt="7"/>
            </a:pPr>
            <a:r>
              <a:rPr lang="zh-CN" altLang="en-US" sz="2000" b="1" dirty="0" smtClean="0">
                <a:solidFill>
                  <a:srgbClr val="C00000"/>
                </a:solidFill>
                <a:latin typeface="Times New Roman" panose="02020603050405020304" pitchFamily="18" charset="0"/>
                <a:ea typeface="仿宋" panose="02010609060101010101" pitchFamily="49" charset="-122"/>
              </a:rPr>
              <a:t>信息学部重点项目：</a:t>
            </a:r>
            <a:r>
              <a:rPr lang="zh-CN" altLang="en-US" sz="2000" dirty="0" smtClean="0">
                <a:latin typeface="Times New Roman" panose="02020603050405020304" pitchFamily="18" charset="0"/>
                <a:ea typeface="仿宋" panose="02010609060101010101" pitchFamily="49" charset="-122"/>
              </a:rPr>
              <a:t>申请人</a:t>
            </a:r>
            <a:r>
              <a:rPr lang="zh-CN" altLang="en-US" sz="2000" b="1" dirty="0" smtClean="0">
                <a:solidFill>
                  <a:srgbClr val="C00000"/>
                </a:solidFill>
                <a:latin typeface="Times New Roman" panose="02020603050405020304" pitchFamily="18" charset="0"/>
                <a:ea typeface="仿宋" panose="02010609060101010101" pitchFamily="49" charset="-122"/>
              </a:rPr>
              <a:t>须</a:t>
            </a:r>
            <a:r>
              <a:rPr lang="zh-CN" altLang="en-US" sz="2000" dirty="0">
                <a:latin typeface="Times New Roman" panose="02020603050405020304" pitchFamily="18" charset="0"/>
                <a:ea typeface="仿宋" panose="02010609060101010101" pitchFamily="49" charset="-122"/>
              </a:rPr>
              <a:t>在附件提供不超过</a:t>
            </a:r>
            <a:r>
              <a:rPr lang="en-US" altLang="zh-CN" sz="2000" dirty="0">
                <a:latin typeface="Times New Roman" panose="02020603050405020304" pitchFamily="18" charset="0"/>
                <a:ea typeface="仿宋" panose="02010609060101010101" pitchFamily="49" charset="-122"/>
              </a:rPr>
              <a:t>5</a:t>
            </a:r>
            <a:r>
              <a:rPr lang="zh-CN" altLang="en-US" sz="2000" dirty="0">
                <a:latin typeface="Times New Roman" panose="02020603050405020304" pitchFamily="18" charset="0"/>
                <a:ea typeface="仿宋" panose="02010609060101010101" pitchFamily="49" charset="-122"/>
              </a:rPr>
              <a:t>篇与申请项目相关的代表性</a:t>
            </a:r>
            <a:r>
              <a:rPr lang="en-US" altLang="zh-CN" sz="2000" dirty="0">
                <a:latin typeface="Times New Roman" panose="02020603050405020304" pitchFamily="18" charset="0"/>
                <a:ea typeface="仿宋" panose="02010609060101010101" pitchFamily="49" charset="-122"/>
              </a:rPr>
              <a:t>PDF</a:t>
            </a:r>
            <a:r>
              <a:rPr lang="zh-CN" altLang="en-US" sz="2000" dirty="0">
                <a:latin typeface="Times New Roman" panose="02020603050405020304" pitchFamily="18" charset="0"/>
                <a:ea typeface="仿宋" panose="02010609060101010101" pitchFamily="49" charset="-122"/>
              </a:rPr>
              <a:t>论著（仅附申请者本人</a:t>
            </a:r>
            <a:r>
              <a:rPr lang="zh-CN" altLang="en-US" sz="2000" dirty="0" smtClean="0">
                <a:latin typeface="Times New Roman" panose="02020603050405020304" pitchFamily="18" charset="0"/>
                <a:ea typeface="仿宋" panose="02010609060101010101" pitchFamily="49" charset="-122"/>
              </a:rPr>
              <a:t>）</a:t>
            </a:r>
            <a:endParaRPr lang="en-US" altLang="zh-CN" sz="2000" dirty="0" smtClean="0">
              <a:latin typeface="Times New Roman" panose="02020603050405020304" pitchFamily="18" charset="0"/>
              <a:ea typeface="仿宋" panose="02010609060101010101" pitchFamily="49" charset="-122"/>
            </a:endParaRPr>
          </a:p>
          <a:p>
            <a:pPr marL="457200" indent="-457200">
              <a:lnSpc>
                <a:spcPct val="150000"/>
              </a:lnSpc>
              <a:buFont typeface="+mj-lt"/>
              <a:buAutoNum type="arabicPeriod" startAt="7"/>
            </a:pPr>
            <a:r>
              <a:rPr lang="zh-CN" altLang="en-US" sz="2000" b="1" dirty="0" smtClean="0">
                <a:solidFill>
                  <a:srgbClr val="C00000"/>
                </a:solidFill>
                <a:latin typeface="Times New Roman" panose="02020603050405020304" pitchFamily="18" charset="0"/>
                <a:ea typeface="仿宋" panose="02010609060101010101" pitchFamily="49" charset="-122"/>
              </a:rPr>
              <a:t>重点国际合作项目：</a:t>
            </a:r>
            <a:r>
              <a:rPr lang="zh-CN" altLang="en-US" sz="2000" dirty="0" smtClean="0">
                <a:latin typeface="Times New Roman" panose="02020603050405020304" pitchFamily="18" charset="0"/>
                <a:ea typeface="仿宋" panose="02010609060101010101" pitchFamily="49" charset="-122"/>
              </a:rPr>
              <a:t>英文申请书、合作协议书、合作者承担项目证明材料或与申请本项目相关的近</a:t>
            </a:r>
            <a:r>
              <a:rPr lang="en-US" altLang="zh-CN" sz="2000" dirty="0" smtClean="0">
                <a:latin typeface="Times New Roman" panose="02020603050405020304" pitchFamily="18" charset="0"/>
                <a:ea typeface="仿宋" panose="02010609060101010101" pitchFamily="49" charset="-122"/>
              </a:rPr>
              <a:t>3</a:t>
            </a:r>
            <a:r>
              <a:rPr lang="zh-CN" altLang="en-US" sz="2000" dirty="0" smtClean="0">
                <a:latin typeface="Times New Roman" panose="02020603050405020304" pitchFamily="18" charset="0"/>
                <a:ea typeface="仿宋" panose="02010609060101010101" pitchFamily="49" charset="-122"/>
              </a:rPr>
              <a:t>年代表性论著</a:t>
            </a:r>
            <a:endParaRPr lang="en-US" altLang="zh-CN" sz="2000" dirty="0">
              <a:latin typeface="Times New Roman" panose="02020603050405020304" pitchFamily="18" charset="0"/>
              <a:ea typeface="仿宋" panose="02010609060101010101" pitchFamily="49" charset="-122"/>
            </a:endParaRPr>
          </a:p>
          <a:p>
            <a:pPr marL="457200" indent="-457200">
              <a:lnSpc>
                <a:spcPct val="150000"/>
              </a:lnSpc>
              <a:buFont typeface="+mj-lt"/>
              <a:buAutoNum type="arabicPeriod" startAt="7"/>
            </a:pPr>
            <a:r>
              <a:rPr lang="zh-CN" altLang="en-US" sz="2000" b="1" dirty="0" smtClean="0">
                <a:solidFill>
                  <a:srgbClr val="C00000"/>
                </a:solidFill>
                <a:latin typeface="Times New Roman" panose="02020603050405020304" pitchFamily="18" charset="0"/>
                <a:ea typeface="仿宋" panose="02010609060101010101" pitchFamily="49" charset="-122"/>
              </a:rPr>
              <a:t>重大项目</a:t>
            </a:r>
            <a:r>
              <a:rPr lang="en-US" altLang="zh-CN" sz="2000" b="1" dirty="0" smtClean="0">
                <a:solidFill>
                  <a:srgbClr val="C00000"/>
                </a:solidFill>
                <a:latin typeface="Times New Roman" panose="02020603050405020304" pitchFamily="18" charset="0"/>
                <a:ea typeface="仿宋" panose="02010609060101010101" pitchFamily="49" charset="-122"/>
              </a:rPr>
              <a:t>&amp;</a:t>
            </a:r>
            <a:r>
              <a:rPr lang="zh-CN" altLang="en-US" sz="2000" b="1" dirty="0" smtClean="0">
                <a:solidFill>
                  <a:srgbClr val="C00000"/>
                </a:solidFill>
                <a:latin typeface="Times New Roman" panose="02020603050405020304" pitchFamily="18" charset="0"/>
                <a:ea typeface="仿宋" panose="02010609060101010101" pitchFamily="49" charset="-122"/>
              </a:rPr>
              <a:t>国家重大仪器研制：</a:t>
            </a:r>
            <a:r>
              <a:rPr lang="zh-CN" altLang="en-US" sz="2000" dirty="0" smtClean="0">
                <a:latin typeface="Times New Roman" panose="02020603050405020304" pitchFamily="18" charset="0"/>
                <a:ea typeface="仿宋" panose="02010609060101010101" pitchFamily="49" charset="-122"/>
              </a:rPr>
              <a:t>合作单位分预算</a:t>
            </a:r>
            <a:endParaRPr lang="zh-CN" altLang="en-US" sz="2000" dirty="0">
              <a:latin typeface="Times New Roman" panose="02020603050405020304" pitchFamily="18" charset="0"/>
              <a:ea typeface="仿宋" panose="02010609060101010101" pitchFamily="49" charset="-122"/>
            </a:endParaRPr>
          </a:p>
        </p:txBody>
      </p:sp>
      <p:sp>
        <p:nvSpPr>
          <p:cNvPr id="4" name="文本框 3"/>
          <p:cNvSpPr txBox="1"/>
          <p:nvPr/>
        </p:nvSpPr>
        <p:spPr>
          <a:xfrm>
            <a:off x="4326423" y="114767"/>
            <a:ext cx="4371737" cy="1077218"/>
          </a:xfrm>
          <a:prstGeom prst="rect">
            <a:avLst/>
          </a:prstGeom>
          <a:solidFill>
            <a:srgbClr val="FFFF00"/>
          </a:solidFill>
        </p:spPr>
        <p:txBody>
          <a:bodyPr wrap="square" rtlCol="0">
            <a:spAutoFit/>
          </a:bodyPr>
          <a:lstStyle/>
          <a:p>
            <a:r>
              <a:rPr lang="zh-CN" altLang="en-US" sz="3200" b="1" dirty="0" smtClean="0">
                <a:latin typeface="Times New Roman" panose="02020603050405020304" pitchFamily="18" charset="0"/>
                <a:ea typeface="仿宋" panose="02010609060101010101" pitchFamily="49" charset="-122"/>
              </a:rPr>
              <a:t>务必参考申请书撰写说明的附件要求上传材料</a:t>
            </a:r>
            <a:endParaRPr lang="zh-CN" altLang="en-US" sz="3200" b="1" dirty="0">
              <a:latin typeface="Times New Roman" panose="02020603050405020304" pitchFamily="18" charset="0"/>
              <a:ea typeface="仿宋" panose="02010609060101010101" pitchFamily="49" charset="-122"/>
            </a:endParaRPr>
          </a:p>
        </p:txBody>
      </p:sp>
    </p:spTree>
    <p:extLst>
      <p:ext uri="{BB962C8B-B14F-4D97-AF65-F5344CB8AC3E}">
        <p14:creationId xmlns:p14="http://schemas.microsoft.com/office/powerpoint/2010/main" val="62635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11631" y="0"/>
            <a:ext cx="1226618" cy="646331"/>
          </a:xfrm>
          <a:prstGeom prst="rect">
            <a:avLst/>
          </a:prstGeom>
          <a:noFill/>
        </p:spPr>
        <p:txBody>
          <a:bodyPr wrap="none" lIns="91440" tIns="45720" rIns="91440" bIns="45720">
            <a:spAutoFit/>
          </a:bodyPr>
          <a:lstStyle/>
          <a:p>
            <a:pPr algn="ctr"/>
            <a:r>
              <a:rPr lang="zh-CN" altLang="en-US" sz="3600" b="1" dirty="0" smtClean="0">
                <a:ln w="10541" cmpd="sng">
                  <a:solidFill>
                    <a:schemeClr val="tx1"/>
                  </a:solidFill>
                  <a:prstDash val="solid"/>
                </a:ln>
                <a:solidFill>
                  <a:srgbClr val="A72378"/>
                </a:solidFill>
                <a:latin typeface="Times New Roman" pitchFamily="18" charset="0"/>
                <a:ea typeface="宋体" pitchFamily="2" charset="-122"/>
              </a:rPr>
              <a:t>目 录</a:t>
            </a:r>
            <a:endParaRPr lang="zh-CN" altLang="en-US" sz="36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
        <p:nvSpPr>
          <p:cNvPr id="4" name="TextBox 5"/>
          <p:cNvSpPr txBox="1"/>
          <p:nvPr/>
        </p:nvSpPr>
        <p:spPr>
          <a:xfrm>
            <a:off x="1403648" y="915566"/>
            <a:ext cx="6552728" cy="3046988"/>
          </a:xfrm>
          <a:prstGeom prst="rect">
            <a:avLst/>
          </a:prstGeom>
          <a:noFill/>
        </p:spPr>
        <p:txBody>
          <a:bodyPr wrap="square" rtlCol="0">
            <a:spAutoFit/>
          </a:bodyPr>
          <a:lstStyle/>
          <a:p>
            <a:pPr>
              <a:lnSpc>
                <a:spcPct val="150000"/>
              </a:lnSpc>
            </a:pPr>
            <a:r>
              <a:rPr lang="zh-CN" altLang="en-US" sz="3200" b="1" dirty="0" smtClean="0">
                <a:latin typeface="Times New Roman" pitchFamily="18" charset="0"/>
                <a:ea typeface="宋体" pitchFamily="2" charset="-122"/>
              </a:rPr>
              <a:t>一、 </a:t>
            </a:r>
            <a:r>
              <a:rPr lang="en-US" altLang="zh-CN" sz="3200" b="1" dirty="0" smtClean="0">
                <a:latin typeface="Times New Roman" pitchFamily="18" charset="0"/>
                <a:ea typeface="宋体" pitchFamily="2" charset="-122"/>
              </a:rPr>
              <a:t>2018</a:t>
            </a:r>
            <a:r>
              <a:rPr lang="zh-CN" altLang="en-US" sz="3200" b="1" dirty="0" smtClean="0">
                <a:latin typeface="Times New Roman" pitchFamily="18" charset="0"/>
                <a:ea typeface="宋体" pitchFamily="2" charset="-122"/>
              </a:rPr>
              <a:t>年度科学基金资助概况</a:t>
            </a:r>
            <a:endParaRPr lang="en-US" altLang="zh-CN" sz="3200" b="1" dirty="0" smtClean="0">
              <a:latin typeface="Times New Roman" pitchFamily="18" charset="0"/>
              <a:ea typeface="宋体" pitchFamily="2" charset="-122"/>
            </a:endParaRPr>
          </a:p>
          <a:p>
            <a:pPr>
              <a:lnSpc>
                <a:spcPct val="150000"/>
              </a:lnSpc>
            </a:pPr>
            <a:r>
              <a:rPr lang="zh-CN" altLang="en-US" sz="3200" b="1" dirty="0" smtClean="0">
                <a:latin typeface="Times New Roman" pitchFamily="18" charset="0"/>
                <a:ea typeface="宋体" pitchFamily="2" charset="-122"/>
              </a:rPr>
              <a:t>二、</a:t>
            </a:r>
            <a:r>
              <a:rPr lang="en-US" altLang="zh-CN" sz="3200" b="1" dirty="0" smtClean="0">
                <a:latin typeface="Times New Roman" pitchFamily="18" charset="0"/>
                <a:ea typeface="宋体" pitchFamily="2" charset="-122"/>
              </a:rPr>
              <a:t> 2019</a:t>
            </a:r>
            <a:r>
              <a:rPr lang="zh-CN" altLang="en-US" sz="3200" b="1" dirty="0" smtClean="0">
                <a:latin typeface="Times New Roman" pitchFamily="18" charset="0"/>
                <a:ea typeface="宋体" pitchFamily="2" charset="-122"/>
              </a:rPr>
              <a:t>年科学基金改革</a:t>
            </a:r>
            <a:r>
              <a:rPr lang="zh-CN" altLang="en-US" sz="3200" b="1" dirty="0">
                <a:latin typeface="Times New Roman" pitchFamily="18" charset="0"/>
                <a:ea typeface="宋体" pitchFamily="2" charset="-122"/>
              </a:rPr>
              <a:t>举措</a:t>
            </a:r>
            <a:endParaRPr lang="en-US" altLang="zh-CN" sz="3200" b="1" dirty="0" smtClean="0">
              <a:latin typeface="Times New Roman" pitchFamily="18" charset="0"/>
              <a:ea typeface="宋体" pitchFamily="2" charset="-122"/>
            </a:endParaRPr>
          </a:p>
          <a:p>
            <a:pPr>
              <a:lnSpc>
                <a:spcPct val="150000"/>
              </a:lnSpc>
            </a:pPr>
            <a:r>
              <a:rPr lang="zh-CN" altLang="en-US" sz="3200" b="1" dirty="0" smtClean="0">
                <a:latin typeface="Times New Roman" pitchFamily="18" charset="0"/>
                <a:ea typeface="宋体" pitchFamily="2" charset="-122"/>
              </a:rPr>
              <a:t>三、 </a:t>
            </a:r>
            <a:r>
              <a:rPr lang="en-US" altLang="zh-CN" sz="3200" b="1" dirty="0" smtClean="0">
                <a:latin typeface="Times New Roman" pitchFamily="18" charset="0"/>
                <a:ea typeface="宋体" pitchFamily="2" charset="-122"/>
              </a:rPr>
              <a:t>2019</a:t>
            </a:r>
            <a:r>
              <a:rPr lang="zh-CN" altLang="en-US" sz="3200" b="1" dirty="0" smtClean="0">
                <a:latin typeface="Times New Roman" pitchFamily="18" charset="0"/>
                <a:ea typeface="宋体" pitchFamily="2" charset="-122"/>
              </a:rPr>
              <a:t>年项目申请注意事项</a:t>
            </a:r>
            <a:endParaRPr lang="en-US" altLang="zh-CN" sz="3200" b="1" dirty="0" smtClean="0">
              <a:latin typeface="Times New Roman" pitchFamily="18" charset="0"/>
              <a:ea typeface="宋体" pitchFamily="2" charset="-122"/>
            </a:endParaRPr>
          </a:p>
          <a:p>
            <a:pPr>
              <a:lnSpc>
                <a:spcPct val="150000"/>
              </a:lnSpc>
            </a:pPr>
            <a:r>
              <a:rPr lang="zh-CN" altLang="en-US" sz="3200" b="1" dirty="0" smtClean="0">
                <a:latin typeface="Times New Roman" pitchFamily="18" charset="0"/>
                <a:ea typeface="宋体" pitchFamily="2" charset="-122"/>
              </a:rPr>
              <a:t>四、 集中受理期工作安排</a:t>
            </a:r>
            <a:endParaRPr lang="zh-CN" altLang="en-US" sz="3200" b="1" dirty="0">
              <a:latin typeface="Times New Roman" pitchFamily="18" charset="0"/>
              <a:ea typeface="宋体" pitchFamily="2" charset="-122"/>
            </a:endParaRPr>
          </a:p>
        </p:txBody>
      </p:sp>
    </p:spTree>
    <p:extLst>
      <p:ext uri="{BB962C8B-B14F-4D97-AF65-F5344CB8AC3E}">
        <p14:creationId xmlns:p14="http://schemas.microsoft.com/office/powerpoint/2010/main" val="354243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xEl>
                                              <p:pRg st="1" end="1"/>
                                            </p:txEl>
                                          </p:spTgt>
                                        </p:tgtEl>
                                      </p:cBhvr>
                                    </p:animEffect>
                                    <p:set>
                                      <p:cBhvr>
                                        <p:cTn id="10" dur="1" fill="hold">
                                          <p:stCondLst>
                                            <p:cond delay="499"/>
                                          </p:stCondLst>
                                        </p:cTn>
                                        <p:tgtEl>
                                          <p:spTgt spid="4">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
                                            <p:txEl>
                                              <p:pRg st="2" end="2"/>
                                            </p:txEl>
                                          </p:spTgt>
                                        </p:tgtEl>
                                      </p:cBhvr>
                                    </p:animEffect>
                                    <p:set>
                                      <p:cBhvr>
                                        <p:cTn id="13"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14767"/>
            <a:ext cx="2656497" cy="584775"/>
          </a:xfrm>
          <a:prstGeom prst="rect">
            <a:avLst/>
          </a:prstGeom>
          <a:noFill/>
        </p:spPr>
        <p:txBody>
          <a:bodyPr wrap="none" lIns="91440" tIns="45720" rIns="91440" bIns="45720">
            <a:spAutoFit/>
          </a:bodyPr>
          <a:lstStyle/>
          <a:p>
            <a:pPr algn="ctr"/>
            <a:r>
              <a:rPr lang="zh-CN" altLang="en-US" sz="3200" b="1" cap="none" spc="0" dirty="0" smtClean="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rPr>
              <a:t>校内申请流程</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
        <p:nvSpPr>
          <p:cNvPr id="3" name="文本框 2"/>
          <p:cNvSpPr txBox="1"/>
          <p:nvPr/>
        </p:nvSpPr>
        <p:spPr>
          <a:xfrm>
            <a:off x="774419" y="2280633"/>
            <a:ext cx="7416824" cy="1384995"/>
          </a:xfrm>
          <a:prstGeom prst="rect">
            <a:avLst/>
          </a:prstGeom>
          <a:noFill/>
        </p:spPr>
        <p:txBody>
          <a:bodyPr wrap="square" rtlCol="0">
            <a:spAutoFit/>
          </a:bodyPr>
          <a:lstStyle/>
          <a:p>
            <a:r>
              <a:rPr lang="zh-CN" altLang="en-US" sz="2400" b="1" dirty="0" smtClean="0">
                <a:solidFill>
                  <a:srgbClr val="C00000"/>
                </a:solidFill>
                <a:latin typeface="Times New Roman" panose="02020603050405020304" pitchFamily="18" charset="0"/>
                <a:ea typeface="仿宋" panose="02010609060101010101" pitchFamily="49" charset="-122"/>
              </a:rPr>
              <a:t>第二步：学院科研干事</a:t>
            </a:r>
            <a:r>
              <a:rPr lang="en-US" altLang="zh-CN" sz="2400" b="1" dirty="0" smtClean="0">
                <a:solidFill>
                  <a:srgbClr val="C00000"/>
                </a:solidFill>
                <a:latin typeface="Times New Roman" panose="02020603050405020304" pitchFamily="18" charset="0"/>
                <a:ea typeface="仿宋" panose="02010609060101010101" pitchFamily="49" charset="-122"/>
              </a:rPr>
              <a:t>——</a:t>
            </a:r>
            <a:r>
              <a:rPr lang="zh-CN" altLang="en-US" sz="2400" b="1" dirty="0" smtClean="0">
                <a:solidFill>
                  <a:srgbClr val="C00000"/>
                </a:solidFill>
                <a:latin typeface="Times New Roman" panose="02020603050405020304" pitchFamily="18" charset="0"/>
                <a:ea typeface="仿宋" panose="02010609060101010101" pitchFamily="49" charset="-122"/>
              </a:rPr>
              <a:t>科技处</a:t>
            </a:r>
            <a:endParaRPr lang="en-US" altLang="zh-CN" sz="2400" b="1" dirty="0" smtClean="0">
              <a:solidFill>
                <a:srgbClr val="C00000"/>
              </a:solidFill>
              <a:latin typeface="Times New Roman" panose="02020603050405020304" pitchFamily="18" charset="0"/>
              <a:ea typeface="仿宋" panose="02010609060101010101" pitchFamily="49" charset="-122"/>
            </a:endParaRPr>
          </a:p>
          <a:p>
            <a:pPr marL="285750" indent="-285750">
              <a:buFont typeface="Wingdings" panose="05000000000000000000" pitchFamily="2" charset="2"/>
              <a:buChar char="Ø"/>
            </a:pPr>
            <a:r>
              <a:rPr lang="zh-CN" altLang="en-US" sz="2000" dirty="0" smtClean="0">
                <a:latin typeface="Times New Roman" panose="02020603050405020304" pitchFamily="18" charset="0"/>
                <a:ea typeface="仿宋" panose="02010609060101010101" pitchFamily="49" charset="-122"/>
              </a:rPr>
              <a:t>对院系申请材料做严格形式审查</a:t>
            </a:r>
            <a:endParaRPr lang="en-US" altLang="zh-CN" sz="2000" dirty="0" smtClean="0">
              <a:latin typeface="Times New Roman" panose="02020603050405020304" pitchFamily="18" charset="0"/>
              <a:ea typeface="仿宋" panose="02010609060101010101" pitchFamily="49" charset="-122"/>
            </a:endParaRPr>
          </a:p>
          <a:p>
            <a:pPr marL="285750" indent="-285750">
              <a:buFont typeface="Wingdings" panose="05000000000000000000" pitchFamily="2" charset="2"/>
              <a:buChar char="Ø"/>
            </a:pPr>
            <a:r>
              <a:rPr lang="zh-CN" altLang="en-US" sz="2000" dirty="0" smtClean="0">
                <a:latin typeface="Times New Roman" panose="02020603050405020304" pitchFamily="18" charset="0"/>
                <a:ea typeface="仿宋" panose="02010609060101010101" pitchFamily="49" charset="-122"/>
              </a:rPr>
              <a:t>形式审查通过后，将签字及合作单位公章齐全的纸质版申请书（一式二份）及形式审查表送至科技处</a:t>
            </a:r>
            <a:endParaRPr lang="zh-CN" altLang="en-US" sz="2000" dirty="0">
              <a:latin typeface="Times New Roman" panose="02020603050405020304" pitchFamily="18" charset="0"/>
              <a:ea typeface="仿宋" panose="02010609060101010101" pitchFamily="49" charset="-122"/>
            </a:endParaRPr>
          </a:p>
        </p:txBody>
      </p:sp>
      <p:sp>
        <p:nvSpPr>
          <p:cNvPr id="6" name="文本框 5"/>
          <p:cNvSpPr txBox="1"/>
          <p:nvPr/>
        </p:nvSpPr>
        <p:spPr>
          <a:xfrm>
            <a:off x="755576" y="843558"/>
            <a:ext cx="7416824" cy="1384995"/>
          </a:xfrm>
          <a:prstGeom prst="rect">
            <a:avLst/>
          </a:prstGeom>
          <a:noFill/>
        </p:spPr>
        <p:txBody>
          <a:bodyPr wrap="square" rtlCol="0">
            <a:spAutoFit/>
          </a:bodyPr>
          <a:lstStyle/>
          <a:p>
            <a:r>
              <a:rPr lang="zh-CN" altLang="en-US" sz="2400" b="1" dirty="0" smtClean="0">
                <a:solidFill>
                  <a:srgbClr val="C00000"/>
                </a:solidFill>
                <a:latin typeface="Times New Roman" panose="02020603050405020304" pitchFamily="18" charset="0"/>
                <a:ea typeface="仿宋" panose="02010609060101010101" pitchFamily="49" charset="-122"/>
              </a:rPr>
              <a:t>第一步：申请人</a:t>
            </a:r>
            <a:r>
              <a:rPr lang="en-US" altLang="zh-CN" sz="2400" b="1" dirty="0" smtClean="0">
                <a:solidFill>
                  <a:srgbClr val="C00000"/>
                </a:solidFill>
                <a:latin typeface="Times New Roman" panose="02020603050405020304" pitchFamily="18" charset="0"/>
                <a:ea typeface="仿宋" panose="02010609060101010101" pitchFamily="49" charset="-122"/>
              </a:rPr>
              <a:t>——</a:t>
            </a:r>
            <a:r>
              <a:rPr lang="zh-CN" altLang="en-US" sz="2400" b="1" dirty="0" smtClean="0">
                <a:solidFill>
                  <a:srgbClr val="C00000"/>
                </a:solidFill>
                <a:latin typeface="Times New Roman" panose="02020603050405020304" pitchFamily="18" charset="0"/>
                <a:ea typeface="仿宋" panose="02010609060101010101" pitchFamily="49" charset="-122"/>
              </a:rPr>
              <a:t>学院科研干事</a:t>
            </a:r>
            <a:endParaRPr lang="en-US" altLang="zh-CN" sz="2400" b="1" dirty="0" smtClean="0">
              <a:solidFill>
                <a:srgbClr val="C00000"/>
              </a:solidFill>
              <a:latin typeface="Times New Roman" panose="02020603050405020304" pitchFamily="18" charset="0"/>
              <a:ea typeface="仿宋" panose="02010609060101010101" pitchFamily="49" charset="-122"/>
            </a:endParaRPr>
          </a:p>
          <a:p>
            <a:pPr marL="285750" indent="-285750">
              <a:buFont typeface="Wingdings" panose="05000000000000000000" pitchFamily="2" charset="2"/>
              <a:buChar char="Ø"/>
            </a:pPr>
            <a:r>
              <a:rPr lang="zh-CN" altLang="en-US" sz="2000" dirty="0" smtClean="0">
                <a:latin typeface="Times New Roman" panose="02020603050405020304" pitchFamily="18" charset="0"/>
                <a:ea typeface="仿宋" panose="02010609060101010101" pitchFamily="49" charset="-122"/>
              </a:rPr>
              <a:t>申请人填写完毕后将申请书电子版在线提交</a:t>
            </a:r>
            <a:endParaRPr lang="en-US" altLang="zh-CN" sz="2000" dirty="0" smtClean="0">
              <a:latin typeface="Times New Roman" panose="02020603050405020304" pitchFamily="18" charset="0"/>
              <a:ea typeface="仿宋" panose="02010609060101010101" pitchFamily="49" charset="-122"/>
            </a:endParaRPr>
          </a:p>
          <a:p>
            <a:pPr marL="285750" indent="-285750">
              <a:buFont typeface="Wingdings" panose="05000000000000000000" pitchFamily="2" charset="2"/>
              <a:buChar char="Ø"/>
            </a:pPr>
            <a:r>
              <a:rPr lang="zh-CN" altLang="en-US" sz="2000" dirty="0" smtClean="0">
                <a:latin typeface="Times New Roman" panose="02020603050405020304" pitchFamily="18" charset="0"/>
                <a:ea typeface="仿宋" panose="02010609060101010101" pitchFamily="49" charset="-122"/>
              </a:rPr>
              <a:t>学院科研干事审核。如有问题，可直接退回申请人修改。</a:t>
            </a:r>
            <a:endParaRPr lang="en-US" altLang="zh-CN" sz="2000" dirty="0" smtClean="0">
              <a:latin typeface="Times New Roman" panose="02020603050405020304" pitchFamily="18" charset="0"/>
              <a:ea typeface="仿宋" panose="02010609060101010101" pitchFamily="49" charset="-122"/>
            </a:endParaRPr>
          </a:p>
          <a:p>
            <a:pPr marL="285750" indent="-285750">
              <a:buFont typeface="Wingdings" panose="05000000000000000000" pitchFamily="2" charset="2"/>
              <a:buChar char="Ø"/>
            </a:pPr>
            <a:r>
              <a:rPr lang="zh-CN" altLang="en-US" sz="2000" dirty="0" smtClean="0">
                <a:latin typeface="Times New Roman" panose="02020603050405020304" pitchFamily="18" charset="0"/>
                <a:ea typeface="仿宋" panose="02010609060101010101" pitchFamily="49" charset="-122"/>
              </a:rPr>
              <a:t>申请人将纸质申请书（一式二份）送交科研干事</a:t>
            </a:r>
            <a:endParaRPr lang="zh-CN" altLang="en-US" sz="2000" dirty="0">
              <a:latin typeface="Times New Roman" panose="02020603050405020304" pitchFamily="18" charset="0"/>
              <a:ea typeface="仿宋" panose="02010609060101010101" pitchFamily="49" charset="-122"/>
            </a:endParaRPr>
          </a:p>
        </p:txBody>
      </p:sp>
      <p:sp>
        <p:nvSpPr>
          <p:cNvPr id="7" name="文本框 6"/>
          <p:cNvSpPr txBox="1"/>
          <p:nvPr/>
        </p:nvSpPr>
        <p:spPr>
          <a:xfrm>
            <a:off x="807344" y="3722380"/>
            <a:ext cx="7416824" cy="1077218"/>
          </a:xfrm>
          <a:prstGeom prst="rect">
            <a:avLst/>
          </a:prstGeom>
          <a:noFill/>
        </p:spPr>
        <p:txBody>
          <a:bodyPr wrap="square" rtlCol="0">
            <a:spAutoFit/>
          </a:bodyPr>
          <a:lstStyle/>
          <a:p>
            <a:r>
              <a:rPr lang="zh-CN" altLang="en-US" sz="2400" b="1" dirty="0" smtClean="0">
                <a:solidFill>
                  <a:srgbClr val="C00000"/>
                </a:solidFill>
                <a:latin typeface="Times New Roman" panose="02020603050405020304" pitchFamily="18" charset="0"/>
                <a:ea typeface="仿宋" panose="02010609060101010101" pitchFamily="49" charset="-122"/>
              </a:rPr>
              <a:t>第三步：科技处</a:t>
            </a:r>
            <a:r>
              <a:rPr lang="en-US" altLang="zh-CN" sz="2400" b="1" dirty="0" smtClean="0">
                <a:solidFill>
                  <a:srgbClr val="C00000"/>
                </a:solidFill>
                <a:latin typeface="Times New Roman" panose="02020603050405020304" pitchFamily="18" charset="0"/>
                <a:ea typeface="仿宋" panose="02010609060101010101" pitchFamily="49" charset="-122"/>
              </a:rPr>
              <a:t>——</a:t>
            </a:r>
            <a:r>
              <a:rPr lang="zh-CN" altLang="en-US" sz="2400" b="1" dirty="0" smtClean="0">
                <a:solidFill>
                  <a:srgbClr val="C00000"/>
                </a:solidFill>
                <a:latin typeface="Times New Roman" panose="02020603050405020304" pitchFamily="18" charset="0"/>
                <a:ea typeface="仿宋" panose="02010609060101010101" pitchFamily="49" charset="-122"/>
              </a:rPr>
              <a:t>基金委</a:t>
            </a:r>
            <a:endParaRPr lang="en-US" altLang="zh-CN" sz="2400" b="1" dirty="0" smtClean="0">
              <a:solidFill>
                <a:srgbClr val="C00000"/>
              </a:solidFill>
              <a:latin typeface="Times New Roman" panose="02020603050405020304" pitchFamily="18" charset="0"/>
              <a:ea typeface="仿宋" panose="02010609060101010101" pitchFamily="49" charset="-122"/>
            </a:endParaRPr>
          </a:p>
          <a:p>
            <a:pPr marL="285750" indent="-285750">
              <a:buFont typeface="Wingdings" panose="05000000000000000000" pitchFamily="2" charset="2"/>
              <a:buChar char="Ø"/>
            </a:pPr>
            <a:r>
              <a:rPr lang="zh-CN" altLang="en-US" sz="2000" dirty="0" smtClean="0">
                <a:latin typeface="Times New Roman" panose="02020603050405020304" pitchFamily="18" charset="0"/>
                <a:ea typeface="仿宋" panose="02010609060101010101" pitchFamily="49" charset="-122"/>
              </a:rPr>
              <a:t>对全校材料及完整性做形式审查</a:t>
            </a:r>
            <a:endParaRPr lang="en-US" altLang="zh-CN" sz="2000" dirty="0" smtClean="0">
              <a:latin typeface="Times New Roman" panose="02020603050405020304" pitchFamily="18" charset="0"/>
              <a:ea typeface="仿宋" panose="02010609060101010101" pitchFamily="49" charset="-122"/>
            </a:endParaRPr>
          </a:p>
          <a:p>
            <a:pPr marL="285750" indent="-285750">
              <a:buFont typeface="Wingdings" panose="05000000000000000000" pitchFamily="2" charset="2"/>
              <a:buChar char="Ø"/>
            </a:pPr>
            <a:r>
              <a:rPr lang="zh-CN" altLang="en-US" sz="2000" dirty="0" smtClean="0">
                <a:latin typeface="Times New Roman" panose="02020603050405020304" pitchFamily="18" charset="0"/>
                <a:ea typeface="仿宋" panose="02010609060101010101" pitchFamily="49" charset="-122"/>
              </a:rPr>
              <a:t>形式审查通过后，将签字公章齐全的纸质版申请书送至基金委</a:t>
            </a:r>
            <a:endParaRPr lang="zh-CN" altLang="en-US" sz="2000" dirty="0">
              <a:latin typeface="Times New Roman" panose="02020603050405020304" pitchFamily="18" charset="0"/>
              <a:ea typeface="仿宋" panose="02010609060101010101" pitchFamily="49" charset="-122"/>
            </a:endParaRPr>
          </a:p>
        </p:txBody>
      </p:sp>
      <p:grpSp>
        <p:nvGrpSpPr>
          <p:cNvPr id="10" name="组合 9"/>
          <p:cNvGrpSpPr/>
          <p:nvPr/>
        </p:nvGrpSpPr>
        <p:grpSpPr>
          <a:xfrm>
            <a:off x="5580112" y="2228553"/>
            <a:ext cx="2448272" cy="631229"/>
            <a:chOff x="5580112" y="2228553"/>
            <a:chExt cx="2448272" cy="631229"/>
          </a:xfrm>
        </p:grpSpPr>
        <p:sp>
          <p:nvSpPr>
            <p:cNvPr id="8" name="矩形 7"/>
            <p:cNvSpPr/>
            <p:nvPr/>
          </p:nvSpPr>
          <p:spPr>
            <a:xfrm>
              <a:off x="5580112" y="2228553"/>
              <a:ext cx="2448272" cy="6312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652120" y="2280633"/>
              <a:ext cx="2376264" cy="461665"/>
            </a:xfrm>
            <a:prstGeom prst="rect">
              <a:avLst/>
            </a:prstGeom>
            <a:noFill/>
          </p:spPr>
          <p:txBody>
            <a:bodyPr wrap="square" rtlCol="0">
              <a:spAutoFit/>
            </a:bodyPr>
            <a:lstStyle/>
            <a:p>
              <a:r>
                <a:rPr lang="zh-CN" altLang="en-US" sz="2400" b="1" dirty="0" smtClean="0">
                  <a:latin typeface="仿宋" panose="02010609060101010101" pitchFamily="49" charset="-122"/>
                  <a:ea typeface="仿宋" panose="02010609060101010101" pitchFamily="49" charset="-122"/>
                </a:rPr>
                <a:t>不接收个人报送</a:t>
              </a:r>
              <a:endParaRPr lang="zh-CN" altLang="en-US" sz="2400" b="1" dirty="0">
                <a:latin typeface="仿宋" panose="02010609060101010101" pitchFamily="49" charset="-122"/>
                <a:ea typeface="仿宋" panose="02010609060101010101" pitchFamily="49" charset="-122"/>
              </a:endParaRPr>
            </a:p>
          </p:txBody>
        </p:sp>
      </p:grpSp>
    </p:spTree>
    <p:extLst>
      <p:ext uri="{BB962C8B-B14F-4D97-AF65-F5344CB8AC3E}">
        <p14:creationId xmlns:p14="http://schemas.microsoft.com/office/powerpoint/2010/main" val="239210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835884463"/>
              </p:ext>
            </p:extLst>
          </p:nvPr>
        </p:nvGraphicFramePr>
        <p:xfrm>
          <a:off x="755576" y="843558"/>
          <a:ext cx="7776864" cy="4145280"/>
        </p:xfrm>
        <a:graphic>
          <a:graphicData uri="http://schemas.openxmlformats.org/drawingml/2006/table">
            <a:tbl>
              <a:tblPr firstRow="1" firstCol="1" bandRow="1"/>
              <a:tblGrid>
                <a:gridCol w="673133">
                  <a:extLst>
                    <a:ext uri="{9D8B030D-6E8A-4147-A177-3AD203B41FA5}">
                      <a16:colId xmlns="" xmlns:a16="http://schemas.microsoft.com/office/drawing/2014/main" val="2538057463"/>
                    </a:ext>
                  </a:extLst>
                </a:gridCol>
                <a:gridCol w="7103731">
                  <a:extLst>
                    <a:ext uri="{9D8B030D-6E8A-4147-A177-3AD203B41FA5}">
                      <a16:colId xmlns="" xmlns:a16="http://schemas.microsoft.com/office/drawing/2014/main" val="2151050498"/>
                    </a:ext>
                  </a:extLst>
                </a:gridCol>
              </a:tblGrid>
              <a:tr h="259229">
                <a:tc>
                  <a:txBody>
                    <a:bodyPr/>
                    <a:lstStyle/>
                    <a:p>
                      <a:pPr algn="ctr">
                        <a:spcAft>
                          <a:spcPts val="0"/>
                        </a:spcAft>
                      </a:pPr>
                      <a:r>
                        <a:rPr lang="zh-CN" sz="2000" b="1" kern="100" dirty="0">
                          <a:effectLst/>
                          <a:latin typeface="Calibri" panose="020F0502020204030204" pitchFamily="34" charset="0"/>
                          <a:ea typeface="仿宋" panose="02010609060101010101" pitchFamily="49" charset="-122"/>
                          <a:cs typeface="Times New Roman" panose="02020603050405020304" pitchFamily="18" charset="0"/>
                        </a:rPr>
                        <a:t>序号</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zh-CN" altLang="en-US" sz="2000" b="1" kern="100" dirty="0" smtClean="0">
                          <a:effectLst/>
                          <a:latin typeface="Calibri" panose="020F0502020204030204" pitchFamily="34" charset="0"/>
                          <a:ea typeface="仿宋" panose="02010609060101010101" pitchFamily="49" charset="-122"/>
                          <a:cs typeface="Times New Roman" panose="02020603050405020304" pitchFamily="18" charset="0"/>
                        </a:rPr>
                        <a:t>部分</a:t>
                      </a:r>
                      <a:r>
                        <a:rPr lang="zh-CN" sz="2000" b="1" kern="100" dirty="0" smtClean="0">
                          <a:effectLst/>
                          <a:latin typeface="Calibri" panose="020F0502020204030204" pitchFamily="34" charset="0"/>
                          <a:ea typeface="仿宋" panose="02010609060101010101" pitchFamily="49" charset="-122"/>
                          <a:cs typeface="Times New Roman" panose="02020603050405020304" pitchFamily="18" charset="0"/>
                        </a:rPr>
                        <a:t>初筛</a:t>
                      </a:r>
                      <a:r>
                        <a:rPr lang="zh-CN" sz="2000" b="1" kern="100" dirty="0">
                          <a:effectLst/>
                          <a:latin typeface="Calibri" panose="020F0502020204030204" pitchFamily="34" charset="0"/>
                          <a:ea typeface="仿宋" panose="02010609060101010101" pitchFamily="49" charset="-122"/>
                          <a:cs typeface="Times New Roman" panose="02020603050405020304" pitchFamily="18" charset="0"/>
                        </a:rPr>
                        <a:t>原因</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3595296072"/>
                  </a:ext>
                </a:extLst>
              </a:tr>
              <a:tr h="259229">
                <a:tc>
                  <a:txBody>
                    <a:bodyPr/>
                    <a:lstStyle/>
                    <a:p>
                      <a:pPr algn="ctr">
                        <a:spcAft>
                          <a:spcPts val="0"/>
                        </a:spcAft>
                      </a:pPr>
                      <a:r>
                        <a:rPr lang="en-US" sz="1800" kern="100">
                          <a:effectLst/>
                          <a:latin typeface="仿宋" panose="02010609060101010101" pitchFamily="49" charset="-122"/>
                          <a:ea typeface="宋体" panose="02010600030101010101" pitchFamily="2" charset="-122"/>
                          <a:cs typeface="Times New Roman" panose="02020603050405020304" pitchFamily="18" charset="0"/>
                        </a:rPr>
                        <a:t>1</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Calibri" panose="020F0502020204030204" pitchFamily="34" charset="0"/>
                          <a:ea typeface="仿宋" panose="02010609060101010101" pitchFamily="49" charset="-122"/>
                          <a:cs typeface="Times New Roman" panose="02020603050405020304" pitchFamily="18" charset="0"/>
                        </a:rPr>
                        <a:t>不属于本学科项目指南资助范畴</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93434983"/>
                  </a:ext>
                </a:extLst>
              </a:tr>
              <a:tr h="259229">
                <a:tc>
                  <a:txBody>
                    <a:bodyPr/>
                    <a:lstStyle/>
                    <a:p>
                      <a:pPr algn="ctr">
                        <a:spcAft>
                          <a:spcPts val="0"/>
                        </a:spcAft>
                      </a:pPr>
                      <a:r>
                        <a:rPr lang="en-US" sz="1800" kern="100">
                          <a:effectLst/>
                          <a:latin typeface="仿宋" panose="02010609060101010101" pitchFamily="49" charset="-122"/>
                          <a:ea typeface="宋体" panose="02010600030101010101" pitchFamily="2" charset="-122"/>
                          <a:cs typeface="Times New Roman" panose="02020603050405020304" pitchFamily="18" charset="0"/>
                        </a:rPr>
                        <a:t>2</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Calibri" panose="020F0502020204030204" pitchFamily="34" charset="0"/>
                          <a:ea typeface="仿宋" panose="02010609060101010101" pitchFamily="49" charset="-122"/>
                          <a:cs typeface="Times New Roman" panose="02020603050405020304" pitchFamily="18" charset="0"/>
                        </a:rPr>
                        <a:t>申请人及主要参与者</a:t>
                      </a:r>
                      <a:r>
                        <a:rPr lang="zh-CN" sz="1800" b="1" kern="100">
                          <a:solidFill>
                            <a:srgbClr val="FF0000"/>
                          </a:solidFill>
                          <a:effectLst/>
                          <a:latin typeface="Calibri" panose="020F0502020204030204" pitchFamily="34" charset="0"/>
                          <a:ea typeface="仿宋" panose="02010609060101010101" pitchFamily="49" charset="-122"/>
                          <a:cs typeface="Times New Roman" panose="02020603050405020304" pitchFamily="18" charset="0"/>
                        </a:rPr>
                        <a:t>超项（身份证号写错，系统不提示超项）</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06411854"/>
                  </a:ext>
                </a:extLst>
              </a:tr>
              <a:tr h="259229">
                <a:tc>
                  <a:txBody>
                    <a:bodyPr/>
                    <a:lstStyle/>
                    <a:p>
                      <a:pPr algn="ctr">
                        <a:spcAft>
                          <a:spcPts val="0"/>
                        </a:spcAft>
                      </a:pPr>
                      <a:r>
                        <a:rPr lang="en-US" sz="1800" kern="100">
                          <a:effectLst/>
                          <a:latin typeface="仿宋" panose="02010609060101010101" pitchFamily="49" charset="-122"/>
                          <a:ea typeface="宋体" panose="02010600030101010101" pitchFamily="2" charset="-122"/>
                          <a:cs typeface="Times New Roman" panose="02020603050405020304" pitchFamily="18" charset="0"/>
                        </a:rPr>
                        <a:t>3</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Calibri" panose="020F0502020204030204" pitchFamily="34" charset="0"/>
                          <a:ea typeface="仿宋" panose="02010609060101010101" pitchFamily="49" charset="-122"/>
                          <a:cs typeface="Times New Roman" panose="02020603050405020304" pitchFamily="18" charset="0"/>
                        </a:rPr>
                        <a:t>合作单位写为了“</a:t>
                      </a:r>
                      <a:r>
                        <a:rPr lang="zh-CN" sz="1800" b="1" kern="100">
                          <a:solidFill>
                            <a:srgbClr val="FF0000"/>
                          </a:solidFill>
                          <a:effectLst/>
                          <a:latin typeface="Calibri" panose="020F0502020204030204" pitchFamily="34" charset="0"/>
                          <a:ea typeface="仿宋" panose="02010609060101010101" pitchFamily="49" charset="-122"/>
                          <a:cs typeface="Times New Roman" panose="02020603050405020304" pitchFamily="18" charset="0"/>
                        </a:rPr>
                        <a:t>二级单位</a:t>
                      </a:r>
                      <a:r>
                        <a:rPr lang="zh-CN" sz="1800" kern="100">
                          <a:effectLst/>
                          <a:latin typeface="Calibri" panose="020F0502020204030204" pitchFamily="34" charset="0"/>
                          <a:ea typeface="仿宋" panose="02010609060101010101" pitchFamily="49" charset="-122"/>
                          <a:cs typeface="Times New Roman" panose="02020603050405020304" pitchFamily="18" charset="0"/>
                        </a:rPr>
                        <a:t>”！</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35037600"/>
                  </a:ext>
                </a:extLst>
              </a:tr>
              <a:tr h="259229">
                <a:tc>
                  <a:txBody>
                    <a:bodyPr/>
                    <a:lstStyle/>
                    <a:p>
                      <a:pPr algn="ctr">
                        <a:spcAft>
                          <a:spcPts val="0"/>
                        </a:spcAft>
                      </a:pPr>
                      <a:r>
                        <a:rPr lang="en-US" sz="1800" kern="100">
                          <a:effectLst/>
                          <a:latin typeface="仿宋" panose="02010609060101010101" pitchFamily="49" charset="-122"/>
                          <a:ea typeface="宋体" panose="02010600030101010101" pitchFamily="2" charset="-122"/>
                          <a:cs typeface="Times New Roman" panose="02020603050405020304" pitchFamily="18" charset="0"/>
                        </a:rPr>
                        <a:t>4</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Calibri" panose="020F0502020204030204" pitchFamily="34" charset="0"/>
                          <a:ea typeface="仿宋" panose="02010609060101010101" pitchFamily="49" charset="-122"/>
                          <a:cs typeface="Times New Roman" panose="02020603050405020304" pitchFamily="18" charset="0"/>
                        </a:rPr>
                        <a:t>研究计划与项目执行期不一致</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03397899"/>
                  </a:ext>
                </a:extLst>
              </a:tr>
              <a:tr h="259229">
                <a:tc>
                  <a:txBody>
                    <a:bodyPr/>
                    <a:lstStyle/>
                    <a:p>
                      <a:pPr algn="ctr">
                        <a:spcAft>
                          <a:spcPts val="0"/>
                        </a:spcAft>
                      </a:pPr>
                      <a:r>
                        <a:rPr lang="en-US" sz="1800" kern="100">
                          <a:effectLst/>
                          <a:latin typeface="仿宋" panose="02010609060101010101" pitchFamily="49" charset="-122"/>
                          <a:ea typeface="宋体" panose="02010600030101010101" pitchFamily="2" charset="-122"/>
                          <a:cs typeface="Times New Roman" panose="02020603050405020304" pitchFamily="18" charset="0"/>
                        </a:rPr>
                        <a:t>5</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Calibri" panose="020F0502020204030204" pitchFamily="34" charset="0"/>
                          <a:ea typeface="仿宋" panose="02010609060101010101" pitchFamily="49" charset="-122"/>
                          <a:cs typeface="Times New Roman" panose="02020603050405020304" pitchFamily="18" charset="0"/>
                        </a:rPr>
                        <a:t>申请书缺页</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67076935"/>
                  </a:ext>
                </a:extLst>
              </a:tr>
              <a:tr h="259229">
                <a:tc>
                  <a:txBody>
                    <a:bodyPr/>
                    <a:lstStyle/>
                    <a:p>
                      <a:pPr algn="ctr">
                        <a:spcAft>
                          <a:spcPts val="0"/>
                        </a:spcAft>
                      </a:pPr>
                      <a:r>
                        <a:rPr lang="en-US" sz="1800" kern="100">
                          <a:effectLst/>
                          <a:latin typeface="仿宋" panose="02010609060101010101" pitchFamily="49" charset="-122"/>
                          <a:ea typeface="宋体" panose="02010600030101010101" pitchFamily="2" charset="-122"/>
                          <a:cs typeface="Times New Roman" panose="02020603050405020304" pitchFamily="18" charset="0"/>
                        </a:rPr>
                        <a:t>6</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Calibri" panose="020F0502020204030204" pitchFamily="34" charset="0"/>
                          <a:ea typeface="仿宋" panose="02010609060101010101" pitchFamily="49" charset="-122"/>
                          <a:cs typeface="Times New Roman" panose="02020603050405020304" pitchFamily="18" charset="0"/>
                        </a:rPr>
                        <a:t>申请人及主要参与者的</a:t>
                      </a:r>
                      <a:r>
                        <a:rPr lang="zh-CN" sz="1800" b="1" kern="100">
                          <a:solidFill>
                            <a:srgbClr val="FF0000"/>
                          </a:solidFill>
                          <a:effectLst/>
                          <a:latin typeface="Calibri" panose="020F0502020204030204" pitchFamily="34" charset="0"/>
                          <a:ea typeface="仿宋" panose="02010609060101010101" pitchFamily="49" charset="-122"/>
                          <a:cs typeface="Times New Roman" panose="02020603050405020304" pitchFamily="18" charset="0"/>
                        </a:rPr>
                        <a:t>职称</a:t>
                      </a:r>
                      <a:r>
                        <a:rPr lang="zh-CN" sz="1800" kern="100">
                          <a:effectLst/>
                          <a:latin typeface="Calibri" panose="020F0502020204030204" pitchFamily="34" charset="0"/>
                          <a:ea typeface="仿宋" panose="02010609060101010101" pitchFamily="49" charset="-122"/>
                          <a:cs typeface="Times New Roman" panose="02020603050405020304" pitchFamily="18" charset="0"/>
                        </a:rPr>
                        <a:t>与简历不一致</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87973855"/>
                  </a:ext>
                </a:extLst>
              </a:tr>
              <a:tr h="259229">
                <a:tc>
                  <a:txBody>
                    <a:bodyPr/>
                    <a:lstStyle/>
                    <a:p>
                      <a:pPr algn="ctr">
                        <a:spcAft>
                          <a:spcPts val="0"/>
                        </a:spcAft>
                      </a:pPr>
                      <a:r>
                        <a:rPr lang="en-US" sz="1800" kern="100">
                          <a:effectLst/>
                          <a:latin typeface="仿宋" panose="02010609060101010101" pitchFamily="49" charset="-122"/>
                          <a:ea typeface="宋体" panose="02010600030101010101" pitchFamily="2" charset="-122"/>
                          <a:cs typeface="Times New Roman" panose="02020603050405020304" pitchFamily="18" charset="0"/>
                        </a:rPr>
                        <a:t>7</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Calibri" panose="020F0502020204030204" pitchFamily="34" charset="0"/>
                          <a:ea typeface="仿宋" panose="02010609060101010101" pitchFamily="49" charset="-122"/>
                          <a:cs typeface="Times New Roman" panose="02020603050405020304" pitchFamily="18" charset="0"/>
                        </a:rPr>
                        <a:t>未准确填写附注说明</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95706335"/>
                  </a:ext>
                </a:extLst>
              </a:tr>
              <a:tr h="259229">
                <a:tc>
                  <a:txBody>
                    <a:bodyPr/>
                    <a:lstStyle/>
                    <a:p>
                      <a:pPr algn="ctr">
                        <a:spcAft>
                          <a:spcPts val="0"/>
                        </a:spcAft>
                      </a:pPr>
                      <a:r>
                        <a:rPr lang="en-US" sz="1800" kern="100">
                          <a:effectLst/>
                          <a:latin typeface="仿宋" panose="02010609060101010101" pitchFamily="49" charset="-122"/>
                          <a:ea typeface="宋体" panose="02010600030101010101" pitchFamily="2" charset="-122"/>
                          <a:cs typeface="Times New Roman" panose="02020603050405020304" pitchFamily="18" charset="0"/>
                        </a:rPr>
                        <a:t>8</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100">
                          <a:solidFill>
                            <a:srgbClr val="FF0000"/>
                          </a:solidFill>
                          <a:effectLst/>
                          <a:latin typeface="Calibri" panose="020F0502020204030204" pitchFamily="34" charset="0"/>
                          <a:ea typeface="仿宋" panose="02010609060101010101" pitchFamily="49" charset="-122"/>
                          <a:cs typeface="Times New Roman" panose="02020603050405020304" pitchFamily="18" charset="0"/>
                        </a:rPr>
                        <a:t>附件</a:t>
                      </a:r>
                      <a:r>
                        <a:rPr lang="zh-CN" sz="1800" kern="100">
                          <a:effectLst/>
                          <a:latin typeface="Calibri" panose="020F0502020204030204" pitchFamily="34" charset="0"/>
                          <a:ea typeface="仿宋" panose="02010609060101010101" pitchFamily="49" charset="-122"/>
                          <a:cs typeface="Times New Roman" panose="02020603050405020304" pitchFamily="18" charset="0"/>
                        </a:rPr>
                        <a:t>材料未按要求上传</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01201357"/>
                  </a:ext>
                </a:extLst>
              </a:tr>
              <a:tr h="259229">
                <a:tc>
                  <a:txBody>
                    <a:bodyPr/>
                    <a:lstStyle/>
                    <a:p>
                      <a:pPr algn="ctr">
                        <a:spcAft>
                          <a:spcPts val="0"/>
                        </a:spcAft>
                      </a:pPr>
                      <a:r>
                        <a:rPr lang="en-US" sz="1800" kern="100">
                          <a:effectLst/>
                          <a:latin typeface="仿宋" panose="02010609060101010101" pitchFamily="49" charset="-122"/>
                          <a:ea typeface="宋体" panose="02010600030101010101" pitchFamily="2" charset="-122"/>
                          <a:cs typeface="Times New Roman" panose="02020603050405020304" pitchFamily="18" charset="0"/>
                        </a:rPr>
                        <a:t>9</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Calibri" panose="020F0502020204030204" pitchFamily="34" charset="0"/>
                          <a:ea typeface="仿宋" panose="02010609060101010101" pitchFamily="49" charset="-122"/>
                          <a:cs typeface="Times New Roman" panose="02020603050405020304" pitchFamily="18" charset="0"/>
                        </a:rPr>
                        <a:t>个人简历中教育经历与工作经历时间不连贯</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09399438"/>
                  </a:ext>
                </a:extLst>
              </a:tr>
              <a:tr h="259229">
                <a:tc>
                  <a:txBody>
                    <a:bodyPr/>
                    <a:lstStyle/>
                    <a:p>
                      <a:pPr algn="ctr">
                        <a:spcAft>
                          <a:spcPts val="0"/>
                        </a:spcAft>
                      </a:pPr>
                      <a:r>
                        <a:rPr lang="en-US" sz="1800" kern="100">
                          <a:effectLst/>
                          <a:latin typeface="仿宋" panose="02010609060101010101" pitchFamily="49" charset="-122"/>
                          <a:ea typeface="宋体" panose="02010600030101010101" pitchFamily="2" charset="-122"/>
                          <a:cs typeface="Times New Roman" panose="02020603050405020304" pitchFamily="18" charset="0"/>
                        </a:rPr>
                        <a:t>10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Calibri" panose="020F0502020204030204" pitchFamily="34" charset="0"/>
                          <a:ea typeface="仿宋" panose="02010609060101010101" pitchFamily="49" charset="-122"/>
                          <a:cs typeface="Times New Roman" panose="02020603050405020304" pitchFamily="18" charset="0"/>
                        </a:rPr>
                        <a:t>未填写预期研究成果</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18169830"/>
                  </a:ext>
                </a:extLst>
              </a:tr>
              <a:tr h="259229">
                <a:tc>
                  <a:txBody>
                    <a:bodyPr/>
                    <a:lstStyle/>
                    <a:p>
                      <a:pPr algn="ctr">
                        <a:spcAft>
                          <a:spcPts val="0"/>
                        </a:spcAft>
                      </a:pPr>
                      <a:r>
                        <a:rPr lang="en-US" sz="1800" kern="100">
                          <a:effectLst/>
                          <a:latin typeface="仿宋" panose="02010609060101010101" pitchFamily="49" charset="-122"/>
                          <a:ea typeface="宋体" panose="02010600030101010101" pitchFamily="2" charset="-122"/>
                          <a:cs typeface="Times New Roman" panose="02020603050405020304" pitchFamily="18" charset="0"/>
                        </a:rPr>
                        <a:t>11</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Calibri" panose="020F0502020204030204" pitchFamily="34" charset="0"/>
                          <a:ea typeface="仿宋" panose="02010609060101010101" pitchFamily="49" charset="-122"/>
                          <a:cs typeface="Times New Roman" panose="02020603050405020304" pitchFamily="18" charset="0"/>
                        </a:rPr>
                        <a:t>签字盖章页与申请书中的参与人列表“人员信息”不一致</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08435132"/>
                  </a:ext>
                </a:extLst>
              </a:tr>
              <a:tr h="259229">
                <a:tc>
                  <a:txBody>
                    <a:bodyPr/>
                    <a:lstStyle/>
                    <a:p>
                      <a:pPr algn="ctr">
                        <a:spcAft>
                          <a:spcPts val="0"/>
                        </a:spcAft>
                      </a:pPr>
                      <a:r>
                        <a:rPr lang="en-US" sz="1800" kern="100">
                          <a:effectLst/>
                          <a:latin typeface="仿宋" panose="02010609060101010101" pitchFamily="49" charset="-122"/>
                          <a:ea typeface="宋体" panose="02010600030101010101" pitchFamily="2" charset="-122"/>
                          <a:cs typeface="Times New Roman" panose="02020603050405020304" pitchFamily="18" charset="0"/>
                        </a:rPr>
                        <a:t>12</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Calibri" panose="020F0502020204030204" pitchFamily="34" charset="0"/>
                          <a:ea typeface="仿宋" panose="02010609060101010101" pitchFamily="49" charset="-122"/>
                          <a:cs typeface="Times New Roman" panose="02020603050405020304" pitchFamily="18" charset="0"/>
                        </a:rPr>
                        <a:t>人员签字与列表姓名不一致</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07643471"/>
                  </a:ext>
                </a:extLst>
              </a:tr>
              <a:tr h="259229">
                <a:tc>
                  <a:txBody>
                    <a:bodyPr/>
                    <a:lstStyle/>
                    <a:p>
                      <a:pPr algn="ctr">
                        <a:spcAft>
                          <a:spcPts val="0"/>
                        </a:spcAft>
                      </a:pPr>
                      <a:r>
                        <a:rPr lang="en-US" sz="1800" kern="100">
                          <a:effectLst/>
                          <a:latin typeface="仿宋" panose="02010609060101010101" pitchFamily="49" charset="-122"/>
                          <a:ea typeface="宋体" panose="02010600030101010101" pitchFamily="2" charset="-122"/>
                          <a:cs typeface="Times New Roman" panose="02020603050405020304" pitchFamily="18" charset="0"/>
                        </a:rPr>
                        <a:t>13</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Calibri" panose="020F0502020204030204" pitchFamily="34" charset="0"/>
                          <a:ea typeface="仿宋" panose="02010609060101010101" pitchFamily="49" charset="-122"/>
                          <a:cs typeface="Times New Roman" panose="02020603050405020304" pitchFamily="18" charset="0"/>
                        </a:rPr>
                        <a:t>合作单位公章字样与合作单位信息栏填写不一致</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76148550"/>
                  </a:ext>
                </a:extLst>
              </a:tr>
              <a:tr h="259229">
                <a:tc>
                  <a:txBody>
                    <a:bodyPr/>
                    <a:lstStyle/>
                    <a:p>
                      <a:pPr algn="ctr">
                        <a:spcAft>
                          <a:spcPts val="0"/>
                        </a:spcAft>
                      </a:pPr>
                      <a:r>
                        <a:rPr lang="en-US" sz="1800" kern="100">
                          <a:effectLst/>
                          <a:latin typeface="仿宋" panose="02010609060101010101" pitchFamily="49" charset="-122"/>
                          <a:ea typeface="宋体" panose="02010600030101010101" pitchFamily="2" charset="-122"/>
                          <a:cs typeface="Times New Roman" panose="02020603050405020304" pitchFamily="18" charset="0"/>
                        </a:rPr>
                        <a:t>14</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dirty="0">
                          <a:effectLst/>
                          <a:latin typeface="Calibri" panose="020F0502020204030204" pitchFamily="34" charset="0"/>
                          <a:ea typeface="仿宋" panose="02010609060101010101" pitchFamily="49" charset="-122"/>
                          <a:cs typeface="Times New Roman" panose="02020603050405020304" pitchFamily="18" charset="0"/>
                        </a:rPr>
                        <a:t>未准确选择申请代码（如生命科学部要求选到最后一位）</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68375086"/>
                  </a:ext>
                </a:extLst>
              </a:tr>
            </a:tbl>
          </a:graphicData>
        </a:graphic>
      </p:graphicFrame>
      <p:sp>
        <p:nvSpPr>
          <p:cNvPr id="5" name="矩形 4"/>
          <p:cNvSpPr/>
          <p:nvPr/>
        </p:nvSpPr>
        <p:spPr>
          <a:xfrm>
            <a:off x="899592" y="114767"/>
            <a:ext cx="1832553"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rPr>
              <a:t>初筛原因</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Tree>
    <p:extLst>
      <p:ext uri="{BB962C8B-B14F-4D97-AF65-F5344CB8AC3E}">
        <p14:creationId xmlns:p14="http://schemas.microsoft.com/office/powerpoint/2010/main" val="133772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srcRect/>
          <a:stretch>
            <a:fillRect/>
          </a:stretch>
        </p:blipFill>
        <p:spPr bwMode="auto">
          <a:xfrm>
            <a:off x="1019409" y="1491630"/>
            <a:ext cx="4623792" cy="3466577"/>
          </a:xfrm>
          <a:prstGeom prst="rect">
            <a:avLst/>
          </a:prstGeom>
          <a:noFill/>
          <a:ln w="9525">
            <a:noFill/>
            <a:miter lim="800000"/>
            <a:headEnd/>
            <a:tailEnd/>
          </a:ln>
        </p:spPr>
      </p:pic>
      <p:sp>
        <p:nvSpPr>
          <p:cNvPr id="3" name="矩形 3"/>
          <p:cNvSpPr>
            <a:spLocks noChangeArrowheads="1"/>
          </p:cNvSpPr>
          <p:nvPr/>
        </p:nvSpPr>
        <p:spPr bwMode="auto">
          <a:xfrm>
            <a:off x="5796136" y="1491630"/>
            <a:ext cx="3024336" cy="1569660"/>
          </a:xfrm>
          <a:prstGeom prst="rect">
            <a:avLst/>
          </a:prstGeom>
          <a:noFill/>
          <a:ln w="9525">
            <a:noFill/>
            <a:miter lim="800000"/>
          </a:ln>
        </p:spPr>
        <p:txBody>
          <a:bodyPr wrap="square">
            <a:spAutoFit/>
          </a:bodyPr>
          <a:lstStyle/>
          <a:p>
            <a:r>
              <a:rPr lang="en-US" altLang="zh-CN" sz="2400" b="1" dirty="0">
                <a:latin typeface="Times New Roman" panose="02020603050405020304" pitchFamily="18" charset="0"/>
                <a:ea typeface="仿宋" panose="02010609060101010101" pitchFamily="49" charset="-122"/>
              </a:rPr>
              <a:t>2018</a:t>
            </a:r>
            <a:r>
              <a:rPr lang="zh-CN" altLang="en-US" sz="2400" b="1" dirty="0">
                <a:latin typeface="Times New Roman" panose="02020603050405020304" pitchFamily="18" charset="0"/>
                <a:ea typeface="仿宋" panose="02010609060101010101" pitchFamily="49" charset="-122"/>
              </a:rPr>
              <a:t>年面上项目负责人平均年龄</a:t>
            </a:r>
            <a:r>
              <a:rPr lang="en-US" altLang="zh-CN" sz="2400" b="1" dirty="0">
                <a:latin typeface="Times New Roman" panose="02020603050405020304" pitchFamily="18" charset="0"/>
                <a:ea typeface="仿宋" panose="02010609060101010101" pitchFamily="49" charset="-122"/>
              </a:rPr>
              <a:t>42.97</a:t>
            </a:r>
            <a:r>
              <a:rPr lang="zh-CN" altLang="en-US" sz="2400" b="1" dirty="0">
                <a:latin typeface="Times New Roman" panose="02020603050405020304" pitchFamily="18" charset="0"/>
                <a:ea typeface="仿宋" panose="02010609060101010101" pitchFamily="49" charset="-122"/>
              </a:rPr>
              <a:t>岁，</a:t>
            </a:r>
            <a:r>
              <a:rPr lang="zh-CN" altLang="en-US" sz="2400" b="1" dirty="0">
                <a:solidFill>
                  <a:srgbClr val="C00000"/>
                </a:solidFill>
                <a:latin typeface="Times New Roman" panose="02020603050405020304" pitchFamily="18" charset="0"/>
                <a:ea typeface="仿宋" panose="02010609060101010101" pitchFamily="49" charset="-122"/>
              </a:rPr>
              <a:t>与</a:t>
            </a:r>
            <a:r>
              <a:rPr lang="en-US" altLang="zh-CN" sz="2400" b="1" dirty="0">
                <a:solidFill>
                  <a:srgbClr val="C00000"/>
                </a:solidFill>
                <a:latin typeface="Times New Roman" panose="02020603050405020304" pitchFamily="18" charset="0"/>
                <a:ea typeface="仿宋" panose="02010609060101010101" pitchFamily="49" charset="-122"/>
              </a:rPr>
              <a:t>2017</a:t>
            </a:r>
            <a:r>
              <a:rPr lang="zh-CN" altLang="en-US" sz="2400" b="1" dirty="0">
                <a:solidFill>
                  <a:srgbClr val="C00000"/>
                </a:solidFill>
                <a:latin typeface="Times New Roman" panose="02020603050405020304" pitchFamily="18" charset="0"/>
                <a:ea typeface="仿宋" panose="02010609060101010101" pitchFamily="49" charset="-122"/>
              </a:rPr>
              <a:t>年的</a:t>
            </a:r>
            <a:r>
              <a:rPr lang="en-US" altLang="zh-CN" sz="2400" b="1" dirty="0">
                <a:solidFill>
                  <a:srgbClr val="C00000"/>
                </a:solidFill>
                <a:latin typeface="Times New Roman" panose="02020603050405020304" pitchFamily="18" charset="0"/>
                <a:ea typeface="仿宋" panose="02010609060101010101" pitchFamily="49" charset="-122"/>
              </a:rPr>
              <a:t>43.01</a:t>
            </a:r>
            <a:r>
              <a:rPr lang="zh-CN" altLang="en-US" sz="2400" b="1" dirty="0" smtClean="0">
                <a:solidFill>
                  <a:srgbClr val="C00000"/>
                </a:solidFill>
                <a:latin typeface="Times New Roman" panose="02020603050405020304" pitchFamily="18" charset="0"/>
                <a:ea typeface="仿宋" panose="02010609060101010101" pitchFamily="49" charset="-122"/>
              </a:rPr>
              <a:t>岁略有降低</a:t>
            </a:r>
            <a:r>
              <a:rPr lang="zh-CN" altLang="en-US" sz="2400" b="1" dirty="0" smtClean="0">
                <a:latin typeface="Times New Roman" panose="02020603050405020304" pitchFamily="18" charset="0"/>
                <a:ea typeface="仿宋" panose="02010609060101010101" pitchFamily="49" charset="-122"/>
              </a:rPr>
              <a:t>。</a:t>
            </a:r>
            <a:endParaRPr lang="zh-CN" altLang="en-US" sz="2400" b="1" dirty="0">
              <a:latin typeface="Times New Roman" panose="02020603050405020304" pitchFamily="18" charset="0"/>
              <a:ea typeface="仿宋" panose="02010609060101010101" pitchFamily="49" charset="-122"/>
            </a:endParaRPr>
          </a:p>
        </p:txBody>
      </p:sp>
      <p:sp>
        <p:nvSpPr>
          <p:cNvPr id="4" name="矩形 3"/>
          <p:cNvSpPr/>
          <p:nvPr/>
        </p:nvSpPr>
        <p:spPr>
          <a:xfrm>
            <a:off x="1043608" y="843558"/>
            <a:ext cx="4248472" cy="461665"/>
          </a:xfrm>
          <a:prstGeom prst="rect">
            <a:avLst/>
          </a:prstGeom>
        </p:spPr>
        <p:txBody>
          <a:bodyPr wrap="square">
            <a:spAutoFit/>
          </a:bodyPr>
          <a:lstStyle/>
          <a:p>
            <a:pPr algn="ctr"/>
            <a:r>
              <a:rPr lang="zh-CN" altLang="en-US" sz="2400" b="1" dirty="0">
                <a:latin typeface="仿宋" panose="02010609060101010101" pitchFamily="49" charset="-122"/>
                <a:ea typeface="仿宋" panose="02010609060101010101" pitchFamily="49" charset="-122"/>
              </a:rPr>
              <a:t>面上项目负责人年龄分布曲线</a:t>
            </a:r>
            <a:endParaRPr lang="zh-CN" altLang="en-US" sz="2400" dirty="0">
              <a:latin typeface="仿宋" panose="02010609060101010101" pitchFamily="49" charset="-122"/>
              <a:ea typeface="仿宋" panose="02010609060101010101" pitchFamily="49" charset="-122"/>
            </a:endParaRPr>
          </a:p>
        </p:txBody>
      </p:sp>
      <p:sp>
        <p:nvSpPr>
          <p:cNvPr id="5" name="矩形 4"/>
          <p:cNvSpPr/>
          <p:nvPr/>
        </p:nvSpPr>
        <p:spPr>
          <a:xfrm>
            <a:off x="899592" y="0"/>
            <a:ext cx="5280613" cy="646331"/>
          </a:xfrm>
          <a:prstGeom prst="rect">
            <a:avLst/>
          </a:prstGeom>
          <a:noFill/>
        </p:spPr>
        <p:txBody>
          <a:bodyPr wrap="none" lIns="91440" tIns="45720" rIns="91440" bIns="45720">
            <a:spAutoFit/>
          </a:bodyPr>
          <a:lstStyle/>
          <a:p>
            <a:pPr algn="ctr"/>
            <a:r>
              <a:rPr lang="zh-CN" altLang="en-US" sz="3600" b="1" dirty="0" smtClean="0">
                <a:ln w="10541" cmpd="sng">
                  <a:solidFill>
                    <a:schemeClr val="tx1"/>
                  </a:solidFill>
                  <a:prstDash val="solid"/>
                </a:ln>
                <a:solidFill>
                  <a:srgbClr val="A72378"/>
                </a:solidFill>
                <a:latin typeface="Times New Roman" pitchFamily="18" charset="0"/>
                <a:ea typeface="宋体" pitchFamily="2" charset="-122"/>
              </a:rPr>
              <a:t>面上项目申请与资助情况</a:t>
            </a:r>
            <a:endParaRPr lang="zh-CN" altLang="en-US" sz="36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Tree>
    <p:extLst>
      <p:ext uri="{BB962C8B-B14F-4D97-AF65-F5344CB8AC3E}">
        <p14:creationId xmlns:p14="http://schemas.microsoft.com/office/powerpoint/2010/main" val="39705944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616" y="843558"/>
            <a:ext cx="6408712" cy="707886"/>
          </a:xfrm>
          <a:prstGeom prst="rect">
            <a:avLst/>
          </a:prstGeom>
        </p:spPr>
        <p:txBody>
          <a:bodyPr wrap="square">
            <a:spAutoFit/>
          </a:bodyPr>
          <a:lstStyle/>
          <a:p>
            <a:r>
              <a:rPr lang="zh-CN" altLang="en-US" sz="2000" dirty="0" smtClean="0">
                <a:latin typeface="Times New Roman" panose="02020603050405020304" pitchFamily="18" charset="0"/>
                <a:ea typeface="仿宋" panose="02010609060101010101" pitchFamily="49" charset="-122"/>
              </a:rPr>
              <a:t>项目检索与查询网址：https</a:t>
            </a:r>
            <a:r>
              <a:rPr lang="zh-CN" altLang="en-US" sz="2000" dirty="0">
                <a:latin typeface="Times New Roman" panose="02020603050405020304" pitchFamily="18" charset="0"/>
                <a:ea typeface="仿宋" panose="02010609060101010101" pitchFamily="49" charset="-122"/>
              </a:rPr>
              <a:t>://isisn.nsfc.gov.cn/egrantindex/funcindex/prjsearch-list</a:t>
            </a:r>
          </a:p>
        </p:txBody>
      </p:sp>
      <p:sp>
        <p:nvSpPr>
          <p:cNvPr id="3" name="矩形 2"/>
          <p:cNvSpPr/>
          <p:nvPr/>
        </p:nvSpPr>
        <p:spPr>
          <a:xfrm>
            <a:off x="899592" y="114767"/>
            <a:ext cx="1832553"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rPr>
              <a:t>限项查重</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475" y="1695460"/>
            <a:ext cx="7203448" cy="2964522"/>
          </a:xfrm>
          <a:prstGeom prst="rect">
            <a:avLst/>
          </a:prstGeom>
        </p:spPr>
      </p:pic>
      <p:sp>
        <p:nvSpPr>
          <p:cNvPr id="6" name="椭圆 5"/>
          <p:cNvSpPr/>
          <p:nvPr/>
        </p:nvSpPr>
        <p:spPr>
          <a:xfrm>
            <a:off x="6876256" y="2283718"/>
            <a:ext cx="1512168"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551444"/>
            <a:ext cx="8064896" cy="3463501"/>
          </a:xfrm>
          <a:prstGeom prst="rect">
            <a:avLst/>
          </a:prstGeom>
        </p:spPr>
      </p:pic>
      <p:sp>
        <p:nvSpPr>
          <p:cNvPr id="8" name="椭圆 7"/>
          <p:cNvSpPr/>
          <p:nvPr/>
        </p:nvSpPr>
        <p:spPr>
          <a:xfrm>
            <a:off x="1331640" y="2139702"/>
            <a:ext cx="1728192"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99592" y="4659982"/>
            <a:ext cx="1008112"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7560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584" y="114767"/>
            <a:ext cx="5128327"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关注：科学基金共享服务网</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987574"/>
            <a:ext cx="6480720" cy="3888432"/>
          </a:xfrm>
          <a:prstGeom prst="rect">
            <a:avLst/>
          </a:prstGeom>
        </p:spPr>
      </p:pic>
      <p:grpSp>
        <p:nvGrpSpPr>
          <p:cNvPr id="7" name="组合 6"/>
          <p:cNvGrpSpPr/>
          <p:nvPr/>
        </p:nvGrpSpPr>
        <p:grpSpPr>
          <a:xfrm>
            <a:off x="6876256" y="987574"/>
            <a:ext cx="2088232" cy="1008112"/>
            <a:chOff x="6876256" y="987574"/>
            <a:chExt cx="2088232" cy="1008112"/>
          </a:xfrm>
        </p:grpSpPr>
        <p:sp>
          <p:nvSpPr>
            <p:cNvPr id="5" name="圆角矩形标注 4"/>
            <p:cNvSpPr/>
            <p:nvPr/>
          </p:nvSpPr>
          <p:spPr>
            <a:xfrm>
              <a:off x="6876256" y="987574"/>
              <a:ext cx="2088232" cy="1008112"/>
            </a:xfrm>
            <a:prstGeom prst="wedgeRoundRectCallout">
              <a:avLst>
                <a:gd name="adj1" fmla="val -86101"/>
                <a:gd name="adj2" fmla="val 101524"/>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876256" y="987574"/>
              <a:ext cx="2088232" cy="923330"/>
            </a:xfrm>
            <a:prstGeom prst="rect">
              <a:avLst/>
            </a:prstGeom>
            <a:noFill/>
          </p:spPr>
          <p:txBody>
            <a:bodyPr wrap="square" rtlCol="0">
              <a:spAutoFit/>
            </a:bodyPr>
            <a:lstStyle/>
            <a:p>
              <a:pPr>
                <a:lnSpc>
                  <a:spcPct val="150000"/>
                </a:lnSpc>
              </a:pP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结题项目基本信息</a:t>
              </a:r>
              <a:endParaRPr lang="en-US" altLang="zh-CN"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a:lnSpc>
                  <a:spcPct val="150000"/>
                </a:lnSpc>
              </a:pP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结</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题报告全文</a:t>
              </a:r>
              <a:endPar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p:txBody>
        </p:sp>
      </p:grpSp>
      <p:grpSp>
        <p:nvGrpSpPr>
          <p:cNvPr id="8" name="组合 7"/>
          <p:cNvGrpSpPr/>
          <p:nvPr/>
        </p:nvGrpSpPr>
        <p:grpSpPr>
          <a:xfrm>
            <a:off x="7038678" y="2859782"/>
            <a:ext cx="1709786" cy="576064"/>
            <a:chOff x="6876256" y="987574"/>
            <a:chExt cx="2088232" cy="1008112"/>
          </a:xfrm>
        </p:grpSpPr>
        <p:sp>
          <p:nvSpPr>
            <p:cNvPr id="9" name="圆角矩形标注 8"/>
            <p:cNvSpPr/>
            <p:nvPr/>
          </p:nvSpPr>
          <p:spPr>
            <a:xfrm>
              <a:off x="6876256" y="987574"/>
              <a:ext cx="2088232" cy="1008112"/>
            </a:xfrm>
            <a:prstGeom prst="wedgeRoundRectCallout">
              <a:avLst>
                <a:gd name="adj1" fmla="val -96284"/>
                <a:gd name="adj2" fmla="val -63009"/>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6876256" y="987574"/>
              <a:ext cx="2088232" cy="775037"/>
            </a:xfrm>
            <a:prstGeom prst="rect">
              <a:avLst/>
            </a:prstGeom>
            <a:noFill/>
          </p:spPr>
          <p:txBody>
            <a:bodyPr wrap="square" rtlCol="0">
              <a:spAutoFit/>
            </a:bodyPr>
            <a:lstStyle/>
            <a:p>
              <a:pPr>
                <a:lnSpc>
                  <a:spcPct val="150000"/>
                </a:lnSpc>
              </a:pP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项目成果检索</a:t>
              </a:r>
              <a:endPar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p:txBody>
        </p:sp>
      </p:grpSp>
      <p:sp>
        <p:nvSpPr>
          <p:cNvPr id="11" name="椭圆 10"/>
          <p:cNvSpPr/>
          <p:nvPr/>
        </p:nvSpPr>
        <p:spPr>
          <a:xfrm>
            <a:off x="3563888" y="987574"/>
            <a:ext cx="720080"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339770" y="987574"/>
            <a:ext cx="736286"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092261" y="987574"/>
            <a:ext cx="613573"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4604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51977" y="114767"/>
            <a:ext cx="5952271" cy="584775"/>
          </a:xfrm>
          <a:prstGeom prst="rect">
            <a:avLst/>
          </a:prstGeom>
          <a:noFill/>
        </p:spPr>
        <p:txBody>
          <a:bodyPr wrap="none" lIns="91440" tIns="45720" rIns="91440" bIns="45720">
            <a:spAutoFit/>
          </a:bodyPr>
          <a:lstStyle/>
          <a:p>
            <a:pPr algn="ctr"/>
            <a:r>
              <a:rPr lang="zh-CN" altLang="en-US" sz="3200" b="1" dirty="0" smtClean="0">
                <a:ln w="10541" cmpd="sng">
                  <a:solidFill>
                    <a:schemeClr val="tx1"/>
                  </a:solidFill>
                  <a:prstDash val="solid"/>
                </a:ln>
                <a:solidFill>
                  <a:srgbClr val="A72378"/>
                </a:solidFill>
                <a:latin typeface="Times New Roman" pitchFamily="18" charset="0"/>
                <a:ea typeface="宋体" pitchFamily="2" charset="-122"/>
              </a:rPr>
              <a:t>关注：国家基金基础研究知识库</a:t>
            </a:r>
            <a:endParaRPr lang="zh-CN" altLang="en-US" sz="32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341" y="843558"/>
            <a:ext cx="6243907" cy="4176464"/>
          </a:xfrm>
          <a:prstGeom prst="rect">
            <a:avLst/>
          </a:prstGeom>
        </p:spPr>
      </p:pic>
      <p:pic>
        <p:nvPicPr>
          <p:cNvPr id="5" name="图片 4"/>
          <p:cNvPicPr>
            <a:picLocks noChangeAspect="1"/>
          </p:cNvPicPr>
          <p:nvPr/>
        </p:nvPicPr>
        <p:blipFill>
          <a:blip r:embed="rId3"/>
          <a:stretch>
            <a:fillRect/>
          </a:stretch>
        </p:blipFill>
        <p:spPr>
          <a:xfrm>
            <a:off x="5580112" y="2499742"/>
            <a:ext cx="3361610" cy="2427734"/>
          </a:xfrm>
          <a:prstGeom prst="rect">
            <a:avLst/>
          </a:prstGeom>
        </p:spPr>
      </p:pic>
      <p:grpSp>
        <p:nvGrpSpPr>
          <p:cNvPr id="6" name="组合 5"/>
          <p:cNvGrpSpPr/>
          <p:nvPr/>
        </p:nvGrpSpPr>
        <p:grpSpPr>
          <a:xfrm>
            <a:off x="6460986" y="1347614"/>
            <a:ext cx="2657273" cy="864096"/>
            <a:chOff x="6876256" y="987574"/>
            <a:chExt cx="2088232" cy="1008112"/>
          </a:xfrm>
        </p:grpSpPr>
        <p:sp>
          <p:nvSpPr>
            <p:cNvPr id="7" name="圆角矩形标注 6"/>
            <p:cNvSpPr/>
            <p:nvPr/>
          </p:nvSpPr>
          <p:spPr>
            <a:xfrm>
              <a:off x="6876256" y="987574"/>
              <a:ext cx="2088232" cy="1008112"/>
            </a:xfrm>
            <a:prstGeom prst="wedgeRoundRectCallout">
              <a:avLst>
                <a:gd name="adj1" fmla="val -91082"/>
                <a:gd name="adj2" fmla="val -82697"/>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876256" y="987574"/>
              <a:ext cx="2088232" cy="653064"/>
            </a:xfrm>
            <a:prstGeom prst="rect">
              <a:avLst/>
            </a:prstGeom>
            <a:noFill/>
          </p:spPr>
          <p:txBody>
            <a:bodyPr wrap="square" rtlCol="0">
              <a:spAutoFit/>
            </a:bodyPr>
            <a:lstStyle/>
            <a:p>
              <a:pPr>
                <a:lnSpc>
                  <a:spcPct val="150000"/>
                </a:lnSpc>
              </a:pPr>
              <a:r>
                <a:rPr lang="zh-CN" altLang="en-US" sz="2400" b="1" dirty="0" smtClean="0">
                  <a:solidFill>
                    <a:srgbClr val="FFC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可查看论文全文</a:t>
              </a:r>
              <a:endParaRPr lang="zh-CN" altLang="en-US" sz="2400" b="1" dirty="0">
                <a:solidFill>
                  <a:srgbClr val="FFC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p:txBody>
        </p:sp>
      </p:grpSp>
    </p:spTree>
    <p:extLst>
      <p:ext uri="{BB962C8B-B14F-4D97-AF65-F5344CB8AC3E}">
        <p14:creationId xmlns:p14="http://schemas.microsoft.com/office/powerpoint/2010/main" val="157333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矩形 3"/>
          <p:cNvSpPr/>
          <p:nvPr/>
        </p:nvSpPr>
        <p:spPr>
          <a:xfrm>
            <a:off x="4716016" y="699542"/>
            <a:ext cx="3892412" cy="1569660"/>
          </a:xfrm>
          <a:prstGeom prst="rect">
            <a:avLst/>
          </a:prstGeom>
          <a:noFill/>
        </p:spPr>
        <p:txBody>
          <a:bodyPr wrap="none" lIns="91440" tIns="45720" rIns="91440" bIns="45720">
            <a:spAutoFit/>
          </a:bodyPr>
          <a:lstStyle/>
          <a:p>
            <a:pPr algn="ctr"/>
            <a:r>
              <a:rPr lang="zh-CN" altLang="en-US" sz="9600" b="1" cap="none" spc="0" dirty="0" smtClean="0">
                <a:ln w="0"/>
                <a:solidFill>
                  <a:srgbClr val="002060"/>
                </a:solidFill>
                <a:effectLst>
                  <a:reflection blurRad="6350" stA="53000" endA="300" endPos="35500" dir="5400000" sy="-90000" algn="bl" rotWithShape="0"/>
                </a:effectLst>
                <a:latin typeface="仿宋" panose="02010609060101010101" pitchFamily="49" charset="-122"/>
                <a:ea typeface="仿宋" panose="02010609060101010101" pitchFamily="49" charset="-122"/>
              </a:rPr>
              <a:t>谢谢！</a:t>
            </a:r>
            <a:endParaRPr lang="zh-CN" altLang="en-US" sz="9600" b="1" cap="none" spc="0" dirty="0">
              <a:ln w="0"/>
              <a:solidFill>
                <a:srgbClr val="002060"/>
              </a:solidFill>
              <a:effectLst>
                <a:reflection blurRad="6350" stA="53000" endA="300" endPos="35500" dir="5400000" sy="-90000" algn="bl" rotWithShape="0"/>
              </a:effectLst>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932569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p:cNvSpPr>
          <p:nvPr/>
        </p:nvSpPr>
        <p:spPr>
          <a:xfrm>
            <a:off x="263469" y="987574"/>
            <a:ext cx="8880531" cy="254630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spcAft>
                <a:spcPts val="600"/>
              </a:spcAft>
              <a:buFont typeface="Wingdings" panose="05000000000000000000" pitchFamily="2" charset="2"/>
              <a:buChar char="Ø"/>
            </a:pPr>
            <a:r>
              <a:rPr lang="en-US" altLang="zh-CN" sz="2400" dirty="0" smtClean="0">
                <a:latin typeface="Times New Roman" panose="02020603050405020304" pitchFamily="18" charset="0"/>
                <a:ea typeface="仿宋" panose="02010609060101010101" pitchFamily="49" charset="-122"/>
              </a:rPr>
              <a:t>2018</a:t>
            </a:r>
            <a:r>
              <a:rPr lang="zh-CN" altLang="en-US" sz="2400" dirty="0" smtClean="0">
                <a:latin typeface="Times New Roman" panose="02020603050405020304" pitchFamily="18" charset="0"/>
                <a:ea typeface="仿宋" panose="02010609060101010101" pitchFamily="49" charset="-122"/>
              </a:rPr>
              <a:t>年</a:t>
            </a:r>
            <a:r>
              <a:rPr lang="zh-CN" altLang="zh-CN" sz="2400" dirty="0" smtClean="0">
                <a:latin typeface="Times New Roman" panose="02020603050405020304" pitchFamily="18" charset="0"/>
                <a:ea typeface="仿宋" panose="02010609060101010101" pitchFamily="49" charset="-122"/>
              </a:rPr>
              <a:t>青年科学基金项目申请</a:t>
            </a:r>
            <a:r>
              <a:rPr lang="en-US" altLang="zh-CN" sz="2400" dirty="0" smtClean="0">
                <a:solidFill>
                  <a:srgbClr val="FF0000"/>
                </a:solidFill>
                <a:latin typeface="Times New Roman" panose="02020603050405020304" pitchFamily="18" charset="0"/>
                <a:ea typeface="仿宋" panose="02010609060101010101" pitchFamily="49" charset="-122"/>
              </a:rPr>
              <a:t>86042</a:t>
            </a:r>
            <a:r>
              <a:rPr lang="zh-CN" altLang="en-US" sz="2400" dirty="0" smtClean="0">
                <a:solidFill>
                  <a:srgbClr val="FF0000"/>
                </a:solidFill>
                <a:latin typeface="Times New Roman" panose="02020603050405020304" pitchFamily="18" charset="0"/>
                <a:ea typeface="仿宋" panose="02010609060101010101" pitchFamily="49" charset="-122"/>
              </a:rPr>
              <a:t>项</a:t>
            </a:r>
            <a:r>
              <a:rPr lang="zh-CN" altLang="en-US" sz="2400" dirty="0" smtClean="0">
                <a:latin typeface="Times New Roman" panose="02020603050405020304" pitchFamily="18" charset="0"/>
                <a:ea typeface="仿宋" panose="02010609060101010101" pitchFamily="49" charset="-122"/>
              </a:rPr>
              <a:t>，比去年增加</a:t>
            </a:r>
            <a:r>
              <a:rPr lang="en-US" altLang="zh-CN" sz="2400" dirty="0" smtClean="0">
                <a:solidFill>
                  <a:srgbClr val="FF0000"/>
                </a:solidFill>
                <a:latin typeface="Times New Roman" panose="02020603050405020304" pitchFamily="18" charset="0"/>
                <a:ea typeface="仿宋" panose="02010609060101010101" pitchFamily="49" charset="-122"/>
              </a:rPr>
              <a:t>7487</a:t>
            </a:r>
            <a:r>
              <a:rPr lang="zh-CN" altLang="en-US" sz="2400" dirty="0" smtClean="0">
                <a:solidFill>
                  <a:srgbClr val="FF0000"/>
                </a:solidFill>
                <a:latin typeface="Times New Roman" panose="02020603050405020304" pitchFamily="18" charset="0"/>
                <a:ea typeface="仿宋" panose="02010609060101010101" pitchFamily="49" charset="-122"/>
              </a:rPr>
              <a:t>项</a:t>
            </a:r>
            <a:r>
              <a:rPr lang="zh-CN" altLang="en-US" sz="2400" dirty="0" smtClean="0">
                <a:latin typeface="Times New Roman" panose="02020603050405020304" pitchFamily="18" charset="0"/>
                <a:ea typeface="仿宋" panose="02010609060101010101" pitchFamily="49" charset="-122"/>
              </a:rPr>
              <a:t>，增幅</a:t>
            </a:r>
            <a:r>
              <a:rPr lang="en-US" altLang="zh-CN" sz="2400" dirty="0" smtClean="0">
                <a:latin typeface="Times New Roman" panose="02020603050405020304" pitchFamily="18" charset="0"/>
                <a:ea typeface="仿宋" panose="02010609060101010101" pitchFamily="49" charset="-122"/>
              </a:rPr>
              <a:t>10.04%</a:t>
            </a:r>
            <a:r>
              <a:rPr lang="zh-CN" altLang="en-US" sz="2400" dirty="0" smtClean="0">
                <a:latin typeface="Times New Roman" panose="02020603050405020304" pitchFamily="18" charset="0"/>
                <a:ea typeface="仿宋" panose="02010609060101010101" pitchFamily="49" charset="-122"/>
              </a:rPr>
              <a:t>。</a:t>
            </a:r>
            <a:endParaRPr lang="zh-CN" altLang="zh-CN" sz="2400" dirty="0" smtClean="0">
              <a:latin typeface="Times New Roman" panose="02020603050405020304" pitchFamily="18" charset="0"/>
              <a:ea typeface="仿宋" panose="02010609060101010101" pitchFamily="49" charset="-122"/>
            </a:endParaRPr>
          </a:p>
          <a:p>
            <a:pPr>
              <a:spcBef>
                <a:spcPts val="1200"/>
              </a:spcBef>
              <a:spcAft>
                <a:spcPts val="600"/>
              </a:spcAft>
              <a:buFont typeface="Wingdings" panose="05000000000000000000" pitchFamily="2" charset="2"/>
              <a:buChar char="Ø"/>
            </a:pPr>
            <a:r>
              <a:rPr lang="zh-CN" altLang="zh-CN" sz="2400" dirty="0" smtClean="0">
                <a:latin typeface="Times New Roman" panose="02020603050405020304" pitchFamily="18" charset="0"/>
                <a:ea typeface="仿宋" panose="02010609060101010101" pitchFamily="49" charset="-122"/>
              </a:rPr>
              <a:t>资助青年科学基金项目</a:t>
            </a:r>
            <a:r>
              <a:rPr lang="en-US" altLang="zh-CN" sz="2400" dirty="0" smtClean="0">
                <a:solidFill>
                  <a:srgbClr val="FF0000"/>
                </a:solidFill>
                <a:latin typeface="Times New Roman" panose="02020603050405020304" pitchFamily="18" charset="0"/>
                <a:ea typeface="仿宋" panose="02010609060101010101" pitchFamily="49" charset="-122"/>
              </a:rPr>
              <a:t>17671</a:t>
            </a:r>
            <a:r>
              <a:rPr lang="zh-CN" altLang="zh-CN" sz="2400" dirty="0" smtClean="0">
                <a:solidFill>
                  <a:srgbClr val="FF0000"/>
                </a:solidFill>
                <a:latin typeface="Times New Roman" panose="02020603050405020304" pitchFamily="18" charset="0"/>
                <a:ea typeface="仿宋" panose="02010609060101010101" pitchFamily="49" charset="-122"/>
              </a:rPr>
              <a:t>项</a:t>
            </a:r>
            <a:r>
              <a:rPr lang="zh-CN" altLang="zh-CN" sz="2400" dirty="0" smtClean="0">
                <a:latin typeface="Times New Roman" panose="02020603050405020304" pitchFamily="18" charset="0"/>
                <a:ea typeface="仿宋" panose="02010609060101010101" pitchFamily="49" charset="-122"/>
              </a:rPr>
              <a:t>，直接费用</a:t>
            </a:r>
            <a:r>
              <a:rPr lang="en-US" altLang="zh-CN" sz="2400" dirty="0" smtClean="0">
                <a:solidFill>
                  <a:srgbClr val="FF0000"/>
                </a:solidFill>
                <a:latin typeface="Times New Roman" panose="02020603050405020304" pitchFamily="18" charset="0"/>
                <a:ea typeface="仿宋" panose="02010609060101010101" pitchFamily="49" charset="-122"/>
              </a:rPr>
              <a:t>41.76</a:t>
            </a:r>
            <a:r>
              <a:rPr lang="zh-CN" altLang="en-US" sz="2400" dirty="0" smtClean="0">
                <a:solidFill>
                  <a:srgbClr val="FF0000"/>
                </a:solidFill>
                <a:latin typeface="Times New Roman" panose="02020603050405020304" pitchFamily="18" charset="0"/>
                <a:ea typeface="仿宋" panose="02010609060101010101" pitchFamily="49" charset="-122"/>
              </a:rPr>
              <a:t>亿元</a:t>
            </a:r>
            <a:r>
              <a:rPr lang="zh-CN" altLang="en-US" sz="2400" dirty="0" smtClean="0">
                <a:solidFill>
                  <a:srgbClr val="002060"/>
                </a:solidFill>
                <a:latin typeface="Times New Roman" panose="02020603050405020304" pitchFamily="18" charset="0"/>
                <a:ea typeface="仿宋" panose="02010609060101010101" pitchFamily="49" charset="-122"/>
              </a:rPr>
              <a:t>。</a:t>
            </a:r>
            <a:r>
              <a:rPr lang="zh-CN" altLang="zh-CN" sz="2400" dirty="0" smtClean="0">
                <a:latin typeface="Times New Roman" panose="02020603050405020304" pitchFamily="18" charset="0"/>
                <a:ea typeface="仿宋" panose="02010609060101010101" pitchFamily="49" charset="-122"/>
              </a:rPr>
              <a:t>平均资助强度为</a:t>
            </a:r>
            <a:r>
              <a:rPr lang="en-US" altLang="zh-CN" sz="2400" dirty="0" smtClean="0">
                <a:solidFill>
                  <a:srgbClr val="FF0000"/>
                </a:solidFill>
                <a:latin typeface="Times New Roman" panose="02020603050405020304" pitchFamily="18" charset="0"/>
                <a:ea typeface="仿宋" panose="02010609060101010101" pitchFamily="49" charset="-122"/>
              </a:rPr>
              <a:t>23.63</a:t>
            </a:r>
            <a:r>
              <a:rPr lang="zh-CN" altLang="zh-CN" sz="2400" dirty="0" smtClean="0">
                <a:solidFill>
                  <a:srgbClr val="FF0000"/>
                </a:solidFill>
                <a:latin typeface="Times New Roman" panose="02020603050405020304" pitchFamily="18" charset="0"/>
                <a:ea typeface="仿宋" panose="02010609060101010101" pitchFamily="49" charset="-122"/>
              </a:rPr>
              <a:t>万元</a:t>
            </a:r>
            <a:r>
              <a:rPr lang="en-US" altLang="zh-CN" sz="2400" dirty="0" smtClean="0">
                <a:solidFill>
                  <a:srgbClr val="FF0000"/>
                </a:solidFill>
                <a:latin typeface="Times New Roman" panose="02020603050405020304" pitchFamily="18" charset="0"/>
                <a:ea typeface="仿宋" panose="02010609060101010101" pitchFamily="49" charset="-122"/>
              </a:rPr>
              <a:t>/</a:t>
            </a:r>
            <a:r>
              <a:rPr lang="zh-CN" altLang="zh-CN" sz="2400" dirty="0" smtClean="0">
                <a:solidFill>
                  <a:srgbClr val="FF0000"/>
                </a:solidFill>
                <a:latin typeface="Times New Roman" panose="02020603050405020304" pitchFamily="18" charset="0"/>
                <a:ea typeface="仿宋" panose="02010609060101010101" pitchFamily="49" charset="-122"/>
              </a:rPr>
              <a:t>项</a:t>
            </a:r>
            <a:r>
              <a:rPr lang="zh-CN" altLang="en-US" sz="2400" dirty="0" smtClean="0">
                <a:solidFill>
                  <a:srgbClr val="002060"/>
                </a:solidFill>
                <a:latin typeface="Times New Roman" panose="02020603050405020304" pitchFamily="18" charset="0"/>
                <a:ea typeface="仿宋" panose="02010609060101010101" pitchFamily="49" charset="-122"/>
              </a:rPr>
              <a:t>，与去年（</a:t>
            </a:r>
            <a:r>
              <a:rPr lang="en-US" altLang="zh-CN" sz="2400" dirty="0" smtClean="0">
                <a:solidFill>
                  <a:srgbClr val="002060"/>
                </a:solidFill>
                <a:latin typeface="Times New Roman" panose="02020603050405020304" pitchFamily="18" charset="0"/>
                <a:ea typeface="仿宋" panose="02010609060101010101" pitchFamily="49" charset="-122"/>
              </a:rPr>
              <a:t>22.84</a:t>
            </a:r>
            <a:r>
              <a:rPr lang="zh-CN" altLang="en-US" sz="2400" dirty="0" smtClean="0">
                <a:solidFill>
                  <a:srgbClr val="002060"/>
                </a:solidFill>
                <a:latin typeface="Times New Roman" panose="02020603050405020304" pitchFamily="18" charset="0"/>
                <a:ea typeface="仿宋" panose="02010609060101010101" pitchFamily="49" charset="-122"/>
              </a:rPr>
              <a:t>万元</a:t>
            </a:r>
            <a:r>
              <a:rPr lang="en-US" altLang="zh-CN" sz="2400" dirty="0" smtClean="0">
                <a:solidFill>
                  <a:srgbClr val="002060"/>
                </a:solidFill>
                <a:latin typeface="Times New Roman" panose="02020603050405020304" pitchFamily="18" charset="0"/>
                <a:ea typeface="仿宋" panose="02010609060101010101" pitchFamily="49" charset="-122"/>
              </a:rPr>
              <a:t>/</a:t>
            </a:r>
            <a:r>
              <a:rPr lang="zh-CN" altLang="en-US" sz="2400" dirty="0" smtClean="0">
                <a:solidFill>
                  <a:srgbClr val="002060"/>
                </a:solidFill>
                <a:latin typeface="Times New Roman" panose="02020603050405020304" pitchFamily="18" charset="0"/>
                <a:ea typeface="仿宋" panose="02010609060101010101" pitchFamily="49" charset="-122"/>
              </a:rPr>
              <a:t>项）相比提高了</a:t>
            </a:r>
            <a:r>
              <a:rPr lang="en-US" altLang="zh-CN" sz="2400" dirty="0" smtClean="0">
                <a:solidFill>
                  <a:srgbClr val="002060"/>
                </a:solidFill>
                <a:latin typeface="Times New Roman" panose="02020603050405020304" pitchFamily="18" charset="0"/>
                <a:ea typeface="仿宋" panose="02010609060101010101" pitchFamily="49" charset="-122"/>
              </a:rPr>
              <a:t>0.79</a:t>
            </a:r>
            <a:r>
              <a:rPr lang="zh-CN" altLang="en-US" sz="2400" dirty="0" smtClean="0">
                <a:solidFill>
                  <a:srgbClr val="002060"/>
                </a:solidFill>
                <a:latin typeface="Times New Roman" panose="02020603050405020304" pitchFamily="18" charset="0"/>
                <a:ea typeface="仿宋" panose="02010609060101010101" pitchFamily="49" charset="-122"/>
              </a:rPr>
              <a:t>万元</a:t>
            </a:r>
            <a:r>
              <a:rPr lang="en-US" altLang="zh-CN" sz="2400" dirty="0" smtClean="0">
                <a:solidFill>
                  <a:srgbClr val="002060"/>
                </a:solidFill>
                <a:latin typeface="Times New Roman" panose="02020603050405020304" pitchFamily="18" charset="0"/>
                <a:ea typeface="仿宋" panose="02010609060101010101" pitchFamily="49" charset="-122"/>
              </a:rPr>
              <a:t>/</a:t>
            </a:r>
            <a:r>
              <a:rPr lang="zh-CN" altLang="en-US" sz="2400" dirty="0" smtClean="0">
                <a:solidFill>
                  <a:srgbClr val="002060"/>
                </a:solidFill>
                <a:latin typeface="Times New Roman" panose="02020603050405020304" pitchFamily="18" charset="0"/>
                <a:ea typeface="仿宋" panose="02010609060101010101" pitchFamily="49" charset="-122"/>
              </a:rPr>
              <a:t>项，增幅</a:t>
            </a:r>
            <a:r>
              <a:rPr lang="en-US" altLang="zh-CN" sz="2400" dirty="0" smtClean="0">
                <a:solidFill>
                  <a:srgbClr val="002060"/>
                </a:solidFill>
                <a:latin typeface="Times New Roman" panose="02020603050405020304" pitchFamily="18" charset="0"/>
                <a:ea typeface="仿宋" panose="02010609060101010101" pitchFamily="49" charset="-122"/>
              </a:rPr>
              <a:t>3.46%</a:t>
            </a:r>
            <a:r>
              <a:rPr lang="zh-CN" altLang="zh-CN" sz="2400" dirty="0" smtClean="0">
                <a:latin typeface="Times New Roman" panose="02020603050405020304" pitchFamily="18" charset="0"/>
                <a:ea typeface="仿宋" panose="02010609060101010101" pitchFamily="49" charset="-122"/>
              </a:rPr>
              <a:t>。</a:t>
            </a:r>
            <a:endParaRPr lang="en-US" altLang="zh-CN" sz="2400" dirty="0" smtClean="0">
              <a:latin typeface="Times New Roman" panose="02020603050405020304" pitchFamily="18" charset="0"/>
              <a:ea typeface="仿宋" panose="02010609060101010101" pitchFamily="49" charset="-122"/>
            </a:endParaRPr>
          </a:p>
          <a:p>
            <a:pPr>
              <a:spcBef>
                <a:spcPts val="1200"/>
              </a:spcBef>
              <a:spcAft>
                <a:spcPts val="600"/>
              </a:spcAft>
              <a:buFont typeface="Wingdings" panose="05000000000000000000" pitchFamily="2" charset="2"/>
              <a:buChar char="Ø"/>
            </a:pPr>
            <a:r>
              <a:rPr lang="zh-CN" altLang="zh-CN" sz="2400" dirty="0" smtClean="0">
                <a:latin typeface="Times New Roman" panose="02020603050405020304" pitchFamily="18" charset="0"/>
                <a:ea typeface="仿宋" panose="02010609060101010101" pitchFamily="49" charset="-122"/>
              </a:rPr>
              <a:t>与去年（</a:t>
            </a:r>
            <a:r>
              <a:rPr lang="en-US" altLang="zh-CN" sz="2400" dirty="0" smtClean="0">
                <a:latin typeface="Times New Roman" panose="02020603050405020304" pitchFamily="18" charset="0"/>
                <a:ea typeface="仿宋" panose="02010609060101010101" pitchFamily="49" charset="-122"/>
              </a:rPr>
              <a:t>17523</a:t>
            </a:r>
            <a:r>
              <a:rPr lang="zh-CN" altLang="zh-CN" sz="2400" dirty="0" smtClean="0">
                <a:latin typeface="Times New Roman" panose="02020603050405020304" pitchFamily="18" charset="0"/>
                <a:ea typeface="仿宋" panose="02010609060101010101" pitchFamily="49" charset="-122"/>
              </a:rPr>
              <a:t>项）相比</a:t>
            </a:r>
            <a:r>
              <a:rPr lang="zh-CN" altLang="en-US" sz="2400" dirty="0" smtClean="0">
                <a:latin typeface="Times New Roman" panose="02020603050405020304" pitchFamily="18" charset="0"/>
                <a:ea typeface="仿宋" panose="02010609060101010101" pitchFamily="49" charset="-122"/>
              </a:rPr>
              <a:t>，项目数增加了</a:t>
            </a:r>
            <a:r>
              <a:rPr lang="en-US" altLang="zh-CN" sz="2400" dirty="0" smtClean="0">
                <a:latin typeface="Times New Roman" panose="02020603050405020304" pitchFamily="18" charset="0"/>
                <a:ea typeface="仿宋" panose="02010609060101010101" pitchFamily="49" charset="-122"/>
              </a:rPr>
              <a:t>148</a:t>
            </a:r>
            <a:r>
              <a:rPr lang="zh-CN" altLang="en-US" sz="2400" dirty="0" smtClean="0">
                <a:latin typeface="Times New Roman" panose="02020603050405020304" pitchFamily="18" charset="0"/>
                <a:ea typeface="仿宋" panose="02010609060101010101" pitchFamily="49" charset="-122"/>
              </a:rPr>
              <a:t>项，增幅为</a:t>
            </a:r>
            <a:r>
              <a:rPr lang="en-US" sz="2400" dirty="0" smtClean="0">
                <a:latin typeface="Times New Roman" panose="02020603050405020304" pitchFamily="18" charset="0"/>
                <a:ea typeface="仿宋" panose="02010609060101010101" pitchFamily="49" charset="-122"/>
              </a:rPr>
              <a:t>0.84%</a:t>
            </a:r>
            <a:r>
              <a:rPr lang="zh-CN" altLang="zh-CN" sz="2400" dirty="0" smtClean="0">
                <a:latin typeface="Times New Roman" panose="02020603050405020304" pitchFamily="18" charset="0"/>
                <a:ea typeface="仿宋" panose="02010609060101010101" pitchFamily="49" charset="-122"/>
              </a:rPr>
              <a:t>；平均资助率为</a:t>
            </a:r>
            <a:r>
              <a:rPr lang="en-US" altLang="zh-CN" sz="2400" dirty="0" smtClean="0">
                <a:solidFill>
                  <a:srgbClr val="FF0000"/>
                </a:solidFill>
                <a:latin typeface="Times New Roman" panose="02020603050405020304" pitchFamily="18" charset="0"/>
                <a:ea typeface="仿宋" panose="02010609060101010101" pitchFamily="49" charset="-122"/>
              </a:rPr>
              <a:t>20.54%</a:t>
            </a:r>
            <a:r>
              <a:rPr lang="zh-CN" altLang="zh-CN" sz="2400" dirty="0" smtClean="0">
                <a:latin typeface="Times New Roman" panose="02020603050405020304" pitchFamily="18" charset="0"/>
                <a:ea typeface="仿宋" panose="02010609060101010101" pitchFamily="49" charset="-122"/>
              </a:rPr>
              <a:t>，比去年（</a:t>
            </a:r>
            <a:r>
              <a:rPr lang="en-US" altLang="zh-CN" sz="2400" dirty="0" smtClean="0">
                <a:latin typeface="Times New Roman" panose="02020603050405020304" pitchFamily="18" charset="0"/>
                <a:ea typeface="仿宋" panose="02010609060101010101" pitchFamily="49" charset="-122"/>
              </a:rPr>
              <a:t>22.41%</a:t>
            </a:r>
            <a:r>
              <a:rPr lang="zh-CN" altLang="zh-CN" sz="2400" dirty="0" smtClean="0">
                <a:latin typeface="Times New Roman" panose="02020603050405020304" pitchFamily="18" charset="0"/>
                <a:ea typeface="仿宋" panose="02010609060101010101" pitchFamily="49" charset="-122"/>
              </a:rPr>
              <a:t>）降低了</a:t>
            </a:r>
            <a:r>
              <a:rPr lang="en-US" altLang="zh-CN" sz="2400" dirty="0" smtClean="0">
                <a:latin typeface="Times New Roman" panose="02020603050405020304" pitchFamily="18" charset="0"/>
                <a:ea typeface="仿宋" panose="02010609060101010101" pitchFamily="49" charset="-122"/>
              </a:rPr>
              <a:t>1.87</a:t>
            </a:r>
            <a:r>
              <a:rPr lang="zh-CN" altLang="en-US" sz="2400" dirty="0" smtClean="0">
                <a:latin typeface="Times New Roman" panose="02020603050405020304" pitchFamily="18" charset="0"/>
                <a:ea typeface="仿宋" panose="02010609060101010101" pitchFamily="49" charset="-122"/>
              </a:rPr>
              <a:t>个百分点</a:t>
            </a:r>
            <a:r>
              <a:rPr lang="zh-CN" altLang="zh-CN" sz="2400" dirty="0" smtClean="0">
                <a:latin typeface="Times New Roman" panose="02020603050405020304" pitchFamily="18" charset="0"/>
                <a:ea typeface="仿宋" panose="02010609060101010101" pitchFamily="49" charset="-122"/>
              </a:rPr>
              <a:t>。</a:t>
            </a:r>
            <a:endParaRPr lang="en-US" altLang="zh-CN" sz="2400" dirty="0" smtClean="0">
              <a:latin typeface="Times New Roman" panose="02020603050405020304" pitchFamily="18" charset="0"/>
              <a:ea typeface="仿宋" panose="02010609060101010101" pitchFamily="49" charset="-122"/>
            </a:endParaRPr>
          </a:p>
          <a:p>
            <a:pPr>
              <a:spcBef>
                <a:spcPts val="1200"/>
              </a:spcBef>
              <a:spcAft>
                <a:spcPts val="600"/>
              </a:spcAft>
              <a:buFont typeface="Wingdings" panose="05000000000000000000" pitchFamily="2" charset="2"/>
              <a:buChar char="Ø"/>
            </a:pPr>
            <a:r>
              <a:rPr lang="zh-CN" altLang="en-US" sz="2400" dirty="0" smtClean="0">
                <a:latin typeface="Times New Roman" panose="02020603050405020304" pitchFamily="18" charset="0"/>
                <a:ea typeface="仿宋" panose="02010609060101010101" pitchFamily="49" charset="-122"/>
              </a:rPr>
              <a:t>项目负责人中女性</a:t>
            </a:r>
            <a:r>
              <a:rPr lang="en-US" sz="2400" dirty="0" smtClean="0">
                <a:solidFill>
                  <a:srgbClr val="FF0000"/>
                </a:solidFill>
                <a:latin typeface="Times New Roman" panose="02020603050405020304" pitchFamily="18" charset="0"/>
                <a:ea typeface="仿宋" panose="02010609060101010101" pitchFamily="49" charset="-122"/>
              </a:rPr>
              <a:t>7300</a:t>
            </a:r>
            <a:r>
              <a:rPr lang="zh-CN" altLang="en-US" sz="2400" dirty="0" smtClean="0">
                <a:latin typeface="Times New Roman" panose="02020603050405020304" pitchFamily="18" charset="0"/>
                <a:ea typeface="仿宋" panose="02010609060101010101" pitchFamily="49" charset="-122"/>
              </a:rPr>
              <a:t>人，占项目负责人总数的</a:t>
            </a:r>
            <a:r>
              <a:rPr lang="en-US" sz="2400" dirty="0" smtClean="0">
                <a:latin typeface="Times New Roman" panose="02020603050405020304" pitchFamily="18" charset="0"/>
                <a:ea typeface="仿宋" panose="02010609060101010101" pitchFamily="49" charset="-122"/>
              </a:rPr>
              <a:t>41.31%</a:t>
            </a:r>
            <a:r>
              <a:rPr lang="zh-CN" altLang="en-US" sz="2400" dirty="0" smtClean="0">
                <a:latin typeface="Times New Roman" panose="02020603050405020304" pitchFamily="18" charset="0"/>
                <a:ea typeface="仿宋" panose="02010609060101010101" pitchFamily="49" charset="-122"/>
              </a:rPr>
              <a:t>。</a:t>
            </a:r>
            <a:endParaRPr lang="en-US" altLang="zh-CN" sz="2400" dirty="0" smtClean="0">
              <a:latin typeface="Times New Roman" panose="02020603050405020304" pitchFamily="18" charset="0"/>
              <a:ea typeface="仿宋" panose="02010609060101010101" pitchFamily="49" charset="-122"/>
            </a:endParaRPr>
          </a:p>
        </p:txBody>
      </p:sp>
      <p:sp>
        <p:nvSpPr>
          <p:cNvPr id="3" name="矩形 2"/>
          <p:cNvSpPr/>
          <p:nvPr/>
        </p:nvSpPr>
        <p:spPr>
          <a:xfrm>
            <a:off x="899592" y="0"/>
            <a:ext cx="5280613" cy="646331"/>
          </a:xfrm>
          <a:prstGeom prst="rect">
            <a:avLst/>
          </a:prstGeom>
          <a:noFill/>
        </p:spPr>
        <p:txBody>
          <a:bodyPr wrap="none" lIns="91440" tIns="45720" rIns="91440" bIns="45720">
            <a:spAutoFit/>
          </a:bodyPr>
          <a:lstStyle/>
          <a:p>
            <a:pPr algn="ctr"/>
            <a:r>
              <a:rPr lang="zh-CN" altLang="en-US" sz="3600" b="1" dirty="0">
                <a:ln w="10541" cmpd="sng">
                  <a:solidFill>
                    <a:schemeClr val="tx1"/>
                  </a:solidFill>
                  <a:prstDash val="solid"/>
                </a:ln>
                <a:solidFill>
                  <a:srgbClr val="A72378"/>
                </a:solidFill>
                <a:latin typeface="Times New Roman" pitchFamily="18" charset="0"/>
                <a:ea typeface="宋体" pitchFamily="2" charset="-122"/>
              </a:rPr>
              <a:t>青年</a:t>
            </a:r>
            <a:r>
              <a:rPr lang="zh-CN" altLang="en-US" sz="3600" b="1" dirty="0" smtClean="0">
                <a:ln w="10541" cmpd="sng">
                  <a:solidFill>
                    <a:schemeClr val="tx1"/>
                  </a:solidFill>
                  <a:prstDash val="solid"/>
                </a:ln>
                <a:solidFill>
                  <a:srgbClr val="A72378"/>
                </a:solidFill>
                <a:latin typeface="Times New Roman" pitchFamily="18" charset="0"/>
                <a:ea typeface="宋体" pitchFamily="2" charset="-122"/>
              </a:rPr>
              <a:t>项目申请与资助情况</a:t>
            </a:r>
            <a:endParaRPr lang="zh-CN" altLang="en-US" sz="36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Tree>
    <p:extLst>
      <p:ext uri="{BB962C8B-B14F-4D97-AF65-F5344CB8AC3E}">
        <p14:creationId xmlns:p14="http://schemas.microsoft.com/office/powerpoint/2010/main" val="907480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srcRect/>
          <a:stretch>
            <a:fillRect/>
          </a:stretch>
        </p:blipFill>
        <p:spPr bwMode="auto">
          <a:xfrm>
            <a:off x="539552" y="1326626"/>
            <a:ext cx="5760640" cy="3456384"/>
          </a:xfrm>
          <a:prstGeom prst="rect">
            <a:avLst/>
          </a:prstGeom>
          <a:noFill/>
          <a:ln w="9525">
            <a:noFill/>
            <a:miter lim="800000"/>
            <a:headEnd/>
            <a:tailEnd/>
          </a:ln>
        </p:spPr>
      </p:pic>
      <p:sp>
        <p:nvSpPr>
          <p:cNvPr id="3" name="矩形 2"/>
          <p:cNvSpPr/>
          <p:nvPr/>
        </p:nvSpPr>
        <p:spPr>
          <a:xfrm>
            <a:off x="827584" y="771550"/>
            <a:ext cx="4248472" cy="461665"/>
          </a:xfrm>
          <a:prstGeom prst="rect">
            <a:avLst/>
          </a:prstGeom>
        </p:spPr>
        <p:txBody>
          <a:bodyPr wrap="square">
            <a:spAutoFit/>
          </a:bodyPr>
          <a:lstStyle/>
          <a:p>
            <a:pPr algn="ctr"/>
            <a:r>
              <a:rPr lang="zh-CN" altLang="en-US" sz="2400" b="1" dirty="0">
                <a:latin typeface="仿宋" panose="02010609060101010101" pitchFamily="49" charset="-122"/>
                <a:ea typeface="仿宋" panose="02010609060101010101" pitchFamily="49" charset="-122"/>
              </a:rPr>
              <a:t>青年</a:t>
            </a:r>
            <a:r>
              <a:rPr lang="zh-CN" altLang="en-US" sz="2400" b="1" dirty="0" smtClean="0">
                <a:latin typeface="仿宋" panose="02010609060101010101" pitchFamily="49" charset="-122"/>
                <a:ea typeface="仿宋" panose="02010609060101010101" pitchFamily="49" charset="-122"/>
              </a:rPr>
              <a:t>项目</a:t>
            </a:r>
            <a:r>
              <a:rPr lang="zh-CN" altLang="en-US" sz="2400" b="1" dirty="0">
                <a:latin typeface="仿宋" panose="02010609060101010101" pitchFamily="49" charset="-122"/>
                <a:ea typeface="仿宋" panose="02010609060101010101" pitchFamily="49" charset="-122"/>
              </a:rPr>
              <a:t>负责人年龄分布曲线</a:t>
            </a:r>
            <a:endParaRPr lang="zh-CN" altLang="en-US" sz="2400" dirty="0">
              <a:latin typeface="仿宋" panose="02010609060101010101" pitchFamily="49" charset="-122"/>
              <a:ea typeface="仿宋" panose="02010609060101010101" pitchFamily="49" charset="-122"/>
            </a:endParaRPr>
          </a:p>
        </p:txBody>
      </p:sp>
      <p:sp>
        <p:nvSpPr>
          <p:cNvPr id="4" name="矩形 3"/>
          <p:cNvSpPr/>
          <p:nvPr/>
        </p:nvSpPr>
        <p:spPr>
          <a:xfrm>
            <a:off x="899592" y="0"/>
            <a:ext cx="5280613" cy="646331"/>
          </a:xfrm>
          <a:prstGeom prst="rect">
            <a:avLst/>
          </a:prstGeom>
          <a:noFill/>
        </p:spPr>
        <p:txBody>
          <a:bodyPr wrap="none" lIns="91440" tIns="45720" rIns="91440" bIns="45720">
            <a:spAutoFit/>
          </a:bodyPr>
          <a:lstStyle/>
          <a:p>
            <a:pPr algn="ctr"/>
            <a:r>
              <a:rPr lang="zh-CN" altLang="en-US" sz="3600" b="1" dirty="0">
                <a:ln w="10541" cmpd="sng">
                  <a:solidFill>
                    <a:schemeClr val="tx1"/>
                  </a:solidFill>
                  <a:prstDash val="solid"/>
                </a:ln>
                <a:solidFill>
                  <a:srgbClr val="A72378"/>
                </a:solidFill>
                <a:latin typeface="Times New Roman" pitchFamily="18" charset="0"/>
                <a:ea typeface="宋体" pitchFamily="2" charset="-122"/>
              </a:rPr>
              <a:t>青年</a:t>
            </a:r>
            <a:r>
              <a:rPr lang="zh-CN" altLang="en-US" sz="3600" b="1" dirty="0" smtClean="0">
                <a:ln w="10541" cmpd="sng">
                  <a:solidFill>
                    <a:schemeClr val="tx1"/>
                  </a:solidFill>
                  <a:prstDash val="solid"/>
                </a:ln>
                <a:solidFill>
                  <a:srgbClr val="A72378"/>
                </a:solidFill>
                <a:latin typeface="Times New Roman" pitchFamily="18" charset="0"/>
                <a:ea typeface="宋体" pitchFamily="2" charset="-122"/>
              </a:rPr>
              <a:t>项目申请与资助情况</a:t>
            </a:r>
            <a:endParaRPr lang="zh-CN" altLang="en-US" sz="36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
        <p:nvSpPr>
          <p:cNvPr id="5" name="矩形 3"/>
          <p:cNvSpPr>
            <a:spLocks noChangeArrowheads="1"/>
          </p:cNvSpPr>
          <p:nvPr/>
        </p:nvSpPr>
        <p:spPr bwMode="auto">
          <a:xfrm>
            <a:off x="6444208" y="1635646"/>
            <a:ext cx="2520280" cy="1938992"/>
          </a:xfrm>
          <a:prstGeom prst="rect">
            <a:avLst/>
          </a:prstGeom>
          <a:noFill/>
          <a:ln w="9525">
            <a:noFill/>
            <a:miter lim="800000"/>
          </a:ln>
        </p:spPr>
        <p:txBody>
          <a:bodyPr wrap="square">
            <a:spAutoFit/>
          </a:bodyPr>
          <a:lstStyle/>
          <a:p>
            <a:r>
              <a:rPr lang="en-US" altLang="zh-CN" sz="2400" b="1" dirty="0" smtClean="0">
                <a:latin typeface="Times New Roman" panose="02020603050405020304" pitchFamily="18" charset="0"/>
                <a:ea typeface="仿宋" panose="02010609060101010101" pitchFamily="49" charset="-122"/>
              </a:rPr>
              <a:t>2018</a:t>
            </a:r>
            <a:r>
              <a:rPr lang="zh-CN" altLang="en-US" sz="2400" b="1" dirty="0" smtClean="0">
                <a:latin typeface="Times New Roman" panose="02020603050405020304" pitchFamily="18" charset="0"/>
                <a:ea typeface="仿宋" panose="02010609060101010101" pitchFamily="49" charset="-122"/>
              </a:rPr>
              <a:t>年青年科学基金项目负责人平均年龄</a:t>
            </a:r>
            <a:r>
              <a:rPr lang="en-US" altLang="zh-CN" sz="2400" b="1" dirty="0" smtClean="0">
                <a:latin typeface="Times New Roman" panose="02020603050405020304" pitchFamily="18" charset="0"/>
                <a:ea typeface="仿宋" panose="02010609060101010101" pitchFamily="49" charset="-122"/>
              </a:rPr>
              <a:t>31.93</a:t>
            </a:r>
            <a:r>
              <a:rPr lang="zh-CN" altLang="en-US" sz="2400" b="1" dirty="0" smtClean="0">
                <a:latin typeface="Times New Roman" panose="02020603050405020304" pitchFamily="18" charset="0"/>
                <a:ea typeface="仿宋" panose="02010609060101010101" pitchFamily="49" charset="-122"/>
              </a:rPr>
              <a:t>岁，</a:t>
            </a:r>
            <a:r>
              <a:rPr lang="zh-CN" altLang="en-US" sz="2400" b="1" dirty="0" smtClean="0">
                <a:solidFill>
                  <a:srgbClr val="C00000"/>
                </a:solidFill>
                <a:latin typeface="Times New Roman" panose="02020603050405020304" pitchFamily="18" charset="0"/>
                <a:ea typeface="仿宋" panose="02010609060101010101" pitchFamily="49" charset="-122"/>
              </a:rPr>
              <a:t>比</a:t>
            </a:r>
            <a:r>
              <a:rPr lang="en-US" altLang="zh-CN" sz="2400" b="1" dirty="0" smtClean="0">
                <a:solidFill>
                  <a:srgbClr val="C00000"/>
                </a:solidFill>
                <a:latin typeface="Times New Roman" panose="02020603050405020304" pitchFamily="18" charset="0"/>
                <a:ea typeface="仿宋" panose="02010609060101010101" pitchFamily="49" charset="-122"/>
              </a:rPr>
              <a:t>2017</a:t>
            </a:r>
            <a:r>
              <a:rPr lang="zh-CN" altLang="en-US" sz="2400" b="1" dirty="0" smtClean="0">
                <a:solidFill>
                  <a:srgbClr val="C00000"/>
                </a:solidFill>
                <a:latin typeface="Times New Roman" panose="02020603050405020304" pitchFamily="18" charset="0"/>
                <a:ea typeface="仿宋" panose="02010609060101010101" pitchFamily="49" charset="-122"/>
              </a:rPr>
              <a:t>年的</a:t>
            </a:r>
            <a:r>
              <a:rPr lang="en-US" altLang="zh-CN" sz="2400" b="1" dirty="0" smtClean="0">
                <a:solidFill>
                  <a:srgbClr val="C00000"/>
                </a:solidFill>
                <a:latin typeface="Times New Roman" panose="02020603050405020304" pitchFamily="18" charset="0"/>
                <a:ea typeface="仿宋" panose="02010609060101010101" pitchFamily="49" charset="-122"/>
              </a:rPr>
              <a:t>31.99</a:t>
            </a:r>
            <a:r>
              <a:rPr lang="zh-CN" altLang="en-US" sz="2400" b="1" dirty="0" smtClean="0">
                <a:solidFill>
                  <a:srgbClr val="C00000"/>
                </a:solidFill>
                <a:latin typeface="Times New Roman" panose="02020603050405020304" pitchFamily="18" charset="0"/>
                <a:ea typeface="仿宋" panose="02010609060101010101" pitchFamily="49" charset="-122"/>
              </a:rPr>
              <a:t>岁略有降低</a:t>
            </a:r>
            <a:r>
              <a:rPr lang="zh-CN" altLang="en-US" sz="2400" b="1" dirty="0" smtClean="0">
                <a:latin typeface="Times New Roman" panose="02020603050405020304" pitchFamily="18" charset="0"/>
                <a:ea typeface="仿宋" panose="02010609060101010101" pitchFamily="49" charset="-122"/>
              </a:rPr>
              <a:t>。</a:t>
            </a:r>
            <a:endParaRPr lang="zh-CN" altLang="en-US" sz="2400" b="1" dirty="0">
              <a:latin typeface="Times New Roman" panose="02020603050405020304" pitchFamily="18" charset="0"/>
              <a:ea typeface="仿宋" panose="02010609060101010101" pitchFamily="49" charset="-122"/>
            </a:endParaRPr>
          </a:p>
        </p:txBody>
      </p:sp>
    </p:spTree>
    <p:extLst>
      <p:ext uri="{BB962C8B-B14F-4D97-AF65-F5344CB8AC3E}">
        <p14:creationId xmlns:p14="http://schemas.microsoft.com/office/powerpoint/2010/main" val="3685466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p:cNvSpPr>
          <p:nvPr/>
        </p:nvSpPr>
        <p:spPr>
          <a:xfrm>
            <a:off x="467544" y="1131590"/>
            <a:ext cx="8347020" cy="131646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spcAft>
                <a:spcPts val="600"/>
              </a:spcAft>
              <a:buFont typeface="Wingdings" panose="05000000000000000000" pitchFamily="2" charset="2"/>
              <a:buChar char="Ø"/>
            </a:pPr>
            <a:r>
              <a:rPr lang="en-US" altLang="zh-CN" sz="2400" dirty="0">
                <a:latin typeface="Times New Roman" panose="02020603050405020304" pitchFamily="18" charset="0"/>
                <a:ea typeface="仿宋" panose="02010609060101010101" pitchFamily="49" charset="-122"/>
              </a:rPr>
              <a:t>2018</a:t>
            </a:r>
            <a:r>
              <a:rPr lang="zh-CN" altLang="en-US" sz="2400" dirty="0">
                <a:latin typeface="Times New Roman" panose="02020603050405020304" pitchFamily="18" charset="0"/>
                <a:ea typeface="仿宋" panose="02010609060101010101" pitchFamily="49" charset="-122"/>
              </a:rPr>
              <a:t>年重点项目申请</a:t>
            </a:r>
            <a:r>
              <a:rPr lang="en-US" altLang="zh-CN" sz="2400" dirty="0">
                <a:solidFill>
                  <a:srgbClr val="C00000"/>
                </a:solidFill>
                <a:latin typeface="Times New Roman" panose="02020603050405020304" pitchFamily="18" charset="0"/>
                <a:ea typeface="仿宋" panose="02010609060101010101" pitchFamily="49" charset="-122"/>
              </a:rPr>
              <a:t>3364</a:t>
            </a:r>
            <a:r>
              <a:rPr lang="zh-CN" altLang="en-US" sz="2400" dirty="0">
                <a:latin typeface="Times New Roman" panose="02020603050405020304" pitchFamily="18" charset="0"/>
                <a:ea typeface="仿宋" panose="02010609060101010101" pitchFamily="49" charset="-122"/>
              </a:rPr>
              <a:t>项。</a:t>
            </a:r>
            <a:endParaRPr lang="zh-CN" altLang="zh-CN" sz="2400" dirty="0">
              <a:latin typeface="Times New Roman" panose="02020603050405020304" pitchFamily="18" charset="0"/>
              <a:ea typeface="仿宋" panose="02010609060101010101" pitchFamily="49" charset="-122"/>
            </a:endParaRPr>
          </a:p>
          <a:p>
            <a:pPr>
              <a:spcBef>
                <a:spcPts val="1200"/>
              </a:spcBef>
              <a:spcAft>
                <a:spcPts val="600"/>
              </a:spcAft>
              <a:buFont typeface="Wingdings" panose="05000000000000000000" pitchFamily="2" charset="2"/>
              <a:buChar char="Ø"/>
            </a:pPr>
            <a:r>
              <a:rPr lang="zh-CN" altLang="zh-CN" sz="2400" dirty="0">
                <a:latin typeface="Times New Roman" panose="02020603050405020304" pitchFamily="18" charset="0"/>
                <a:ea typeface="仿宋" panose="02010609060101010101" pitchFamily="49" charset="-122"/>
              </a:rPr>
              <a:t>资助重点项目</a:t>
            </a:r>
            <a:r>
              <a:rPr lang="en-US" altLang="zh-CN" sz="2400" dirty="0">
                <a:latin typeface="Times New Roman" panose="02020603050405020304" pitchFamily="18" charset="0"/>
                <a:ea typeface="仿宋" panose="02010609060101010101" pitchFamily="49" charset="-122"/>
              </a:rPr>
              <a:t>701</a:t>
            </a:r>
            <a:r>
              <a:rPr lang="zh-CN" altLang="zh-CN" sz="2400" dirty="0">
                <a:latin typeface="Times New Roman" panose="02020603050405020304" pitchFamily="18" charset="0"/>
                <a:ea typeface="仿宋" panose="02010609060101010101" pitchFamily="49" charset="-122"/>
              </a:rPr>
              <a:t>项，直接费用</a:t>
            </a:r>
            <a:r>
              <a:rPr lang="en-US" altLang="zh-CN" sz="2400" dirty="0">
                <a:latin typeface="Times New Roman" panose="02020603050405020304" pitchFamily="18" charset="0"/>
                <a:ea typeface="仿宋" panose="02010609060101010101" pitchFamily="49" charset="-122"/>
              </a:rPr>
              <a:t>20.54</a:t>
            </a:r>
            <a:r>
              <a:rPr lang="zh-CN" altLang="en-US" sz="2400" dirty="0">
                <a:latin typeface="Times New Roman" panose="02020603050405020304" pitchFamily="18" charset="0"/>
                <a:ea typeface="仿宋" panose="02010609060101010101" pitchFamily="49" charset="-122"/>
              </a:rPr>
              <a:t>亿元。</a:t>
            </a:r>
            <a:r>
              <a:rPr lang="zh-CN" altLang="zh-CN" sz="2400" b="1" dirty="0">
                <a:solidFill>
                  <a:srgbClr val="C00000"/>
                </a:solidFill>
                <a:latin typeface="Times New Roman" panose="02020603050405020304" pitchFamily="18" charset="0"/>
                <a:ea typeface="仿宋" panose="02010609060101010101" pitchFamily="49" charset="-122"/>
              </a:rPr>
              <a:t>平均资助强度为</a:t>
            </a:r>
            <a:r>
              <a:rPr lang="en-US" altLang="zh-CN" sz="2400" b="1" dirty="0">
                <a:solidFill>
                  <a:srgbClr val="C00000"/>
                </a:solidFill>
                <a:latin typeface="Times New Roman" panose="02020603050405020304" pitchFamily="18" charset="0"/>
                <a:ea typeface="仿宋" panose="02010609060101010101" pitchFamily="49" charset="-122"/>
              </a:rPr>
              <a:t>293.07</a:t>
            </a:r>
            <a:r>
              <a:rPr lang="zh-CN" altLang="zh-CN" sz="2400" b="1" dirty="0">
                <a:solidFill>
                  <a:srgbClr val="C00000"/>
                </a:solidFill>
                <a:latin typeface="Times New Roman" panose="02020603050405020304" pitchFamily="18" charset="0"/>
                <a:ea typeface="仿宋" panose="02010609060101010101" pitchFamily="49" charset="-122"/>
              </a:rPr>
              <a:t>万元</a:t>
            </a:r>
            <a:r>
              <a:rPr lang="en-US" altLang="zh-CN" sz="2400" b="1" dirty="0">
                <a:solidFill>
                  <a:srgbClr val="C00000"/>
                </a:solidFill>
                <a:latin typeface="Times New Roman" panose="02020603050405020304" pitchFamily="18" charset="0"/>
                <a:ea typeface="仿宋" panose="02010609060101010101" pitchFamily="49" charset="-122"/>
              </a:rPr>
              <a:t>/</a:t>
            </a:r>
            <a:r>
              <a:rPr lang="zh-CN" altLang="zh-CN" sz="2400" b="1" dirty="0">
                <a:solidFill>
                  <a:srgbClr val="C00000"/>
                </a:solidFill>
                <a:latin typeface="Times New Roman" panose="02020603050405020304" pitchFamily="18" charset="0"/>
                <a:ea typeface="仿宋" panose="02010609060101010101" pitchFamily="49" charset="-122"/>
              </a:rPr>
              <a:t>项</a:t>
            </a:r>
            <a:r>
              <a:rPr lang="zh-CN" altLang="en-US" sz="2400" dirty="0">
                <a:latin typeface="Times New Roman" panose="02020603050405020304" pitchFamily="18" charset="0"/>
                <a:ea typeface="仿宋" panose="02010609060101010101" pitchFamily="49" charset="-122"/>
              </a:rPr>
              <a:t>，与去年（</a:t>
            </a:r>
            <a:r>
              <a:rPr lang="en-US" altLang="zh-CN" sz="2400" dirty="0">
                <a:latin typeface="Times New Roman" panose="02020603050405020304" pitchFamily="18" charset="0"/>
                <a:ea typeface="仿宋" panose="02010609060101010101" pitchFamily="49" charset="-122"/>
              </a:rPr>
              <a:t>297.90</a:t>
            </a:r>
            <a:r>
              <a:rPr lang="zh-CN" altLang="en-US" sz="2400" dirty="0">
                <a:latin typeface="Times New Roman" panose="02020603050405020304" pitchFamily="18" charset="0"/>
                <a:ea typeface="仿宋" panose="02010609060101010101" pitchFamily="49" charset="-122"/>
              </a:rPr>
              <a:t>万元</a:t>
            </a:r>
            <a:r>
              <a:rPr lang="en-US" altLang="zh-CN" sz="2400" dirty="0">
                <a:latin typeface="Times New Roman" panose="02020603050405020304" pitchFamily="18" charset="0"/>
                <a:ea typeface="仿宋" panose="02010609060101010101" pitchFamily="49" charset="-122"/>
              </a:rPr>
              <a:t>/</a:t>
            </a:r>
            <a:r>
              <a:rPr lang="zh-CN" altLang="en-US" sz="2400" dirty="0">
                <a:latin typeface="Times New Roman" panose="02020603050405020304" pitchFamily="18" charset="0"/>
                <a:ea typeface="仿宋" panose="02010609060101010101" pitchFamily="49" charset="-122"/>
              </a:rPr>
              <a:t>项）相比降低了</a:t>
            </a:r>
            <a:r>
              <a:rPr lang="en-US" altLang="zh-CN" sz="2400" dirty="0">
                <a:latin typeface="Times New Roman" panose="02020603050405020304" pitchFamily="18" charset="0"/>
                <a:ea typeface="仿宋" panose="02010609060101010101" pitchFamily="49" charset="-122"/>
              </a:rPr>
              <a:t>4.83</a:t>
            </a:r>
            <a:r>
              <a:rPr lang="zh-CN" altLang="en-US" sz="2400" dirty="0">
                <a:latin typeface="Times New Roman" panose="02020603050405020304" pitchFamily="18" charset="0"/>
                <a:ea typeface="仿宋" panose="02010609060101010101" pitchFamily="49" charset="-122"/>
              </a:rPr>
              <a:t>万元</a:t>
            </a:r>
            <a:r>
              <a:rPr lang="en-US" altLang="zh-CN" sz="2400" dirty="0">
                <a:latin typeface="Times New Roman" panose="02020603050405020304" pitchFamily="18" charset="0"/>
                <a:ea typeface="仿宋" panose="02010609060101010101" pitchFamily="49" charset="-122"/>
              </a:rPr>
              <a:t>/</a:t>
            </a:r>
            <a:r>
              <a:rPr lang="zh-CN" altLang="en-US" sz="2400" dirty="0">
                <a:latin typeface="Times New Roman" panose="02020603050405020304" pitchFamily="18" charset="0"/>
                <a:ea typeface="仿宋" panose="02010609060101010101" pitchFamily="49" charset="-122"/>
              </a:rPr>
              <a:t>项，降幅</a:t>
            </a:r>
            <a:r>
              <a:rPr lang="en-US" altLang="zh-CN" sz="2400" dirty="0">
                <a:latin typeface="Times New Roman" panose="02020603050405020304" pitchFamily="18" charset="0"/>
                <a:ea typeface="仿宋" panose="02010609060101010101" pitchFamily="49" charset="-122"/>
              </a:rPr>
              <a:t>1.62%</a:t>
            </a:r>
            <a:r>
              <a:rPr lang="zh-CN" altLang="en-US" sz="2400" dirty="0">
                <a:latin typeface="Times New Roman" panose="02020603050405020304" pitchFamily="18" charset="0"/>
                <a:ea typeface="仿宋" panose="02010609060101010101" pitchFamily="49" charset="-122"/>
              </a:rPr>
              <a:t>。</a:t>
            </a:r>
            <a:endParaRPr lang="en-US" altLang="zh-CN" sz="2400" dirty="0">
              <a:latin typeface="Times New Roman" panose="02020603050405020304" pitchFamily="18" charset="0"/>
              <a:ea typeface="仿宋" panose="02010609060101010101" pitchFamily="49" charset="-122"/>
            </a:endParaRPr>
          </a:p>
          <a:p>
            <a:pPr>
              <a:spcBef>
                <a:spcPts val="1200"/>
              </a:spcBef>
              <a:spcAft>
                <a:spcPts val="600"/>
              </a:spcAft>
              <a:buFont typeface="Wingdings" panose="05000000000000000000" pitchFamily="2" charset="2"/>
              <a:buChar char="Ø"/>
            </a:pPr>
            <a:r>
              <a:rPr lang="zh-CN" altLang="zh-CN" sz="2400" dirty="0">
                <a:latin typeface="Times New Roman" panose="02020603050405020304" pitchFamily="18" charset="0"/>
                <a:ea typeface="仿宋" panose="02010609060101010101" pitchFamily="49" charset="-122"/>
              </a:rPr>
              <a:t>与去年（</a:t>
            </a:r>
            <a:r>
              <a:rPr lang="en-US" sz="2400" dirty="0">
                <a:latin typeface="Times New Roman" panose="02020603050405020304" pitchFamily="18" charset="0"/>
                <a:ea typeface="仿宋" panose="02010609060101010101" pitchFamily="49" charset="-122"/>
              </a:rPr>
              <a:t>667</a:t>
            </a:r>
            <a:r>
              <a:rPr lang="zh-CN" altLang="zh-CN" sz="2400" dirty="0">
                <a:latin typeface="Times New Roman" panose="02020603050405020304" pitchFamily="18" charset="0"/>
                <a:ea typeface="仿宋" panose="02010609060101010101" pitchFamily="49" charset="-122"/>
              </a:rPr>
              <a:t>项）相比</a:t>
            </a:r>
            <a:r>
              <a:rPr lang="zh-CN" altLang="en-US" sz="2400" dirty="0">
                <a:latin typeface="Times New Roman" panose="02020603050405020304" pitchFamily="18" charset="0"/>
                <a:ea typeface="仿宋" panose="02010609060101010101" pitchFamily="49" charset="-122"/>
              </a:rPr>
              <a:t>，项目数增加了</a:t>
            </a:r>
            <a:r>
              <a:rPr lang="en-US" sz="2400" dirty="0">
                <a:solidFill>
                  <a:srgbClr val="C00000"/>
                </a:solidFill>
                <a:latin typeface="Times New Roman" panose="02020603050405020304" pitchFamily="18" charset="0"/>
                <a:ea typeface="仿宋" panose="02010609060101010101" pitchFamily="49" charset="-122"/>
              </a:rPr>
              <a:t>34</a:t>
            </a:r>
            <a:r>
              <a:rPr lang="zh-CN" altLang="en-US" sz="2400" dirty="0">
                <a:latin typeface="Times New Roman" panose="02020603050405020304" pitchFamily="18" charset="0"/>
                <a:ea typeface="仿宋" panose="02010609060101010101" pitchFamily="49" charset="-122"/>
              </a:rPr>
              <a:t>项。</a:t>
            </a:r>
            <a:endParaRPr lang="en-US" altLang="zh-CN" sz="2400" dirty="0">
              <a:latin typeface="Times New Roman" panose="02020603050405020304" pitchFamily="18" charset="0"/>
              <a:ea typeface="仿宋" panose="02010609060101010101" pitchFamily="49" charset="-122"/>
            </a:endParaRPr>
          </a:p>
          <a:p>
            <a:pPr>
              <a:spcBef>
                <a:spcPts val="1200"/>
              </a:spcBef>
              <a:spcAft>
                <a:spcPts val="600"/>
              </a:spcAft>
              <a:buFont typeface="Wingdings" panose="05000000000000000000" pitchFamily="2" charset="2"/>
              <a:buChar char="Ø"/>
            </a:pPr>
            <a:r>
              <a:rPr lang="zh-CN" altLang="en-US" sz="2400" dirty="0">
                <a:latin typeface="Times New Roman" panose="02020603050405020304" pitchFamily="18" charset="0"/>
                <a:ea typeface="仿宋" panose="02010609060101010101" pitchFamily="49" charset="-122"/>
              </a:rPr>
              <a:t>项目负责人中女性</a:t>
            </a:r>
            <a:r>
              <a:rPr lang="en-US" sz="2400" dirty="0">
                <a:solidFill>
                  <a:srgbClr val="C00000"/>
                </a:solidFill>
                <a:latin typeface="Times New Roman" panose="02020603050405020304" pitchFamily="18" charset="0"/>
                <a:ea typeface="仿宋" panose="02010609060101010101" pitchFamily="49" charset="-122"/>
              </a:rPr>
              <a:t>98</a:t>
            </a:r>
            <a:r>
              <a:rPr lang="zh-CN" altLang="en-US" sz="2400" dirty="0">
                <a:latin typeface="Times New Roman" panose="02020603050405020304" pitchFamily="18" charset="0"/>
                <a:ea typeface="仿宋" panose="02010609060101010101" pitchFamily="49" charset="-122"/>
              </a:rPr>
              <a:t>人，占项目负责人总数的</a:t>
            </a:r>
            <a:r>
              <a:rPr lang="en-US" sz="2400" dirty="0">
                <a:solidFill>
                  <a:srgbClr val="C00000"/>
                </a:solidFill>
                <a:latin typeface="Times New Roman" panose="02020603050405020304" pitchFamily="18" charset="0"/>
                <a:ea typeface="仿宋" panose="02010609060101010101" pitchFamily="49" charset="-122"/>
              </a:rPr>
              <a:t>13.98%</a:t>
            </a:r>
            <a:r>
              <a:rPr lang="zh-CN" altLang="en-US" sz="2400" dirty="0">
                <a:latin typeface="Times New Roman" panose="02020603050405020304" pitchFamily="18" charset="0"/>
                <a:ea typeface="仿宋" panose="02010609060101010101" pitchFamily="49" charset="-122"/>
              </a:rPr>
              <a:t>。</a:t>
            </a:r>
            <a:endParaRPr lang="en-US" altLang="zh-CN" sz="2400" dirty="0">
              <a:latin typeface="Times New Roman" panose="02020603050405020304" pitchFamily="18" charset="0"/>
              <a:ea typeface="仿宋" panose="02010609060101010101" pitchFamily="49" charset="-122"/>
            </a:endParaRPr>
          </a:p>
          <a:p>
            <a:endParaRPr lang="en-US" altLang="zh-CN" sz="2400" dirty="0" smtClean="0"/>
          </a:p>
        </p:txBody>
      </p:sp>
      <p:sp>
        <p:nvSpPr>
          <p:cNvPr id="3" name="矩形 2"/>
          <p:cNvSpPr/>
          <p:nvPr/>
        </p:nvSpPr>
        <p:spPr>
          <a:xfrm>
            <a:off x="899592" y="0"/>
            <a:ext cx="5280613" cy="646331"/>
          </a:xfrm>
          <a:prstGeom prst="rect">
            <a:avLst/>
          </a:prstGeom>
          <a:noFill/>
        </p:spPr>
        <p:txBody>
          <a:bodyPr wrap="none" lIns="91440" tIns="45720" rIns="91440" bIns="45720">
            <a:spAutoFit/>
          </a:bodyPr>
          <a:lstStyle/>
          <a:p>
            <a:pPr algn="ctr"/>
            <a:r>
              <a:rPr lang="zh-CN" altLang="en-US" sz="3600" b="1" dirty="0">
                <a:ln w="10541" cmpd="sng">
                  <a:solidFill>
                    <a:schemeClr val="tx1"/>
                  </a:solidFill>
                  <a:prstDash val="solid"/>
                </a:ln>
                <a:solidFill>
                  <a:srgbClr val="A72378"/>
                </a:solidFill>
                <a:latin typeface="Times New Roman" pitchFamily="18" charset="0"/>
                <a:ea typeface="宋体" pitchFamily="2" charset="-122"/>
              </a:rPr>
              <a:t>重点</a:t>
            </a:r>
            <a:r>
              <a:rPr lang="zh-CN" altLang="en-US" sz="3600" b="1" dirty="0" smtClean="0">
                <a:ln w="10541" cmpd="sng">
                  <a:solidFill>
                    <a:schemeClr val="tx1"/>
                  </a:solidFill>
                  <a:prstDash val="solid"/>
                </a:ln>
                <a:solidFill>
                  <a:srgbClr val="A72378"/>
                </a:solidFill>
                <a:latin typeface="Times New Roman" pitchFamily="18" charset="0"/>
                <a:ea typeface="宋体" pitchFamily="2" charset="-122"/>
              </a:rPr>
              <a:t>项目申请与资助情况</a:t>
            </a:r>
            <a:endParaRPr lang="zh-CN" altLang="en-US" sz="3600" b="1" cap="none" spc="0" dirty="0">
              <a:ln w="10541" cmpd="sng">
                <a:solidFill>
                  <a:schemeClr val="tx1"/>
                </a:solidFill>
                <a:prstDash val="solid"/>
              </a:ln>
              <a:solidFill>
                <a:srgbClr val="A72378"/>
              </a:solidFill>
              <a:effectLst>
                <a:outerShdw blurRad="50800" algn="tl" rotWithShape="0">
                  <a:srgbClr val="000000"/>
                </a:outerShdw>
              </a:effectLst>
              <a:latin typeface="Times New Roman" pitchFamily="18" charset="0"/>
              <a:ea typeface="宋体" pitchFamily="2" charset="-122"/>
            </a:endParaRPr>
          </a:p>
        </p:txBody>
      </p:sp>
    </p:spTree>
    <p:extLst>
      <p:ext uri="{BB962C8B-B14F-4D97-AF65-F5344CB8AC3E}">
        <p14:creationId xmlns:p14="http://schemas.microsoft.com/office/powerpoint/2010/main" val="41223423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2Dce7MpzOEKzQU9o12XTZw"/>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1904</TotalTime>
  <Words>6080</Words>
  <Application>Microsoft Office PowerPoint</Application>
  <PresentationFormat>全屏显示(16:9)</PresentationFormat>
  <Paragraphs>833</Paragraphs>
  <Slides>63</Slides>
  <Notes>3</Notes>
  <HiddenSlides>0</HiddenSlides>
  <MMClips>0</MMClips>
  <ScaleCrop>false</ScaleCrop>
  <HeadingPairs>
    <vt:vector size="4" baseType="variant">
      <vt:variant>
        <vt:lpstr>主题</vt:lpstr>
      </vt:variant>
      <vt:variant>
        <vt:i4>1</vt:i4>
      </vt:variant>
      <vt:variant>
        <vt:lpstr>幻灯片标题</vt:lpstr>
      </vt:variant>
      <vt:variant>
        <vt:i4>63</vt:i4>
      </vt:variant>
    </vt:vector>
  </HeadingPairs>
  <TitlesOfParts>
    <vt:vector size="64"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赵玲</dc:creator>
  <cp:lastModifiedBy>lenovo</cp:lastModifiedBy>
  <cp:revision>253</cp:revision>
  <dcterms:created xsi:type="dcterms:W3CDTF">2018-12-16T13:42:16Z</dcterms:created>
  <dcterms:modified xsi:type="dcterms:W3CDTF">2019-01-08T08:06:19Z</dcterms:modified>
</cp:coreProperties>
</file>