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32404050" cy="43205400"/>
  <p:notesSz cx="6858000" cy="9144000"/>
  <p:defaultTextStyle>
    <a:defPPr>
      <a:defRPr lang="zh-CN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890" y="179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10101" y="1440180"/>
            <a:ext cx="30816252" cy="3802075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750088" y="33729967"/>
            <a:ext cx="30913464" cy="8388954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10081260"/>
            <a:ext cx="27543443" cy="11214680"/>
          </a:xfrm>
        </p:spPr>
        <p:txBody>
          <a:bodyPr anchor="b">
            <a:normAutofit/>
          </a:bodyPr>
          <a:lstStyle>
            <a:lvl1pPr>
              <a:defRPr sz="208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2402806"/>
            <a:ext cx="22682835" cy="9281160"/>
          </a:xfrm>
        </p:spPr>
        <p:txBody>
          <a:bodyPr>
            <a:normAutofit/>
          </a:bodyPr>
          <a:lstStyle>
            <a:lvl1pPr marL="0" indent="0" algn="ctr">
              <a:buNone/>
              <a:defRPr sz="9500">
                <a:solidFill>
                  <a:srgbClr val="FFFFFF"/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810101" y="1440180"/>
            <a:ext cx="30816252" cy="898672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750088" y="4499403"/>
            <a:ext cx="30913464" cy="8388954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9121143"/>
            <a:ext cx="7290911" cy="28270198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9121140"/>
            <a:ext cx="21332666" cy="2827020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10101" y="1440180"/>
            <a:ext cx="30816252" cy="2984053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21430610" y="26482630"/>
            <a:ext cx="10193345" cy="4498364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9282217" y="25674327"/>
            <a:ext cx="19648375" cy="535586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10024305" y="25751640"/>
            <a:ext cx="19377154" cy="487791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19878627" y="25667299"/>
            <a:ext cx="11722725" cy="410475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750088" y="25568897"/>
            <a:ext cx="30913464" cy="83782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301" y="15520428"/>
            <a:ext cx="27543443" cy="9601200"/>
          </a:xfrm>
        </p:spPr>
        <p:txBody>
          <a:bodyPr anchor="t">
            <a:normAutofit/>
          </a:bodyPr>
          <a:lstStyle>
            <a:lvl1pPr algn="ctr">
              <a:defRPr sz="20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600" y="9055926"/>
            <a:ext cx="22742845" cy="5920746"/>
          </a:xfrm>
        </p:spPr>
        <p:txBody>
          <a:bodyPr anchor="b">
            <a:normAutofit/>
          </a:bodyPr>
          <a:lstStyle>
            <a:lvl1pPr marL="0" indent="0" algn="ctr">
              <a:buNone/>
              <a:defRPr sz="9500">
                <a:solidFill>
                  <a:srgbClr val="FFFFFF"/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97896" y="16878910"/>
            <a:ext cx="13544893" cy="217179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6461257" y="16878910"/>
            <a:ext cx="13544893" cy="217179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7900" y="16872118"/>
            <a:ext cx="13544893" cy="4030501"/>
          </a:xfrm>
        </p:spPr>
        <p:txBody>
          <a:bodyPr anchor="ctr"/>
          <a:lstStyle>
            <a:lvl1pPr marL="0" indent="0" algn="ctr">
              <a:buNone/>
              <a:defRPr sz="11300" b="0">
                <a:solidFill>
                  <a:schemeClr val="tx2"/>
                </a:solidFill>
                <a:latin typeface="+mj-lt"/>
              </a:defRPr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0297" y="21602703"/>
            <a:ext cx="13537320" cy="16992127"/>
          </a:xfrm>
        </p:spPr>
        <p:txBody>
          <a:bodyPr/>
          <a:lstStyle>
            <a:lvl1pPr>
              <a:defRPr sz="9500"/>
            </a:lvl1pPr>
            <a:lvl2pPr>
              <a:defRPr sz="8500"/>
            </a:lvl2pPr>
            <a:lvl3pPr>
              <a:defRPr sz="7600"/>
            </a:lvl3pPr>
            <a:lvl4pPr>
              <a:defRPr sz="6600"/>
            </a:lvl4pPr>
            <a:lvl5pPr>
              <a:defRPr sz="6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72059" y="16872112"/>
            <a:ext cx="13544893" cy="4030501"/>
          </a:xfrm>
        </p:spPr>
        <p:txBody>
          <a:bodyPr anchor="ctr"/>
          <a:lstStyle>
            <a:lvl1pPr marL="0" indent="0" algn="ctr">
              <a:buNone/>
              <a:defRPr sz="11300" b="0" i="0">
                <a:solidFill>
                  <a:schemeClr val="tx2"/>
                </a:solidFill>
                <a:latin typeface="+mj-lt"/>
              </a:defRPr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07" y="21602703"/>
            <a:ext cx="13544893" cy="16992127"/>
          </a:xfrm>
        </p:spPr>
        <p:txBody>
          <a:bodyPr/>
          <a:lstStyle>
            <a:lvl1pPr>
              <a:defRPr sz="9500"/>
            </a:lvl1pPr>
            <a:lvl2pPr>
              <a:defRPr sz="8500"/>
            </a:lvl2pPr>
            <a:lvl3pPr>
              <a:defRPr sz="7600"/>
            </a:lvl3pPr>
            <a:lvl4pPr>
              <a:defRPr sz="6600"/>
            </a:lvl4pPr>
            <a:lvl5pPr>
              <a:defRPr sz="6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10101" y="1440180"/>
            <a:ext cx="30816252" cy="898672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750088" y="4499403"/>
            <a:ext cx="30913464" cy="83782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10101" y="1440180"/>
            <a:ext cx="30816252" cy="898672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405" y="22562823"/>
            <a:ext cx="11881485" cy="1200150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2835"/>
              </a:spcAft>
              <a:buNone/>
              <a:defRPr sz="8500">
                <a:solidFill>
                  <a:schemeClr val="tx2"/>
                </a:solidFill>
              </a:defRPr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750088" y="4499403"/>
            <a:ext cx="30913464" cy="8388954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240405" y="14401800"/>
            <a:ext cx="11881485" cy="7892186"/>
          </a:xfrm>
        </p:spPr>
        <p:txBody>
          <a:bodyPr anchor="b">
            <a:noAutofit/>
          </a:bodyPr>
          <a:lstStyle>
            <a:lvl1pPr algn="l">
              <a:defRPr sz="151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5391" y="11521440"/>
            <a:ext cx="13835069" cy="24003000"/>
          </a:xfrm>
        </p:spPr>
        <p:txBody>
          <a:bodyPr anchor="ctr"/>
          <a:lstStyle>
            <a:lvl1pPr>
              <a:buClr>
                <a:schemeClr val="bg1"/>
              </a:buClr>
              <a:defRPr sz="10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9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85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7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7600">
                <a:solidFill>
                  <a:schemeClr val="tx2"/>
                </a:solidFill>
              </a:defRPr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10101" y="1440180"/>
            <a:ext cx="30816252" cy="3802075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750088" y="33729967"/>
            <a:ext cx="30913464" cy="8388954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788" y="2133602"/>
            <a:ext cx="13511061" cy="15308584"/>
          </a:xfrm>
        </p:spPr>
        <p:txBody>
          <a:bodyPr anchor="b">
            <a:normAutofit/>
          </a:bodyPr>
          <a:lstStyle>
            <a:lvl1pPr algn="l">
              <a:defRPr sz="132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52157" y="17548861"/>
            <a:ext cx="13531692" cy="15255242"/>
          </a:xfrm>
        </p:spPr>
        <p:txBody>
          <a:bodyPr>
            <a:normAutofit/>
          </a:bodyPr>
          <a:lstStyle>
            <a:lvl1pPr marL="0" indent="0">
              <a:buNone/>
              <a:defRPr sz="8500">
                <a:solidFill>
                  <a:srgbClr val="FFFFFF"/>
                </a:solidFill>
              </a:defRPr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0371" y="8641080"/>
            <a:ext cx="12637580" cy="1843430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15100">
                <a:solidFill>
                  <a:schemeClr val="bg1"/>
                </a:solidFill>
              </a:defRPr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10101" y="1440180"/>
            <a:ext cx="30816252" cy="1555394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750088" y="10580403"/>
            <a:ext cx="30913464" cy="83782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03" y="2131467"/>
            <a:ext cx="29163645" cy="7892186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98762" y="39376036"/>
            <a:ext cx="134190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47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6207" y="39376036"/>
            <a:ext cx="1341908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47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43418" y="39376030"/>
            <a:ext cx="4117221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47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389" y="16855442"/>
            <a:ext cx="26253280" cy="2173938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96162" indent="-1296162" algn="l" defTabSz="432054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1300" kern="1200">
          <a:solidFill>
            <a:schemeClr val="tx2"/>
          </a:solidFill>
          <a:latin typeface="+mn-lt"/>
          <a:ea typeface="+mn-ea"/>
          <a:cs typeface="+mn-cs"/>
        </a:defRPr>
      </a:lvl1pPr>
      <a:lvl2pPr marL="2722843" indent="-1296162" algn="l" defTabSz="432054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0400" kern="1200">
          <a:solidFill>
            <a:schemeClr val="tx2"/>
          </a:solidFill>
          <a:latin typeface="+mn-lt"/>
          <a:ea typeface="+mn-ea"/>
          <a:cs typeface="+mn-cs"/>
        </a:defRPr>
      </a:lvl2pPr>
      <a:lvl3pPr marL="4043008" indent="-1080135" algn="l" defTabSz="432054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95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675" indent="-1080135" algn="l" defTabSz="432054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8500" kern="1200">
          <a:solidFill>
            <a:schemeClr val="tx2"/>
          </a:solidFill>
          <a:latin typeface="+mn-lt"/>
          <a:ea typeface="+mn-ea"/>
          <a:cs typeface="+mn-cs"/>
        </a:defRPr>
      </a:lvl4pPr>
      <a:lvl5pPr marL="6912864" indent="-1080135" algn="l" defTabSz="432054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7600" kern="1200">
          <a:solidFill>
            <a:schemeClr val="tx2"/>
          </a:solidFill>
          <a:latin typeface="+mn-lt"/>
          <a:ea typeface="+mn-ea"/>
          <a:cs typeface="+mn-cs"/>
        </a:defRPr>
      </a:lvl5pPr>
      <a:lvl6pPr marL="8425053" indent="-1080135" algn="l" defTabSz="4320540" rtl="0" eaLnBrk="1" latinLnBrk="0" hangingPunct="1">
        <a:spcBef>
          <a:spcPts val="1814"/>
        </a:spcBef>
        <a:buClr>
          <a:schemeClr val="accent1"/>
        </a:buClr>
        <a:buFont typeface="Symbol" pitchFamily="18" charset="2"/>
        <a:buChar char="*"/>
        <a:defRPr sz="6600" kern="1200">
          <a:solidFill>
            <a:schemeClr val="tx2"/>
          </a:solidFill>
          <a:latin typeface="+mn-lt"/>
          <a:ea typeface="+mn-ea"/>
          <a:cs typeface="+mn-cs"/>
        </a:defRPr>
      </a:lvl6pPr>
      <a:lvl7pPr marL="9937242" indent="-1080135" algn="l" defTabSz="4320540" rtl="0" eaLnBrk="1" latinLnBrk="0" hangingPunct="1">
        <a:spcBef>
          <a:spcPts val="1814"/>
        </a:spcBef>
        <a:buClr>
          <a:schemeClr val="accent1"/>
        </a:buClr>
        <a:buFont typeface="Symbol" pitchFamily="18" charset="2"/>
        <a:buChar char="*"/>
        <a:defRPr sz="6600" kern="1200">
          <a:solidFill>
            <a:schemeClr val="tx2"/>
          </a:solidFill>
          <a:latin typeface="+mn-lt"/>
          <a:ea typeface="+mn-ea"/>
          <a:cs typeface="+mn-cs"/>
        </a:defRPr>
      </a:lvl7pPr>
      <a:lvl8pPr marL="11449431" indent="-1080135" algn="l" defTabSz="4320540" rtl="0" eaLnBrk="1" latinLnBrk="0" hangingPunct="1">
        <a:spcBef>
          <a:spcPts val="1814"/>
        </a:spcBef>
        <a:buClr>
          <a:schemeClr val="accent1"/>
        </a:buClr>
        <a:buFont typeface="Symbol" pitchFamily="18" charset="2"/>
        <a:buChar char="*"/>
        <a:defRPr sz="6600" kern="1200">
          <a:solidFill>
            <a:schemeClr val="tx2"/>
          </a:solidFill>
          <a:latin typeface="+mn-lt"/>
          <a:ea typeface="+mn-ea"/>
          <a:cs typeface="+mn-cs"/>
        </a:defRPr>
      </a:lvl8pPr>
      <a:lvl9pPr marL="12961620" indent="-1080135" algn="l" defTabSz="4320540" rtl="0" eaLnBrk="1" latinLnBrk="0" hangingPunct="1">
        <a:spcBef>
          <a:spcPts val="1814"/>
        </a:spcBef>
        <a:buClr>
          <a:schemeClr val="accent1"/>
        </a:buClr>
        <a:buFont typeface="Symbol" pitchFamily="18" charset="2"/>
        <a:buChar char="*"/>
        <a:defRPr sz="6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" y="46421"/>
            <a:ext cx="32404050" cy="43230687"/>
          </a:xfrm>
          <a:prstGeom prst="rect">
            <a:avLst/>
          </a:prstGeom>
        </p:spPr>
      </p:pic>
      <p:pic>
        <p:nvPicPr>
          <p:cNvPr id="6" name="Picture 187" descr="重点实验室徽标900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041" y="36868396"/>
            <a:ext cx="5544616" cy="52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0385" y="9062845"/>
            <a:ext cx="2923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报告题目：</a:t>
            </a:r>
            <a:endParaRPr lang="zh-CN" altLang="en-US" sz="9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0425" y="16288624"/>
            <a:ext cx="28947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kern="10000" spc="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主讲人：</a:t>
            </a:r>
            <a:endParaRPr lang="es-ES" altLang="zh-CN" sz="9600" b="1" kern="10000" spc="600" dirty="0" smtClean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0465" y="37084420"/>
            <a:ext cx="289472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报告时间：</a:t>
            </a:r>
            <a:r>
              <a:rPr lang="en-US" altLang="zh-CN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r>
              <a:rPr lang="en-US" altLang="zh-CN" sz="8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周</a:t>
            </a:r>
            <a:r>
              <a:rPr lang="zh-CN" altLang="en-US" sz="8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en-US" altLang="zh-CN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下午</a:t>
            </a:r>
            <a:r>
              <a:rPr lang="en-US" altLang="zh-CN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16:00</a:t>
            </a:r>
          </a:p>
          <a:p>
            <a:r>
              <a:rPr lang="zh-CN" altLang="en-US" sz="8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报告</a:t>
            </a:r>
            <a:r>
              <a:rPr lang="zh-CN" altLang="en-US" sz="88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地点</a:t>
            </a:r>
            <a:r>
              <a:rPr lang="zh-CN" altLang="en-US" sz="8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8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元素所石先楼二楼学术报告</a:t>
            </a:r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厅</a:t>
            </a:r>
            <a:endParaRPr lang="en-US" altLang="zh-CN" sz="8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25" descr="头条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" y="-50006"/>
            <a:ext cx="32450913" cy="458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33073" y="506869"/>
            <a:ext cx="16057784" cy="15403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lIns="62430" tIns="31214" rIns="62430" bIns="31214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元素有机化学国家重点实验室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5119" y="2047234"/>
            <a:ext cx="24412362" cy="2279029"/>
          </a:xfrm>
          <a:prstGeom prst="rect">
            <a:avLst/>
          </a:prstGeom>
          <a:noFill/>
        </p:spPr>
        <p:txBody>
          <a:bodyPr wrap="square" lIns="62430" tIns="31214" rIns="62430" bIns="31214">
            <a:spAutoFit/>
          </a:bodyPr>
          <a:lstStyle/>
          <a:p>
            <a:pPr algn="ctr">
              <a:defRPr/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State Key Laboratory of Elemento-Organic Chemistry</a:t>
            </a:r>
          </a:p>
          <a:p>
            <a:pPr algn="ctr">
              <a:defRPr/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Nankai University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33" y="5683703"/>
            <a:ext cx="322598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纪念陈茹玉院士诞辰</a:t>
            </a:r>
            <a:r>
              <a:rPr lang="en-US" altLang="zh-CN" sz="1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周年系列</a:t>
            </a:r>
            <a:r>
              <a:rPr lang="zh-CN" altLang="en-US" sz="1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学术活动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3145" y="9048329"/>
            <a:ext cx="231349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 </a:t>
            </a:r>
            <a:r>
              <a:rPr lang="en-US" altLang="zh-CN" sz="9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Old Hat with New Feathers –</a:t>
            </a:r>
          </a:p>
          <a:p>
            <a:r>
              <a:rPr lang="en-US" altLang="zh-CN" sz="9600" b="1" dirty="0" err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Heteroldianions</a:t>
            </a:r>
            <a:r>
              <a:rPr lang="en-US" altLang="zh-CN" sz="9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as Precursors </a:t>
            </a:r>
            <a:r>
              <a:rPr lang="en-US" altLang="zh-CN" sz="9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for </a:t>
            </a:r>
          </a:p>
          <a:p>
            <a:r>
              <a:rPr lang="en-US" altLang="zh-CN" sz="9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Unusual </a:t>
            </a:r>
            <a:r>
              <a:rPr lang="en-US" altLang="zh-CN" sz="9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Silicon and </a:t>
            </a:r>
            <a:r>
              <a:rPr lang="en-US" altLang="zh-CN" sz="9600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Germanium Compounds</a:t>
            </a:r>
            <a:endParaRPr lang="en-US" altLang="zh-CN" sz="9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1362" y="31683820"/>
            <a:ext cx="296663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7200" b="1" i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Research </a:t>
            </a:r>
            <a:r>
              <a:rPr lang="en-US" altLang="zh-CN" sz="7200" b="1" i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Interests: </a:t>
            </a:r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Element </a:t>
            </a:r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Organic Chemistry, Group 14 </a:t>
            </a:r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Chemistry, </a:t>
            </a:r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Physical Organic Chemistry, Computational </a:t>
            </a:r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Chemistry, </a:t>
            </a:r>
            <a:r>
              <a:rPr lang="en-US" altLang="zh-CN" sz="7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NMR Spectroscopy, Bond Activation, Catalysis, Unusual </a:t>
            </a:r>
            <a:r>
              <a:rPr lang="en-US" altLang="zh-CN" sz="7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Compounds.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37129" y="40396788"/>
            <a:ext cx="1640705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b="1" i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热烈欢迎各位师生</a:t>
            </a:r>
            <a:r>
              <a:rPr lang="zh-CN" altLang="en-US" sz="11500" b="1" i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参加！</a:t>
            </a:r>
            <a:endParaRPr lang="en-US" altLang="zh-CN" sz="11500" b="1" i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78916" y="16346116"/>
            <a:ext cx="243048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Prof. Dr. Thomas Müller</a:t>
            </a:r>
            <a:endParaRPr lang="es-ES" altLang="zh-CN" sz="9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8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Carl </a:t>
            </a:r>
            <a:r>
              <a:rPr lang="en-US" altLang="zh-CN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von Ossietzky University Oldenburg,</a:t>
            </a:r>
          </a:p>
          <a:p>
            <a:r>
              <a:rPr lang="en-US" altLang="zh-CN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Oldenburg, Germany, European Union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6" y="21962740"/>
            <a:ext cx="9428114" cy="707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157084" y="21619239"/>
            <a:ext cx="15950597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5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Assistant Professorship (C1-Position), Goethe </a:t>
            </a:r>
            <a:r>
              <a:rPr lang="en-US" altLang="zh-CN" sz="59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Universität</a:t>
            </a:r>
            <a:r>
              <a:rPr lang="en-US" altLang="zh-CN" sz="5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Frankfurt, </a:t>
            </a:r>
            <a:r>
              <a:rPr lang="en-US" altLang="zh-CN" sz="59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FRG</a:t>
            </a:r>
          </a:p>
          <a:p>
            <a:pPr algn="just"/>
            <a:endParaRPr lang="en-US" altLang="zh-CN" sz="59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59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Deputy </a:t>
            </a:r>
            <a:r>
              <a:rPr lang="en-US" altLang="zh-CN" sz="5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Professor (C4-Position) of Main Group Organic Chemistry at the </a:t>
            </a:r>
            <a:r>
              <a:rPr lang="en-US" altLang="zh-CN" sz="59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Universität</a:t>
            </a:r>
            <a:r>
              <a:rPr lang="en-US" altLang="zh-CN" sz="5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Rostock, FRG</a:t>
            </a:r>
          </a:p>
          <a:p>
            <a:pPr algn="just"/>
            <a:r>
              <a:rPr lang="en-US" altLang="zh-CN" sz="5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endParaRPr lang="en-US" altLang="zh-CN" sz="59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59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Full </a:t>
            </a:r>
            <a:r>
              <a:rPr lang="en-US" altLang="zh-CN" sz="5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Professor (W3-Position) of Main Group Chemistry at the Carl von Ossietzky </a:t>
            </a:r>
            <a:r>
              <a:rPr lang="en-US" altLang="zh-CN" sz="59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Universität</a:t>
            </a:r>
            <a:r>
              <a:rPr lang="en-US" altLang="zh-CN" sz="5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Oldenburg, FRG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13393" y="21407726"/>
            <a:ext cx="5730911" cy="537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59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1999-2005</a:t>
            </a:r>
          </a:p>
          <a:p>
            <a:pPr algn="just">
              <a:lnSpc>
                <a:spcPct val="150000"/>
              </a:lnSpc>
            </a:pPr>
            <a:endParaRPr lang="en-US" altLang="zh-CN" sz="59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59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2005-2006</a:t>
            </a:r>
          </a:p>
          <a:p>
            <a:pPr algn="just">
              <a:lnSpc>
                <a:spcPct val="150000"/>
              </a:lnSpc>
            </a:pPr>
            <a:endParaRPr lang="en-US" altLang="zh-CN" sz="59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29417" y="27723380"/>
            <a:ext cx="4196983" cy="1293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59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since 2006</a:t>
            </a:r>
          </a:p>
        </p:txBody>
      </p:sp>
    </p:spTree>
    <p:extLst>
      <p:ext uri="{BB962C8B-B14F-4D97-AF65-F5344CB8AC3E}">
        <p14:creationId xmlns:p14="http://schemas.microsoft.com/office/powerpoint/2010/main" val="3005493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284</TotalTime>
  <Words>154</Words>
  <Application>Microsoft Office PowerPoint</Application>
  <PresentationFormat>自定义</PresentationFormat>
  <Paragraphs>25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波形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QCC</dc:creator>
  <cp:lastModifiedBy>Jianfeng Li</cp:lastModifiedBy>
  <cp:revision>31</cp:revision>
  <dcterms:created xsi:type="dcterms:W3CDTF">2017-07-11T08:58:56Z</dcterms:created>
  <dcterms:modified xsi:type="dcterms:W3CDTF">2018-11-08T07:04:50Z</dcterms:modified>
</cp:coreProperties>
</file>